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5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AEE6-9ACF-437F-A008-81CA0BB13B75}" type="datetimeFigureOut">
              <a:rPr lang="zh-CN" altLang="en-US" smtClean="0"/>
              <a:pPr/>
              <a:t>2021/4/6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EE8F-FF99-4FF3-BABB-7C8623C82A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AEE6-9ACF-437F-A008-81CA0BB13B75}" type="datetimeFigureOut">
              <a:rPr lang="zh-CN" altLang="en-US" smtClean="0"/>
              <a:pPr/>
              <a:t>2021/4/6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EE8F-FF99-4FF3-BABB-7C8623C82A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AEE6-9ACF-437F-A008-81CA0BB13B75}" type="datetimeFigureOut">
              <a:rPr lang="zh-CN" altLang="en-US" smtClean="0"/>
              <a:pPr/>
              <a:t>2021/4/6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EE8F-FF99-4FF3-BABB-7C8623C82A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AEE6-9ACF-437F-A008-81CA0BB13B75}" type="datetimeFigureOut">
              <a:rPr lang="zh-CN" altLang="en-US" smtClean="0"/>
              <a:pPr/>
              <a:t>2021/4/6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EE8F-FF99-4FF3-BABB-7C8623C82A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AEE6-9ACF-437F-A008-81CA0BB13B75}" type="datetimeFigureOut">
              <a:rPr lang="zh-CN" altLang="en-US" smtClean="0"/>
              <a:pPr/>
              <a:t>2021/4/6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EE8F-FF99-4FF3-BABB-7C8623C82A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AEE6-9ACF-437F-A008-81CA0BB13B75}" type="datetimeFigureOut">
              <a:rPr lang="zh-CN" altLang="en-US" smtClean="0"/>
              <a:pPr/>
              <a:t>2021/4/6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EE8F-FF99-4FF3-BABB-7C8623C82A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AEE6-9ACF-437F-A008-81CA0BB13B75}" type="datetimeFigureOut">
              <a:rPr lang="zh-CN" altLang="en-US" smtClean="0"/>
              <a:pPr/>
              <a:t>2021/4/6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EE8F-FF99-4FF3-BABB-7C8623C82A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AEE6-9ACF-437F-A008-81CA0BB13B75}" type="datetimeFigureOut">
              <a:rPr lang="zh-CN" altLang="en-US" smtClean="0"/>
              <a:pPr/>
              <a:t>2021/4/6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EE8F-FF99-4FF3-BABB-7C8623C82A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AEE6-9ACF-437F-A008-81CA0BB13B75}" type="datetimeFigureOut">
              <a:rPr lang="zh-CN" altLang="en-US" smtClean="0"/>
              <a:pPr/>
              <a:t>2021/4/6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EE8F-FF99-4FF3-BABB-7C8623C82A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AEE6-9ACF-437F-A008-81CA0BB13B75}" type="datetimeFigureOut">
              <a:rPr lang="zh-CN" altLang="en-US" smtClean="0"/>
              <a:pPr/>
              <a:t>2021/4/6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EE8F-FF99-4FF3-BABB-7C8623C82A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AEE6-9ACF-437F-A008-81CA0BB13B75}" type="datetimeFigureOut">
              <a:rPr lang="zh-CN" altLang="en-US" smtClean="0"/>
              <a:pPr/>
              <a:t>2021/4/6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EE8F-FF99-4FF3-BABB-7C8623C82A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BAEE6-9ACF-437F-A008-81CA0BB13B75}" type="datetimeFigureOut">
              <a:rPr lang="zh-CN" altLang="en-US" smtClean="0"/>
              <a:pPr/>
              <a:t>2021/4/6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AEE8F-FF99-4FF3-BABB-7C8623C82A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志书的</a:t>
            </a:r>
            <a:r>
              <a:rPr lang="zh-CN" altLang="en-US" smtClean="0"/>
              <a:t>编纂原则、体例和要求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苏州市地方志办公室</a:t>
            </a:r>
            <a:endParaRPr lang="en-US" altLang="zh-CN" dirty="0" smtClean="0"/>
          </a:p>
          <a:p>
            <a:r>
              <a:rPr lang="zh-CN" altLang="en-US" dirty="0"/>
              <a:t>陈</a:t>
            </a:r>
            <a:r>
              <a:rPr lang="zh-CN" altLang="en-US" dirty="0" smtClean="0"/>
              <a:t>其弟</a:t>
            </a:r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综合性志书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是与专业志、部门志相对而言的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以某个行政区划为记述单元，全面记述该区域自然、政治、经济、文化、社会等方方面面的历史与现状的志书。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专业志行业志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相对于综合性志书而言，在特定区域内，以某个特定的专业或行业作为记述范围的志书。可以跨部门、跨领域。如</a:t>
            </a:r>
            <a:r>
              <a:rPr lang="en-US" altLang="zh-CN" dirty="0" smtClean="0"/>
              <a:t>《</a:t>
            </a:r>
            <a:r>
              <a:rPr lang="zh-CN" altLang="en-US" dirty="0" smtClean="0"/>
              <a:t>苏州市丝绸志</a:t>
            </a:r>
            <a:r>
              <a:rPr lang="en-US" altLang="zh-CN" dirty="0" smtClean="0"/>
              <a:t>》</a:t>
            </a:r>
            <a:r>
              <a:rPr lang="zh-CN" altLang="en-US" dirty="0" smtClean="0"/>
              <a:t>涉及农业、工业、商业、日用、医药、教育、科研。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与部门志有一定的差异。部门志以本部门职责范围内的所有工作为记述对象，包括党务和后勤工作。如</a:t>
            </a:r>
            <a:r>
              <a:rPr lang="en-US" altLang="zh-CN" dirty="0" smtClean="0"/>
              <a:t>《</a:t>
            </a:r>
            <a:r>
              <a:rPr lang="zh-CN" altLang="en-US" dirty="0" smtClean="0"/>
              <a:t>苏州丝绸工业志</a:t>
            </a:r>
            <a:r>
              <a:rPr lang="en-US" altLang="zh-CN" dirty="0" smtClean="0"/>
              <a:t>》</a:t>
            </a:r>
          </a:p>
          <a:p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续修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相对于创修、重修而言</a:t>
            </a:r>
            <a:endParaRPr lang="en-US" altLang="zh-CN" dirty="0" smtClean="0"/>
          </a:p>
          <a:p>
            <a:r>
              <a:rPr lang="zh-CN" altLang="en-US" dirty="0" smtClean="0"/>
              <a:t>对前志在时间上接续编修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前提是：</a:t>
            </a:r>
            <a:endParaRPr lang="en-US" altLang="zh-CN" dirty="0" smtClean="0"/>
          </a:p>
          <a:p>
            <a:r>
              <a:rPr lang="zh-CN" altLang="en-US" dirty="0" smtClean="0"/>
              <a:t>前志质量尚可</a:t>
            </a:r>
            <a:endParaRPr lang="en-US" altLang="zh-CN" dirty="0" smtClean="0"/>
          </a:p>
          <a:p>
            <a:r>
              <a:rPr lang="zh-CN" altLang="en-US" dirty="0" smtClean="0"/>
              <a:t>记述的地域范围不变</a:t>
            </a:r>
            <a:endParaRPr lang="en-US" altLang="zh-CN" dirty="0" smtClean="0"/>
          </a:p>
          <a:p>
            <a:r>
              <a:rPr lang="zh-CN" altLang="en-US" dirty="0"/>
              <a:t>续</a:t>
            </a:r>
            <a:r>
              <a:rPr lang="zh-CN" altLang="en-US" dirty="0" smtClean="0"/>
              <a:t>志与前志的纲目变动不大</a:t>
            </a:r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创修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某区域首次修志</a:t>
            </a:r>
            <a:endParaRPr lang="en-US" altLang="zh-CN" dirty="0" smtClean="0"/>
          </a:p>
          <a:p>
            <a:r>
              <a:rPr lang="zh-CN" altLang="en-US" dirty="0" smtClean="0"/>
              <a:t>行政区划变动较大：合并、拆分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重修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原来的志书质量不高</a:t>
            </a:r>
            <a:endParaRPr lang="en-US" altLang="zh-CN" dirty="0" smtClean="0"/>
          </a:p>
          <a:p>
            <a:r>
              <a:rPr lang="zh-CN" altLang="en-US" dirty="0" smtClean="0"/>
              <a:t>区域有所变动</a:t>
            </a:r>
            <a:endParaRPr lang="en-US" altLang="zh-CN" dirty="0" smtClean="0"/>
          </a:p>
          <a:p>
            <a:r>
              <a:rPr lang="zh-CN" altLang="en-US" dirty="0" smtClean="0"/>
              <a:t>行政区域的名称改变</a:t>
            </a:r>
            <a:endParaRPr lang="en-US" altLang="zh-CN" dirty="0" smtClean="0"/>
          </a:p>
          <a:p>
            <a:r>
              <a:rPr lang="zh-CN" altLang="en-US" dirty="0" smtClean="0"/>
              <a:t>希望“通贯古今”</a:t>
            </a:r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志书的篇目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大篇体：五大类或六大类：自然、政治、经济、文化、社会、人物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层次会比较多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/>
              <a:t>中篇</a:t>
            </a:r>
            <a:r>
              <a:rPr lang="zh-CN" altLang="en-US" dirty="0" smtClean="0"/>
              <a:t>体（纲目并列体）至少可减少一个层次：篇（卷</a:t>
            </a:r>
            <a:r>
              <a:rPr lang="zh-CN" altLang="en-US" smtClean="0"/>
              <a:t>）章、节、目（分</a:t>
            </a:r>
            <a:r>
              <a:rPr lang="zh-CN" altLang="en-US" dirty="0" smtClean="0"/>
              <a:t>目、类目</a:t>
            </a:r>
            <a:r>
              <a:rPr lang="zh-CN" altLang="en-US" smtClean="0"/>
              <a:t>、子目）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小篇</a:t>
            </a:r>
            <a:r>
              <a:rPr lang="zh-CN" altLang="en-US" dirty="0"/>
              <a:t>体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需要注意的问题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人称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第三人称</a:t>
            </a:r>
            <a:endParaRPr lang="en-US" altLang="zh-CN" dirty="0" smtClean="0"/>
          </a:p>
          <a:p>
            <a:r>
              <a:rPr lang="zh-CN" altLang="en-US" dirty="0" smtClean="0"/>
              <a:t>纪年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历史纪年</a:t>
            </a:r>
            <a:endParaRPr lang="en-US" altLang="zh-CN" dirty="0" smtClean="0"/>
          </a:p>
          <a:p>
            <a:r>
              <a:rPr lang="zh-CN" altLang="en-US" dirty="0" smtClean="0"/>
              <a:t>计量单位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亩产、平方公里</a:t>
            </a:r>
            <a:endParaRPr lang="en-US" altLang="zh-CN" dirty="0" smtClean="0"/>
          </a:p>
          <a:p>
            <a:r>
              <a:rPr lang="zh-CN" altLang="en-US" dirty="0" smtClean="0"/>
              <a:t>交叉重复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互见</a:t>
            </a:r>
            <a:endParaRPr lang="en-US" altLang="zh-CN" dirty="0" smtClean="0"/>
          </a:p>
          <a:p>
            <a:r>
              <a:rPr lang="zh-CN" altLang="en-US" dirty="0" smtClean="0"/>
              <a:t>硬伤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前后一致、错别字</a:t>
            </a:r>
            <a:endParaRPr lang="en-US" altLang="zh-CN" dirty="0" smtClean="0"/>
          </a:p>
          <a:p>
            <a:r>
              <a:rPr lang="zh-CN" altLang="en-US" dirty="0" smtClean="0"/>
              <a:t>篇幅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章节目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合格的方志人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能写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动手编纂能力</a:t>
            </a:r>
            <a:endParaRPr lang="en-US" altLang="zh-CN" dirty="0" smtClean="0"/>
          </a:p>
          <a:p>
            <a:r>
              <a:rPr lang="zh-CN" altLang="en-US" dirty="0" smtClean="0"/>
              <a:t>会审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审读志稿能力</a:t>
            </a:r>
            <a:endParaRPr lang="en-US" altLang="zh-CN" dirty="0" smtClean="0"/>
          </a:p>
          <a:p>
            <a:r>
              <a:rPr lang="zh-CN" altLang="en-US" dirty="0" smtClean="0"/>
              <a:t>指导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指导基层提升能力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能力提升的途径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读志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“照猫画虎”“依样画瓢”</a:t>
            </a:r>
            <a:endParaRPr lang="zh-CN" altLang="en-US" dirty="0" smtClean="0"/>
          </a:p>
          <a:p>
            <a:r>
              <a:rPr lang="zh-CN" altLang="en-US" dirty="0" smtClean="0"/>
              <a:t>培训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专题培训</a:t>
            </a:r>
            <a:endParaRPr lang="en-US" altLang="zh-CN" dirty="0" smtClean="0"/>
          </a:p>
          <a:p>
            <a:r>
              <a:rPr lang="zh-CN" altLang="en-US" dirty="0" smtClean="0"/>
              <a:t>实践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以评代训</a:t>
            </a:r>
            <a:endParaRPr lang="en-US" altLang="zh-CN" dirty="0" smtClean="0"/>
          </a:p>
          <a:p>
            <a:r>
              <a:rPr lang="zh-CN" altLang="en-US" dirty="0" smtClean="0"/>
              <a:t>交流</a:t>
            </a:r>
            <a:r>
              <a:rPr lang="en-US" altLang="zh-CN" dirty="0" smtClean="0"/>
              <a:t>——</a:t>
            </a:r>
            <a:r>
              <a:rPr lang="zh-CN" altLang="en-US" smtClean="0"/>
              <a:t>他山之石</a:t>
            </a:r>
            <a:endParaRPr lang="en-US" altLang="zh-CN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业内法规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地方志工作条例</a:t>
            </a:r>
            <a:r>
              <a:rPr lang="en-US" altLang="zh-CN" dirty="0" smtClean="0"/>
              <a:t>——2006</a:t>
            </a:r>
            <a:r>
              <a:rPr lang="zh-CN" altLang="en-US" dirty="0" smtClean="0"/>
              <a:t>年</a:t>
            </a:r>
            <a:r>
              <a:rPr lang="en-US" altLang="zh-CN" dirty="0" smtClean="0"/>
              <a:t>5</a:t>
            </a:r>
            <a:r>
              <a:rPr lang="zh-CN" altLang="en-US" dirty="0" smtClean="0"/>
              <a:t>月</a:t>
            </a:r>
            <a:r>
              <a:rPr lang="en-US" altLang="zh-CN" dirty="0" smtClean="0"/>
              <a:t>18</a:t>
            </a:r>
            <a:r>
              <a:rPr lang="zh-CN" altLang="en-US" dirty="0" smtClean="0"/>
              <a:t>日中华人民共和国</a:t>
            </a:r>
            <a:r>
              <a:rPr lang="zh-CN" altLang="en-US" dirty="0" smtClean="0"/>
              <a:t>国务院令第</a:t>
            </a:r>
            <a:r>
              <a:rPr lang="en-US" altLang="zh-CN" dirty="0" smtClean="0"/>
              <a:t>467</a:t>
            </a:r>
            <a:r>
              <a:rPr lang="zh-CN" altLang="en-US" dirty="0" smtClean="0"/>
              <a:t>号</a:t>
            </a:r>
            <a:endParaRPr lang="en-US" altLang="zh-CN" dirty="0" smtClean="0"/>
          </a:p>
          <a:p>
            <a:r>
              <a:rPr lang="zh-CN" altLang="en-US" dirty="0" smtClean="0"/>
              <a:t>江苏省地方志</a:t>
            </a:r>
            <a:r>
              <a:rPr lang="zh-CN" altLang="en-US" dirty="0" smtClean="0"/>
              <a:t>工作</a:t>
            </a:r>
            <a:r>
              <a:rPr lang="zh-CN" altLang="en-US" dirty="0" smtClean="0"/>
              <a:t>条例</a:t>
            </a:r>
            <a:r>
              <a:rPr lang="en-US" altLang="zh-CN" dirty="0" smtClean="0"/>
              <a:t>——</a:t>
            </a:r>
            <a:r>
              <a:rPr lang="en-US" altLang="zh-CN" dirty="0" smtClean="0"/>
              <a:t>2018</a:t>
            </a:r>
            <a:r>
              <a:rPr lang="zh-CN" altLang="en-US" dirty="0" smtClean="0"/>
              <a:t>年</a:t>
            </a:r>
            <a:r>
              <a:rPr lang="en-US" altLang="zh-CN" dirty="0" smtClean="0"/>
              <a:t>9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21</a:t>
            </a:r>
            <a:r>
              <a:rPr lang="zh-CN" altLang="en-US" dirty="0" smtClean="0"/>
              <a:t>日</a:t>
            </a:r>
            <a:r>
              <a:rPr lang="zh-CN" altLang="en-US" dirty="0" smtClean="0"/>
              <a:t>江苏省</a:t>
            </a:r>
            <a:r>
              <a:rPr lang="zh-CN" altLang="en-US" dirty="0" smtClean="0"/>
              <a:t>第十三届人民代表大会常务委员会第五次</a:t>
            </a:r>
            <a:r>
              <a:rPr lang="zh-CN" altLang="en-US" dirty="0" smtClean="0"/>
              <a:t>会议通过。</a:t>
            </a:r>
            <a:r>
              <a:rPr lang="en-US" altLang="zh-CN" dirty="0" smtClean="0"/>
              <a:t>2018</a:t>
            </a:r>
            <a:r>
              <a:rPr lang="zh-CN" altLang="en-US" dirty="0" smtClean="0"/>
              <a:t>年</a:t>
            </a:r>
            <a:r>
              <a:rPr lang="en-US" altLang="zh-CN" dirty="0" smtClean="0"/>
              <a:t>12</a:t>
            </a:r>
            <a:r>
              <a:rPr lang="zh-CN" altLang="en-US" dirty="0" smtClean="0"/>
              <a:t>月</a:t>
            </a:r>
            <a:r>
              <a:rPr lang="en-US" altLang="zh-CN" dirty="0" smtClean="0"/>
              <a:t>1</a:t>
            </a:r>
            <a:r>
              <a:rPr lang="zh-CN" altLang="en-US" dirty="0" smtClean="0"/>
              <a:t>日起施行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苏州市</a:t>
            </a:r>
            <a:r>
              <a:rPr lang="zh-CN" altLang="en-US" dirty="0" smtClean="0"/>
              <a:t>实施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地方志工作条例</a:t>
            </a:r>
            <a:r>
              <a:rPr lang="en-US" altLang="zh-CN" dirty="0" smtClean="0"/>
              <a:t>》——</a:t>
            </a:r>
            <a:r>
              <a:rPr lang="en-US" altLang="zh-CN" dirty="0" smtClean="0"/>
              <a:t>2013</a:t>
            </a:r>
            <a:r>
              <a:rPr lang="zh-CN" altLang="en-US" dirty="0" smtClean="0"/>
              <a:t>年</a:t>
            </a:r>
            <a:r>
              <a:rPr lang="en-US" altLang="zh-CN" dirty="0" smtClean="0"/>
              <a:t>1</a:t>
            </a:r>
            <a:r>
              <a:rPr lang="zh-CN" altLang="en-US" dirty="0" smtClean="0"/>
              <a:t>月</a:t>
            </a:r>
            <a:r>
              <a:rPr lang="en-US" altLang="zh-CN" dirty="0" smtClean="0"/>
              <a:t>11</a:t>
            </a:r>
            <a:r>
              <a:rPr lang="zh-CN" altLang="en-US" dirty="0" smtClean="0"/>
              <a:t>日</a:t>
            </a:r>
            <a:r>
              <a:rPr lang="zh-CN" altLang="en-US" dirty="0" smtClean="0"/>
              <a:t>苏府规字</a:t>
            </a:r>
            <a:r>
              <a:rPr lang="en-US" altLang="zh-CN" dirty="0" smtClean="0"/>
              <a:t>[2013]2</a:t>
            </a:r>
            <a:r>
              <a:rPr lang="zh-CN" altLang="en-US" dirty="0" smtClean="0"/>
              <a:t>号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地方志书</a:t>
            </a:r>
            <a:r>
              <a:rPr lang="zh-CN" altLang="en-US" dirty="0" smtClean="0"/>
              <a:t>质量规定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地方志书质量规定</a:t>
            </a:r>
            <a:r>
              <a:rPr lang="en-US" altLang="zh-CN" dirty="0" smtClean="0"/>
              <a:t>——2008</a:t>
            </a:r>
            <a:r>
              <a:rPr lang="zh-CN" altLang="en-US" dirty="0" smtClean="0"/>
              <a:t>年</a:t>
            </a:r>
            <a:r>
              <a:rPr lang="en-US" altLang="zh-CN" dirty="0" smtClean="0"/>
              <a:t>10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27</a:t>
            </a:r>
            <a:r>
              <a:rPr lang="zh-CN" altLang="en-US" dirty="0" smtClean="0"/>
              <a:t>日中国地方志指导小组。</a:t>
            </a:r>
            <a:endParaRPr lang="en-US" altLang="zh-CN" dirty="0" smtClean="0"/>
          </a:p>
          <a:p>
            <a:r>
              <a:rPr lang="zh-CN" altLang="en-US" dirty="0" smtClean="0"/>
              <a:t>第一章总则第三条：</a:t>
            </a:r>
            <a:endParaRPr lang="en-US" altLang="zh-CN" dirty="0" smtClean="0"/>
          </a:p>
          <a:p>
            <a:r>
              <a:rPr lang="zh-CN" altLang="en-US" dirty="0" smtClean="0"/>
              <a:t>志</a:t>
            </a:r>
            <a:r>
              <a:rPr lang="zh-CN" altLang="en-US" dirty="0" smtClean="0"/>
              <a:t>书质量的总体要求：观点正确，体例严谨，内容全面，特色鲜明，记述准确，资料翔实，表达通顺，文风端正，印制规范。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行文规范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CN" altLang="en-US" dirty="0" smtClean="0"/>
              <a:t>第八条 坚持志体。横排门类，纵述史实，述而不论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第九条 凡例关于编纂志书的指导思想、原则、时空范围、体裁、人物收录标准、资料来源、行文规范、特殊问题处理等要求，清楚明确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第十条 志书名称以下限时的本行政区域名称冠名。其中，市辖区志书在本行政区域名称前冠以上一级行政区域名称，如“</a:t>
            </a:r>
            <a:r>
              <a:rPr lang="en-US" altLang="zh-CN" dirty="0" smtClean="0"/>
              <a:t>××</a:t>
            </a:r>
            <a:r>
              <a:rPr lang="zh-CN" altLang="en-US" dirty="0" smtClean="0"/>
              <a:t>市</a:t>
            </a:r>
            <a:r>
              <a:rPr lang="en-US" altLang="zh-CN" dirty="0" smtClean="0"/>
              <a:t>××</a:t>
            </a:r>
            <a:r>
              <a:rPr lang="zh-CN" altLang="en-US" dirty="0" smtClean="0"/>
              <a:t>区志”。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八种体裁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述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总述、概述、章下序（</a:t>
            </a:r>
            <a:r>
              <a:rPr lang="zh-CN" altLang="en-US" dirty="0" smtClean="0"/>
              <a:t>无题小序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/>
              <a:t>记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大事记、专记、编后记（修志始末）</a:t>
            </a:r>
            <a:endParaRPr lang="en-US" altLang="zh-CN" dirty="0" smtClean="0"/>
          </a:p>
          <a:p>
            <a:r>
              <a:rPr lang="zh-CN" altLang="en-US" dirty="0" smtClean="0"/>
              <a:t>志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横分门类，纵述史实</a:t>
            </a:r>
            <a:endParaRPr lang="en-US" altLang="zh-CN" dirty="0" smtClean="0"/>
          </a:p>
          <a:p>
            <a:r>
              <a:rPr lang="zh-CN" altLang="en-US" dirty="0" smtClean="0"/>
              <a:t>传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为人立传</a:t>
            </a:r>
            <a:endParaRPr lang="en-US" altLang="zh-CN" dirty="0" smtClean="0"/>
          </a:p>
          <a:p>
            <a:r>
              <a:rPr lang="zh-CN" altLang="en-US" dirty="0" smtClean="0"/>
              <a:t>图、照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行政区域图、地形图、交通图、卷首彩页、随文插图</a:t>
            </a:r>
            <a:endParaRPr lang="en-US" altLang="zh-CN" dirty="0" smtClean="0"/>
          </a:p>
          <a:p>
            <a:r>
              <a:rPr lang="zh-CN" altLang="en-US" dirty="0" smtClean="0"/>
              <a:t>表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表序、表题、表体和必要的表注</a:t>
            </a:r>
            <a:endParaRPr lang="en-US" altLang="zh-CN" dirty="0" smtClean="0"/>
          </a:p>
          <a:p>
            <a:r>
              <a:rPr lang="zh-CN" altLang="en-US" dirty="0" smtClean="0"/>
              <a:t>录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附录、链接</a:t>
            </a:r>
            <a:endParaRPr lang="en-US" altLang="zh-CN" dirty="0" smtClean="0"/>
          </a:p>
          <a:p>
            <a:r>
              <a:rPr lang="zh-CN" altLang="en-US" dirty="0" smtClean="0"/>
              <a:t>索引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年鉴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最终成果总要求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CN" altLang="en-US" dirty="0" smtClean="0"/>
              <a:t>第三十九</a:t>
            </a:r>
            <a:r>
              <a:rPr lang="zh-CN" altLang="en-US" dirty="0" smtClean="0"/>
              <a:t>条</a:t>
            </a:r>
            <a:r>
              <a:rPr lang="zh-CN" altLang="en-US" dirty="0" smtClean="0"/>
              <a:t>统计数据以国家统计部门公布的法定数据为准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第四十一条 数字、量和单位、标点符号的使用规范、统一，符合国家有关标准的规定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第四十七</a:t>
            </a:r>
            <a:r>
              <a:rPr lang="zh-CN" altLang="en-US" dirty="0" smtClean="0"/>
              <a:t>条 采用</a:t>
            </a:r>
            <a:r>
              <a:rPr lang="en-US" altLang="zh-CN" dirty="0" smtClean="0"/>
              <a:t>16</a:t>
            </a:r>
            <a:r>
              <a:rPr lang="zh-CN" altLang="en-US" dirty="0" smtClean="0"/>
              <a:t>开本（</a:t>
            </a:r>
            <a:r>
              <a:rPr lang="en-US" altLang="zh-CN" dirty="0" smtClean="0"/>
              <a:t>889×1194mm</a:t>
            </a:r>
            <a:r>
              <a:rPr lang="zh-CN" altLang="en-US" dirty="0" smtClean="0"/>
              <a:t>），文字横排。</a:t>
            </a:r>
            <a:endParaRPr lang="en-US" altLang="zh-CN" dirty="0" smtClean="0"/>
          </a:p>
          <a:p>
            <a:r>
              <a:rPr lang="zh-CN" altLang="en-US" dirty="0" smtClean="0"/>
              <a:t>第四十八条 编辑校对符合国家关于图书质量管理的规定。全书差错率不超过万分之一。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志书编纂的基本原则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横排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分类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事以类聚</a:t>
            </a:r>
            <a:endParaRPr lang="en-US" altLang="zh-CN" dirty="0" smtClean="0"/>
          </a:p>
          <a:p>
            <a:r>
              <a:rPr lang="zh-CN" altLang="en-US" dirty="0" smtClean="0"/>
              <a:t>纵写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按照事物发展顺序记述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分类要求：分类科学，归类得当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记述要求：要素不缺，节点明晰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志书的体例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简称“志体”</a:t>
            </a:r>
            <a:endParaRPr lang="en-US" altLang="zh-CN" dirty="0" smtClean="0"/>
          </a:p>
          <a:p>
            <a:r>
              <a:rPr lang="zh-CN" altLang="en-US" dirty="0" smtClean="0"/>
              <a:t>最主要的特性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述而不作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把握“三性”：</a:t>
            </a:r>
            <a:endParaRPr lang="en-US" altLang="zh-CN" dirty="0" smtClean="0"/>
          </a:p>
          <a:p>
            <a:r>
              <a:rPr lang="zh-CN" altLang="en-US" dirty="0" smtClean="0"/>
              <a:t>客观性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站在第三者的角度</a:t>
            </a:r>
            <a:endParaRPr lang="en-US" altLang="zh-CN" dirty="0" smtClean="0"/>
          </a:p>
          <a:p>
            <a:r>
              <a:rPr lang="zh-CN" altLang="en-US" dirty="0" smtClean="0"/>
              <a:t>真实性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考证、核实、评审</a:t>
            </a:r>
            <a:endParaRPr lang="en-US" altLang="zh-CN" dirty="0" smtClean="0"/>
          </a:p>
          <a:p>
            <a:r>
              <a:rPr lang="zh-CN" altLang="en-US" dirty="0" smtClean="0"/>
              <a:t>权威性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官修、可信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志书的体裁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规范的语体文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记叙文</a:t>
            </a:r>
            <a:endParaRPr lang="en-US" altLang="zh-CN" dirty="0" smtClean="0"/>
          </a:p>
          <a:p>
            <a:r>
              <a:rPr lang="zh-CN" altLang="en-US" dirty="0" smtClean="0"/>
              <a:t>要求：简洁明了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常见非志书体裁的文字：</a:t>
            </a:r>
            <a:endParaRPr lang="en-US" altLang="zh-CN" dirty="0" smtClean="0"/>
          </a:p>
          <a:p>
            <a:r>
              <a:rPr lang="zh-CN" altLang="en-US" dirty="0" smtClean="0"/>
              <a:t>总结式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概括成一二三、一是二是三是</a:t>
            </a:r>
            <a:endParaRPr lang="en-US" altLang="zh-CN" dirty="0" smtClean="0"/>
          </a:p>
          <a:p>
            <a:r>
              <a:rPr lang="zh-CN" altLang="en-US" dirty="0" smtClean="0"/>
              <a:t>说明文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名词解释</a:t>
            </a:r>
            <a:endParaRPr lang="en-US" altLang="zh-CN" dirty="0" smtClean="0"/>
          </a:p>
          <a:p>
            <a:r>
              <a:rPr lang="zh-CN" altLang="en-US" dirty="0" smtClean="0"/>
              <a:t>议论文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妄下主观论断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857</Words>
  <Application>Microsoft Office PowerPoint</Application>
  <PresentationFormat>全屏显示(4:3)</PresentationFormat>
  <Paragraphs>101</Paragraphs>
  <Slides>18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Office 主题</vt:lpstr>
      <vt:lpstr>志书的编纂原则、体例和要求</vt:lpstr>
      <vt:lpstr>业内法规</vt:lpstr>
      <vt:lpstr>地方志书质量规定</vt:lpstr>
      <vt:lpstr>行文规范</vt:lpstr>
      <vt:lpstr>八种体裁</vt:lpstr>
      <vt:lpstr>最终成果总要求</vt:lpstr>
      <vt:lpstr>志书编纂的基本原则</vt:lpstr>
      <vt:lpstr>志书的体例</vt:lpstr>
      <vt:lpstr>志书的体裁</vt:lpstr>
      <vt:lpstr>综合性志书</vt:lpstr>
      <vt:lpstr>专业志行业志</vt:lpstr>
      <vt:lpstr>续修</vt:lpstr>
      <vt:lpstr>创修</vt:lpstr>
      <vt:lpstr>重修 </vt:lpstr>
      <vt:lpstr>志书的篇目</vt:lpstr>
      <vt:lpstr>需要注意的问题</vt:lpstr>
      <vt:lpstr>合格的方志人</vt:lpstr>
      <vt:lpstr>能力提升的途径</vt:lpstr>
    </vt:vector>
  </TitlesOfParts>
  <Company>P R 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志书的编纂原则要求、体例要求</dc:title>
  <dc:creator>NTKO</dc:creator>
  <cp:lastModifiedBy>NTKO</cp:lastModifiedBy>
  <cp:revision>16</cp:revision>
  <dcterms:created xsi:type="dcterms:W3CDTF">2021-03-03T03:10:21Z</dcterms:created>
  <dcterms:modified xsi:type="dcterms:W3CDTF">2021-04-06T03:09:00Z</dcterms:modified>
</cp:coreProperties>
</file>