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589" r:id="rId2"/>
    <p:sldId id="590" r:id="rId3"/>
    <p:sldId id="591" r:id="rId4"/>
    <p:sldId id="592" r:id="rId5"/>
    <p:sldId id="593" r:id="rId6"/>
    <p:sldId id="594" r:id="rId7"/>
    <p:sldId id="596" r:id="rId8"/>
    <p:sldId id="599" r:id="rId9"/>
    <p:sldId id="601" r:id="rId10"/>
    <p:sldId id="600" r:id="rId11"/>
    <p:sldId id="602" r:id="rId12"/>
    <p:sldId id="604" r:id="rId13"/>
    <p:sldId id="605" r:id="rId14"/>
    <p:sldId id="606" r:id="rId15"/>
    <p:sldId id="603" r:id="rId16"/>
  </p:sldIdLst>
  <p:sldSz cx="12192000" cy="6858000"/>
  <p:notesSz cx="6858000" cy="9144000"/>
  <p:embeddedFontLst>
    <p:embeddedFont>
      <p:font typeface="楷体" panose="02010609060101010101" pitchFamily="49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华文新魏" panose="02010800040101010101" pitchFamily="2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9235E0F-170E-4A3B-A114-DD6A6E0A19F6}">
          <p14:sldIdLst>
            <p14:sldId id="589"/>
            <p14:sldId id="590"/>
            <p14:sldId id="591"/>
            <p14:sldId id="592"/>
            <p14:sldId id="593"/>
            <p14:sldId id="594"/>
            <p14:sldId id="596"/>
            <p14:sldId id="599"/>
            <p14:sldId id="601"/>
            <p14:sldId id="600"/>
            <p14:sldId id="602"/>
            <p14:sldId id="604"/>
            <p14:sldId id="605"/>
            <p14:sldId id="606"/>
            <p14:sldId id="603"/>
          </p14:sldIdLst>
        </p14:section>
        <p14:section name="卷首" id="{CDD2AC91-512D-46AB-8186-98B3CC4636B6}">
          <p14:sldIdLst/>
        </p14:section>
        <p14:section name="善音" id="{584A1A73-2317-4971-BD5E-CDAA270741BF}">
          <p14:sldIdLst/>
        </p14:section>
        <p14:section name="善人" id="{ED490478-EB9F-4934-9C75-8E4AAB40F314}">
          <p14:sldIdLst/>
        </p14:section>
        <p14:section name="善任" id="{576B0408-B1DB-4D34-9E4A-C8CE48DF9980}">
          <p14:sldIdLst/>
        </p14:section>
        <p14:section name="善行" id="{141EEE9D-08C9-4355-9DD4-10654E093C49}">
          <p14:sldIdLst/>
        </p14:section>
        <p14:section name="善味" id="{0BFEC4C1-D74B-4316-8E1F-F2D3B8E0BBD5}">
          <p14:sldIdLst/>
        </p14:section>
        <p14:section name="完" id="{B1B20080-F140-4430-AED5-63A150DA78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pos="166" userDrawn="1">
          <p15:clr>
            <a:srgbClr val="A4A3A4"/>
          </p15:clr>
        </p15:guide>
        <p15:guide id="7" pos="7446" userDrawn="1">
          <p15:clr>
            <a:srgbClr val="A4A3A4"/>
          </p15:clr>
        </p15:guide>
        <p15:guide id="8" orient="horz" pos="11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ABCA2"/>
    <a:srgbClr val="ECECD3"/>
    <a:srgbClr val="B9B9A0"/>
    <a:srgbClr val="C5C5AA"/>
    <a:srgbClr val="FFFFFF"/>
    <a:srgbClr val="E60012"/>
    <a:srgbClr val="EBE7CA"/>
    <a:srgbClr val="F6F1CC"/>
    <a:srgbClr val="C6C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09" y="62"/>
      </p:cViewPr>
      <p:guideLst>
        <p:guide orient="horz" pos="2455"/>
        <p:guide pos="3840"/>
        <p:guide orient="horz" pos="3906"/>
        <p:guide pos="166"/>
        <p:guide pos="7446"/>
        <p:guide orient="horz" pos="11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-6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AFFE8-030A-45BD-97D1-493DE8CE3587}" type="datetimeFigureOut">
              <a:rPr lang="zh-CN" altLang="en-US" smtClean="0"/>
              <a:pPr/>
              <a:t>2021-04-26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FD313-334C-489C-8091-F869A793CF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49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99512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5282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989091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712530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767354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14936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8825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295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8859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7456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8000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8609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46145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47560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7BB3E9-C8C3-465F-A632-6A842C4FA40E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31765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7232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/>
              <a:pPr/>
              <a:t>2021-04-26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34559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/>
              <a:pPr/>
              <a:t>2021-04-26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19163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892233" y="1496291"/>
            <a:ext cx="1040753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 userDrawn="1"/>
        </p:nvSpPr>
        <p:spPr>
          <a:xfrm>
            <a:off x="8807116" y="6352674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新浪微博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六月雪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_1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096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/>
              <a:pPr/>
              <a:t>2021-04-26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52458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/>
              <a:pPr/>
              <a:t>2021-04-26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967017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/>
              <a:pPr/>
              <a:t>2021-04-26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74274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/>
              <a:pPr/>
              <a:t>2021-04-26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4495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/>
              <a:pPr/>
              <a:t>2021-04-26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75004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/>
              <a:pPr/>
              <a:t>2021-04-26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55601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/>
              <a:pPr/>
              <a:t>2021-04-26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81419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20BE-8BCA-4D3D-B343-F9A56D7A8A97}" type="datetimeFigureOut">
              <a:rPr lang="zh-CN" altLang="en-US" smtClean="0"/>
              <a:pPr/>
              <a:t>2021-04-26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2C95-8D0F-4557-B351-218702BC4E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83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97088" y="473075"/>
            <a:ext cx="10094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3600" dirty="0" smtClean="0">
                <a:solidFill>
                  <a:srgbClr val="FF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</a:t>
            </a:r>
          </a:p>
          <a:p>
            <a:pPr>
              <a:defRPr/>
            </a:pPr>
            <a:r>
              <a:rPr lang="en-US" altLang="zh-CN" sz="3600" b="1" dirty="0">
                <a:solidFill>
                  <a:srgbClr val="FF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3600" b="1" dirty="0" smtClean="0">
                <a:solidFill>
                  <a:srgbClr val="FF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</a:t>
            </a:r>
          </a:p>
          <a:p>
            <a:pPr algn="ctr"/>
            <a:r>
              <a:rPr lang="zh-CN" altLang="zh-CN" sz="4800" b="1" dirty="0">
                <a:solidFill>
                  <a:srgbClr val="00B0F0"/>
                </a:solidFill>
                <a:latin typeface="+mj-ea"/>
                <a:ea typeface="+mj-ea"/>
              </a:rPr>
              <a:t>第五讲 资料搜集与整理</a:t>
            </a:r>
            <a:endParaRPr lang="zh-CN" altLang="zh-CN" sz="4800" dirty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4800" b="1" dirty="0" smtClean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</a:t>
            </a:r>
            <a:r>
              <a:rPr lang="en-US" altLang="zh-CN" sz="3600" b="1" dirty="0" smtClean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</a:t>
            </a:r>
          </a:p>
          <a:p>
            <a:pPr>
              <a:defRPr/>
            </a:pPr>
            <a:r>
              <a:rPr lang="en-US" altLang="zh-CN" sz="3600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en-US" altLang="zh-CN" sz="3600" b="1" dirty="0" smtClean="0">
              <a:solidFill>
                <a:srgbClr val="00B0F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defRPr/>
            </a:pPr>
            <a:r>
              <a:rPr lang="zh-CN" altLang="en-US" sz="28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  静</a:t>
            </a:r>
            <a:r>
              <a:rPr lang="zh-CN" altLang="en-US" sz="28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zh-CN" altLang="en-US" sz="28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800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CN" sz="2800" b="1" dirty="0" smtClean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         </a:t>
            </a:r>
            <a:r>
              <a:rPr lang="zh-CN" altLang="en-US" sz="28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20</a:t>
            </a:r>
            <a:r>
              <a:rPr lang="en-US" altLang="zh-CN" sz="28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21-04-30</a:t>
            </a:r>
            <a:endParaRPr lang="zh-CN" altLang="en-US" sz="2800" b="1" dirty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0157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58637" y="718252"/>
            <a:ext cx="96909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B0F0"/>
                </a:solidFill>
              </a:rPr>
              <a:t>七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、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关于资料长编</a:t>
            </a:r>
            <a:endParaRPr lang="zh-CN" altLang="zh-CN" sz="2800" dirty="0">
              <a:solidFill>
                <a:srgbClr val="00B0F0"/>
              </a:solidFill>
            </a:endParaRPr>
          </a:p>
          <a:p>
            <a:pPr>
              <a:lnSpc>
                <a:spcPts val="2800"/>
              </a:lnSpc>
            </a:pPr>
            <a:r>
              <a:rPr lang="en-US" altLang="zh-CN" dirty="0"/>
              <a:t>    </a:t>
            </a:r>
            <a:r>
              <a:rPr lang="zh-CN" altLang="zh-CN" sz="2000" dirty="0" smtClean="0"/>
              <a:t>（</a:t>
            </a:r>
            <a:r>
              <a:rPr lang="zh-CN" altLang="zh-CN" sz="2000" dirty="0"/>
              <a:t>一</a:t>
            </a:r>
            <a:r>
              <a:rPr lang="zh-CN" altLang="zh-CN" sz="2000" dirty="0" smtClean="0"/>
              <a:t>）</a:t>
            </a:r>
            <a:r>
              <a:rPr lang="zh-CN" altLang="en-US" sz="2000" b="1" dirty="0" smtClean="0"/>
              <a:t>什么是资料长编</a:t>
            </a:r>
            <a:endParaRPr lang="en-US" altLang="zh-CN" sz="2000" b="1" dirty="0" smtClean="0"/>
          </a:p>
          <a:p>
            <a:pPr>
              <a:lnSpc>
                <a:spcPts val="2800"/>
              </a:lnSpc>
            </a:pPr>
            <a:r>
              <a:rPr lang="en-US" altLang="zh-CN" dirty="0" smtClean="0"/>
              <a:t>        </a:t>
            </a:r>
            <a:r>
              <a:rPr lang="zh-CN" altLang="zh-CN" dirty="0" smtClean="0"/>
              <a:t>资料</a:t>
            </a:r>
            <a:r>
              <a:rPr lang="zh-CN" altLang="zh-CN" dirty="0"/>
              <a:t>长编是“历史资料的编排汇集，准备删订成书者”。用到志书上，资料长编是指按志书篇目的要求，把征集、搜集上来的原始资料经过归类、筛选、考证鉴别后，以时间顺序进行编排的一种资料形式。</a:t>
            </a:r>
            <a:endParaRPr lang="en-US" altLang="zh-CN" sz="2400" b="1" dirty="0" smtClean="0"/>
          </a:p>
          <a:p>
            <a:pPr>
              <a:lnSpc>
                <a:spcPts val="2800"/>
              </a:lnSpc>
            </a:pPr>
            <a:r>
              <a:rPr lang="en-US" altLang="zh-CN" sz="2000" b="1" dirty="0" smtClean="0"/>
              <a:t>    </a:t>
            </a:r>
            <a:r>
              <a:rPr lang="zh-CN" altLang="zh-CN" sz="2000" b="1" dirty="0" smtClean="0"/>
              <a:t>（</a:t>
            </a:r>
            <a:r>
              <a:rPr lang="zh-CN" altLang="zh-CN" sz="2000" b="1" dirty="0"/>
              <a:t>二</a:t>
            </a:r>
            <a:r>
              <a:rPr lang="zh-CN" altLang="zh-CN" sz="2000" b="1" dirty="0" smtClean="0"/>
              <a:t>）</a:t>
            </a:r>
            <a:r>
              <a:rPr lang="zh-CN" altLang="en-US" sz="2000" b="1" dirty="0" smtClean="0"/>
              <a:t>做资料长编的作用</a:t>
            </a:r>
            <a:endParaRPr lang="zh-CN" altLang="zh-CN" sz="2000" dirty="0"/>
          </a:p>
          <a:p>
            <a:pPr>
              <a:lnSpc>
                <a:spcPts val="2800"/>
              </a:lnSpc>
            </a:pPr>
            <a:r>
              <a:rPr lang="en-US" altLang="zh-CN" sz="2400" dirty="0"/>
              <a:t>          </a:t>
            </a:r>
            <a:r>
              <a:rPr lang="en-US" altLang="zh-CN" dirty="0"/>
              <a:t>1.</a:t>
            </a:r>
            <a:r>
              <a:rPr lang="zh-CN" altLang="zh-CN" dirty="0"/>
              <a:t>熟悉、检查和考证资料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en-US" altLang="zh-CN" dirty="0" smtClean="0"/>
              <a:t>             2</a:t>
            </a:r>
            <a:r>
              <a:rPr lang="en-US" altLang="zh-CN" dirty="0"/>
              <a:t>.</a:t>
            </a:r>
            <a:r>
              <a:rPr lang="zh-CN" altLang="zh-CN" dirty="0"/>
              <a:t>修订志书篇目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en-US" altLang="zh-CN" dirty="0" smtClean="0"/>
              <a:t>             3.</a:t>
            </a:r>
            <a:r>
              <a:rPr lang="zh-CN" altLang="zh-CN" dirty="0"/>
              <a:t>有利于资料的检索利用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en-US" altLang="zh-CN" dirty="0" smtClean="0"/>
              <a:t>             4</a:t>
            </a:r>
            <a:r>
              <a:rPr lang="en-US" altLang="zh-CN" dirty="0"/>
              <a:t>.</a:t>
            </a:r>
            <a:r>
              <a:rPr lang="zh-CN" altLang="zh-CN" dirty="0"/>
              <a:t>为审改志稿提供依据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en-US" altLang="zh-CN" dirty="0" smtClean="0"/>
              <a:t>             5</a:t>
            </a:r>
            <a:r>
              <a:rPr lang="en-US" altLang="zh-CN" dirty="0"/>
              <a:t>.</a:t>
            </a:r>
            <a:r>
              <a:rPr lang="zh-CN" altLang="zh-CN" dirty="0"/>
              <a:t>保存史料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sz="2400" dirty="0" smtClean="0"/>
              <a:t>    </a:t>
            </a:r>
            <a:r>
              <a:rPr lang="zh-CN" altLang="zh-CN" b="1" dirty="0"/>
              <a:t>（三）资料长编的类型</a:t>
            </a:r>
            <a:endParaRPr lang="zh-CN" altLang="zh-CN" dirty="0"/>
          </a:p>
          <a:p>
            <a:pPr>
              <a:lnSpc>
                <a:spcPts val="2800"/>
              </a:lnSpc>
            </a:pPr>
            <a:r>
              <a:rPr lang="en-US" altLang="zh-CN" dirty="0" smtClean="0"/>
              <a:t>              1</a:t>
            </a:r>
            <a:r>
              <a:rPr lang="en-US" altLang="zh-CN" dirty="0"/>
              <a:t>.</a:t>
            </a:r>
            <a:r>
              <a:rPr lang="zh-CN" altLang="zh-CN" dirty="0"/>
              <a:t>汇辑</a:t>
            </a:r>
            <a:r>
              <a:rPr lang="zh-CN" altLang="zh-CN" dirty="0" smtClean="0"/>
              <a:t>型</a:t>
            </a:r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en-US" altLang="zh-CN" dirty="0" smtClean="0"/>
              <a:t>              2</a:t>
            </a:r>
            <a:r>
              <a:rPr lang="en-US" altLang="zh-CN" dirty="0"/>
              <a:t>.</a:t>
            </a:r>
            <a:r>
              <a:rPr lang="zh-CN" altLang="zh-CN" dirty="0"/>
              <a:t>纂辑型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en-US" altLang="zh-CN" dirty="0" smtClean="0"/>
              <a:t>             3</a:t>
            </a:r>
            <a:r>
              <a:rPr lang="en-US" altLang="zh-CN" dirty="0"/>
              <a:t>.</a:t>
            </a:r>
            <a:r>
              <a:rPr lang="zh-CN" altLang="zh-CN" dirty="0"/>
              <a:t>撰述型。</a:t>
            </a:r>
            <a:endParaRPr lang="en-US" altLang="zh-CN" dirty="0" smtClean="0"/>
          </a:p>
          <a:p>
            <a:r>
              <a:rPr lang="zh-CN" altLang="zh-CN" b="1" dirty="0"/>
              <a:t>（四）资料长编整理的具体要求</a:t>
            </a:r>
            <a:endParaRPr lang="zh-CN" altLang="zh-CN" dirty="0"/>
          </a:p>
          <a:p>
            <a:pPr>
              <a:lnSpc>
                <a:spcPts val="3800"/>
              </a:lnSpc>
            </a:pPr>
            <a:r>
              <a:rPr lang="en-US" altLang="zh-CN" sz="2400" dirty="0" smtClean="0"/>
              <a:t>           </a:t>
            </a:r>
          </a:p>
          <a:p>
            <a:pPr>
              <a:lnSpc>
                <a:spcPts val="3800"/>
              </a:lnSpc>
            </a:pPr>
            <a:r>
              <a:rPr lang="en-US" altLang="zh-CN" sz="2400" dirty="0" smtClean="0"/>
              <a:t>           </a:t>
            </a:r>
            <a:endParaRPr lang="zh-CN" altLang="zh-CN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5542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58637" y="718252"/>
            <a:ext cx="9690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CN" altLang="zh-CN" b="1" dirty="0" smtClean="0"/>
              <a:t>（四）资料长编整理的具体要求</a:t>
            </a:r>
            <a:endParaRPr lang="en-US" altLang="zh-CN" b="1" dirty="0" smtClean="0"/>
          </a:p>
          <a:p>
            <a:pPr>
              <a:lnSpc>
                <a:spcPts val="4800"/>
              </a:lnSpc>
            </a:pPr>
            <a:r>
              <a:rPr lang="en-US" altLang="zh-CN" dirty="0" smtClean="0"/>
              <a:t>        1</a:t>
            </a:r>
            <a:r>
              <a:rPr lang="en-US" altLang="zh-CN" dirty="0"/>
              <a:t>.</a:t>
            </a:r>
            <a:r>
              <a:rPr lang="zh-CN" altLang="zh-CN" dirty="0"/>
              <a:t>资料长编要按照志书篇目的最小标题为单元，一般目就是志书编写最小单元，选择并摘录与标题相对应的内容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lnSpc>
                <a:spcPts val="48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  2</a:t>
            </a:r>
            <a:r>
              <a:rPr lang="en-US" altLang="zh-CN" dirty="0"/>
              <a:t>.</a:t>
            </a:r>
            <a:r>
              <a:rPr lang="zh-CN" altLang="zh-CN" dirty="0"/>
              <a:t>主要内容。内容摘录时要紧贴标题，摘录相应内容。一般而言内容的六要素“人物、事件、时间、地点、原因和结果”都要摘录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lnSpc>
                <a:spcPts val="4800"/>
              </a:lnSpc>
            </a:pPr>
            <a:r>
              <a:rPr lang="en-US" altLang="zh-CN" sz="2400" dirty="0" smtClean="0"/>
              <a:t>        </a:t>
            </a: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zh-CN" dirty="0"/>
              <a:t>材料排列顺序。要按照年代、月、日顺序</a:t>
            </a:r>
            <a:r>
              <a:rPr lang="zh-CN" altLang="zh-CN" dirty="0" smtClean="0"/>
              <a:t>编排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ts val="4800"/>
              </a:lnSpc>
            </a:pPr>
            <a:r>
              <a:rPr lang="en-US" altLang="zh-CN" sz="2400" dirty="0" smtClean="0"/>
              <a:t>        </a:t>
            </a:r>
            <a:r>
              <a:rPr lang="en-US" altLang="zh-CN" dirty="0"/>
              <a:t>4.</a:t>
            </a:r>
            <a:r>
              <a:rPr lang="zh-CN" altLang="zh-CN" dirty="0"/>
              <a:t>同一份文件涉及多个单元章节题目的，要分别摘录。如涉及多个部门的，各部门分别摘录与大纲章节目要求相对应的内容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lnSpc>
                <a:spcPts val="4800"/>
              </a:lnSpc>
            </a:pPr>
            <a:r>
              <a:rPr lang="en-US" altLang="zh-CN" sz="2400" dirty="0" smtClean="0"/>
              <a:t>        </a:t>
            </a:r>
            <a:r>
              <a:rPr lang="en-US" altLang="zh-CN" dirty="0" smtClean="0"/>
              <a:t>5</a:t>
            </a:r>
            <a:r>
              <a:rPr lang="en-US" altLang="zh-CN" dirty="0"/>
              <a:t>.</a:t>
            </a:r>
            <a:r>
              <a:rPr lang="zh-CN" altLang="zh-CN" dirty="0"/>
              <a:t>资料长编要尽量保留原始资料的内容，以便给分纂工作留有选择和使用资料的</a:t>
            </a:r>
            <a:r>
              <a:rPr lang="zh-CN" altLang="zh-CN" dirty="0" smtClean="0"/>
              <a:t>余地</a:t>
            </a:r>
            <a:r>
              <a:rPr lang="zh-CN" altLang="en-US" dirty="0"/>
              <a:t>。</a:t>
            </a:r>
            <a:endParaRPr lang="en-US" altLang="zh-CN" sz="2400" dirty="0" smtClean="0"/>
          </a:p>
          <a:p>
            <a:pPr>
              <a:lnSpc>
                <a:spcPts val="4800"/>
              </a:lnSpc>
            </a:pPr>
            <a:r>
              <a:rPr lang="en-US" altLang="zh-CN" sz="2400" dirty="0" smtClean="0"/>
              <a:t>           </a:t>
            </a:r>
            <a:endParaRPr lang="zh-CN" altLang="zh-CN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5064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58637" y="718252"/>
            <a:ext cx="9690960" cy="570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下面举个</a:t>
            </a:r>
            <a:r>
              <a:rPr lang="zh-CN" altLang="zh-CN" b="1" dirty="0"/>
              <a:t>资料长编例文</a:t>
            </a:r>
            <a:endParaRPr lang="zh-CN" altLang="zh-CN" dirty="0"/>
          </a:p>
          <a:p>
            <a:pPr>
              <a:lnSpc>
                <a:spcPts val="2600"/>
              </a:lnSpc>
            </a:pPr>
            <a:r>
              <a:rPr lang="en-US" altLang="zh-CN" dirty="0"/>
              <a:t>××</a:t>
            </a:r>
            <a:r>
              <a:rPr lang="zh-CN" altLang="zh-CN" dirty="0"/>
              <a:t>文化广电新闻出版局资料长编第三章文化艺术</a:t>
            </a:r>
          </a:p>
          <a:p>
            <a:pPr>
              <a:lnSpc>
                <a:spcPts val="2600"/>
              </a:lnSpc>
            </a:pPr>
            <a:r>
              <a:rPr lang="zh-CN" altLang="zh-CN" dirty="0"/>
              <a:t>编辑人：</a:t>
            </a:r>
            <a:r>
              <a:rPr lang="en-US" altLang="zh-CN" dirty="0"/>
              <a:t>×××</a:t>
            </a:r>
            <a:endParaRPr lang="zh-CN" altLang="zh-CN" dirty="0"/>
          </a:p>
          <a:p>
            <a:pPr>
              <a:lnSpc>
                <a:spcPts val="2600"/>
              </a:lnSpc>
            </a:pPr>
            <a:r>
              <a:rPr lang="zh-CN" altLang="zh-CN" dirty="0"/>
              <a:t>【文艺作品创作】含文、音、舞、美、农民版画（公司成立前）、书画、刺绣、摄影等</a:t>
            </a:r>
          </a:p>
          <a:p>
            <a:pPr>
              <a:lnSpc>
                <a:spcPts val="2600"/>
              </a:lnSpc>
            </a:pPr>
            <a:r>
              <a:rPr lang="en-US" altLang="zh-CN" dirty="0"/>
              <a:t>2008</a:t>
            </a:r>
            <a:r>
              <a:rPr lang="zh-CN" altLang="zh-CN" dirty="0"/>
              <a:t>年</a:t>
            </a:r>
          </a:p>
          <a:p>
            <a:pPr>
              <a:lnSpc>
                <a:spcPts val="2600"/>
              </a:lnSpc>
            </a:pPr>
            <a:r>
              <a:rPr lang="en-US" altLang="zh-CN" dirty="0" smtClean="0"/>
              <a:t>        </a:t>
            </a:r>
            <a:r>
              <a:rPr lang="zh-CN" altLang="zh-CN" dirty="0" smtClean="0"/>
              <a:t>文艺</a:t>
            </a:r>
            <a:r>
              <a:rPr lang="zh-CN" altLang="zh-CN" dirty="0"/>
              <a:t>作品创作：《</a:t>
            </a:r>
            <a:r>
              <a:rPr lang="en-US" altLang="zh-CN" dirty="0"/>
              <a:t>××</a:t>
            </a:r>
            <a:r>
              <a:rPr lang="zh-CN" altLang="zh-CN" dirty="0"/>
              <a:t>文化体育广播电视局</a:t>
            </a:r>
            <a:r>
              <a:rPr lang="en-US" altLang="zh-CN" dirty="0"/>
              <a:t>2008</a:t>
            </a:r>
            <a:r>
              <a:rPr lang="zh-CN" altLang="zh-CN" dirty="0"/>
              <a:t>年度工作总结》记载：一年来，文艺工作者共创作文、音、舞、美、剧等新作</a:t>
            </a:r>
            <a:r>
              <a:rPr lang="en-US" altLang="zh-CN" dirty="0"/>
              <a:t>200</a:t>
            </a:r>
            <a:r>
              <a:rPr lang="zh-CN" altLang="zh-CN" dirty="0"/>
              <a:t>多件，涌现出一批精品力作。</a:t>
            </a:r>
          </a:p>
          <a:p>
            <a:pPr>
              <a:lnSpc>
                <a:spcPts val="2600"/>
              </a:lnSpc>
            </a:pPr>
            <a:r>
              <a:rPr lang="en-US" altLang="zh-CN" dirty="0" smtClean="0"/>
              <a:t>        </a:t>
            </a:r>
            <a:r>
              <a:rPr lang="zh-CN" altLang="zh-CN" dirty="0" smtClean="0"/>
              <a:t>《</a:t>
            </a:r>
            <a:r>
              <a:rPr lang="en-US" altLang="zh-CN" dirty="0"/>
              <a:t>××</a:t>
            </a:r>
            <a:r>
              <a:rPr lang="zh-CN" altLang="zh-CN" dirty="0"/>
              <a:t>文化馆</a:t>
            </a:r>
            <a:r>
              <a:rPr lang="en-US" altLang="zh-CN" dirty="0"/>
              <a:t>2008</a:t>
            </a:r>
            <a:r>
              <a:rPr lang="zh-CN" altLang="zh-CN" dirty="0"/>
              <a:t>年度工作总结》记载：本年度我馆共组织各门类创作作品二百余件，数十件作品参展、参演获奖、或在省市以上报刊上发表。组织文艺采风两次，召开创作座谈会数次。</a:t>
            </a:r>
          </a:p>
          <a:p>
            <a:pPr>
              <a:lnSpc>
                <a:spcPts val="2600"/>
              </a:lnSpc>
            </a:pPr>
            <a:r>
              <a:rPr lang="en-US" altLang="zh-CN" dirty="0" smtClean="0"/>
              <a:t>         </a:t>
            </a:r>
            <a:r>
              <a:rPr lang="zh-CN" altLang="zh-CN" dirty="0" smtClean="0"/>
              <a:t>农民</a:t>
            </a:r>
            <a:r>
              <a:rPr lang="zh-CN" altLang="zh-CN" dirty="0"/>
              <a:t>版画：《</a:t>
            </a:r>
            <a:r>
              <a:rPr lang="en-US" altLang="zh-CN" dirty="0"/>
              <a:t>××</a:t>
            </a:r>
            <a:r>
              <a:rPr lang="zh-CN" altLang="zh-CN" dirty="0"/>
              <a:t>文化体育广播电视局</a:t>
            </a:r>
            <a:r>
              <a:rPr lang="en-US" altLang="zh-CN" dirty="0"/>
              <a:t>2008</a:t>
            </a:r>
            <a:r>
              <a:rPr lang="zh-CN" altLang="zh-CN" dirty="0"/>
              <a:t>年度工作总结》记载：版画院组织和辅导创作新作</a:t>
            </a:r>
            <a:r>
              <a:rPr lang="en-US" altLang="zh-CN" dirty="0"/>
              <a:t>110</a:t>
            </a:r>
            <a:r>
              <a:rPr lang="zh-CN" altLang="zh-CN" dirty="0"/>
              <a:t>多件，拓印</a:t>
            </a:r>
            <a:r>
              <a:rPr lang="en-US" altLang="zh-CN" dirty="0"/>
              <a:t>3000</a:t>
            </a:r>
            <a:r>
              <a:rPr lang="zh-CN" altLang="zh-CN" dirty="0"/>
              <a:t>多件，在市级报刊杂志上发表</a:t>
            </a:r>
            <a:r>
              <a:rPr lang="en-US" altLang="zh-CN" dirty="0"/>
              <a:t>20</a:t>
            </a:r>
            <a:r>
              <a:rPr lang="zh-CN" altLang="zh-CN" dirty="0"/>
              <a:t>多件，赴法参加</a:t>
            </a:r>
            <a:r>
              <a:rPr lang="en-US" altLang="zh-CN" dirty="0"/>
              <a:t>“</a:t>
            </a:r>
            <a:r>
              <a:rPr lang="zh-CN" altLang="zh-CN" dirty="0"/>
              <a:t>中法文化年</a:t>
            </a:r>
            <a:r>
              <a:rPr lang="en-US" altLang="zh-CN" dirty="0"/>
              <a:t>”</a:t>
            </a:r>
            <a:r>
              <a:rPr lang="zh-CN" altLang="zh-CN" dirty="0"/>
              <a:t>活动的</a:t>
            </a:r>
            <a:r>
              <a:rPr lang="en-US" altLang="zh-CN" dirty="0"/>
              <a:t>100</a:t>
            </a:r>
            <a:r>
              <a:rPr lang="zh-CN" altLang="zh-CN" dirty="0"/>
              <a:t>件作品基本拓印制作完成。</a:t>
            </a:r>
          </a:p>
          <a:p>
            <a:pPr>
              <a:lnSpc>
                <a:spcPts val="2600"/>
              </a:lnSpc>
            </a:pPr>
            <a:r>
              <a:rPr lang="zh-CN" altLang="zh-CN" dirty="0"/>
              <a:t>《</a:t>
            </a:r>
            <a:r>
              <a:rPr lang="en-US" altLang="zh-CN" dirty="0"/>
              <a:t>××</a:t>
            </a:r>
            <a:r>
              <a:rPr lang="zh-CN" altLang="zh-CN" dirty="0"/>
              <a:t>文化体育广播电视局</a:t>
            </a:r>
            <a:r>
              <a:rPr lang="en-US" altLang="zh-CN" dirty="0"/>
              <a:t>2008</a:t>
            </a:r>
            <a:r>
              <a:rPr lang="zh-CN" altLang="zh-CN" dirty="0"/>
              <a:t>年度工作总结》记载：</a:t>
            </a:r>
            <a:r>
              <a:rPr lang="en-US" altLang="zh-CN" dirty="0"/>
              <a:t>××</a:t>
            </a:r>
            <a:r>
              <a:rPr lang="zh-CN" altLang="zh-CN" dirty="0"/>
              <a:t>农民版画被市外事办纳入对外交流礼品，全年销售版画</a:t>
            </a:r>
            <a:r>
              <a:rPr lang="en-US" altLang="zh-CN" dirty="0"/>
              <a:t>2350</a:t>
            </a:r>
            <a:r>
              <a:rPr lang="zh-CN" altLang="zh-CN" dirty="0"/>
              <a:t>幅（含小版画</a:t>
            </a:r>
            <a:r>
              <a:rPr lang="en-US" altLang="zh-CN" dirty="0"/>
              <a:t>1010</a:t>
            </a:r>
            <a:r>
              <a:rPr lang="zh-CN" altLang="zh-CN" dirty="0"/>
              <a:t>幅），收入近</a:t>
            </a:r>
            <a:r>
              <a:rPr lang="en-US" altLang="zh-CN" dirty="0"/>
              <a:t>14</a:t>
            </a:r>
            <a:r>
              <a:rPr lang="zh-CN" altLang="zh-CN" dirty="0"/>
              <a:t>万元。</a:t>
            </a:r>
          </a:p>
          <a:p>
            <a:pPr>
              <a:lnSpc>
                <a:spcPts val="2600"/>
              </a:lnSpc>
            </a:pPr>
            <a:r>
              <a:rPr lang="zh-CN" altLang="zh-CN" dirty="0"/>
              <a:t>《</a:t>
            </a:r>
            <a:r>
              <a:rPr lang="en-US" altLang="zh-CN" dirty="0"/>
              <a:t>××</a:t>
            </a:r>
            <a:r>
              <a:rPr lang="zh-CN" altLang="zh-CN" dirty="0"/>
              <a:t>农民版画院</a:t>
            </a:r>
            <a:r>
              <a:rPr lang="en-US" altLang="zh-CN" dirty="0"/>
              <a:t>2008</a:t>
            </a:r>
            <a:r>
              <a:rPr lang="zh-CN" altLang="zh-CN" dirty="0"/>
              <a:t>年工作总结》记载：二月下旬，在</a:t>
            </a:r>
            <a:r>
              <a:rPr lang="en-US" altLang="zh-CN" dirty="0"/>
              <a:t>××</a:t>
            </a:r>
            <a:r>
              <a:rPr lang="zh-CN" altLang="zh-CN" dirty="0"/>
              <a:t>举办了农民版画（少数民族版画）创作培训班，参加作者</a:t>
            </a:r>
            <a:r>
              <a:rPr lang="en-US" altLang="zh-CN" dirty="0"/>
              <a:t>35</a:t>
            </a:r>
            <a:r>
              <a:rPr lang="zh-CN" altLang="zh-CN" dirty="0"/>
              <a:t>人，创作作品</a:t>
            </a:r>
            <a:r>
              <a:rPr lang="en-US" altLang="zh-CN" dirty="0"/>
              <a:t>35</a:t>
            </a:r>
            <a:r>
              <a:rPr lang="zh-CN" altLang="zh-CN" dirty="0"/>
              <a:t>幅</a:t>
            </a:r>
            <a:r>
              <a:rPr lang="en-US" altLang="zh-CN" dirty="0"/>
              <a:t>……</a:t>
            </a:r>
            <a:r>
              <a:rPr lang="zh-CN" altLang="zh-CN" dirty="0"/>
              <a:t>一百零八幅作品参加市级展览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591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58637" y="718252"/>
            <a:ext cx="9690960" cy="598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dirty="0"/>
          </a:p>
          <a:p>
            <a:r>
              <a:rPr lang="en-US" altLang="zh-CN" dirty="0" smtClean="0"/>
              <a:t>2009</a:t>
            </a:r>
            <a:r>
              <a:rPr lang="zh-CN" altLang="zh-CN" dirty="0"/>
              <a:t>年</a:t>
            </a:r>
          </a:p>
          <a:p>
            <a:pPr>
              <a:lnSpc>
                <a:spcPts val="260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文艺</a:t>
            </a:r>
            <a:r>
              <a:rPr lang="zh-CN" altLang="zh-CN" dirty="0"/>
              <a:t>作品创作：《</a:t>
            </a:r>
            <a:r>
              <a:rPr lang="en-US" altLang="zh-CN" dirty="0"/>
              <a:t>××</a:t>
            </a:r>
            <a:r>
              <a:rPr lang="zh-CN" altLang="zh-CN" dirty="0"/>
              <a:t>文化馆</a:t>
            </a:r>
            <a:r>
              <a:rPr lang="en-US" altLang="zh-CN" dirty="0"/>
              <a:t>2009</a:t>
            </a:r>
            <a:r>
              <a:rPr lang="zh-CN" altLang="zh-CN" dirty="0"/>
              <a:t>年度工作总结》记载：</a:t>
            </a:r>
            <a:r>
              <a:rPr lang="en-US" altLang="zh-CN" dirty="0"/>
              <a:t>6</a:t>
            </a:r>
            <a:r>
              <a:rPr lang="zh-CN" altLang="zh-CN" dirty="0"/>
              <a:t>月</a:t>
            </a:r>
            <a:r>
              <a:rPr lang="en-US" altLang="zh-CN" dirty="0"/>
              <a:t>27</a:t>
            </a:r>
            <a:r>
              <a:rPr lang="zh-CN" altLang="zh-CN" dirty="0"/>
              <a:t>日、</a:t>
            </a:r>
            <a:r>
              <a:rPr lang="en-US" altLang="zh-CN" dirty="0"/>
              <a:t>28</a:t>
            </a:r>
            <a:r>
              <a:rPr lang="zh-CN" altLang="zh-CN" dirty="0"/>
              <a:t>日我馆创编的童声表演唱《鸦雀窝、板板梭》、女子二人组合《金芦笙、桂花酒》和舞蹈《版画情缘》参加</a:t>
            </a:r>
            <a:r>
              <a:rPr lang="en-US" altLang="zh-CN" dirty="0"/>
              <a:t>“</a:t>
            </a:r>
            <a:r>
              <a:rPr lang="zh-CN" altLang="zh-CN" dirty="0"/>
              <a:t>首届</a:t>
            </a:r>
            <a:r>
              <a:rPr lang="en-US" altLang="zh-CN" dirty="0"/>
              <a:t>××</a:t>
            </a:r>
            <a:r>
              <a:rPr lang="zh-CN" altLang="zh-CN" dirty="0"/>
              <a:t>市群众文艺展演周</a:t>
            </a:r>
            <a:r>
              <a:rPr lang="en-US" altLang="zh-CN" dirty="0"/>
              <a:t>”</a:t>
            </a:r>
            <a:r>
              <a:rPr lang="zh-CN" altLang="zh-CN" dirty="0"/>
              <a:t>活动均获得二等奖的好成绩。</a:t>
            </a:r>
          </a:p>
          <a:p>
            <a:pPr>
              <a:lnSpc>
                <a:spcPts val="2600"/>
              </a:lnSpc>
            </a:pPr>
            <a:r>
              <a:rPr lang="en-US" altLang="zh-CN" dirty="0" smtClean="0"/>
              <a:t>        9</a:t>
            </a:r>
            <a:r>
              <a:rPr lang="zh-CN" altLang="zh-CN" dirty="0"/>
              <a:t>月</a:t>
            </a:r>
            <a:r>
              <a:rPr lang="en-US" altLang="zh-CN" dirty="0"/>
              <a:t>12</a:t>
            </a:r>
            <a:r>
              <a:rPr lang="zh-CN" altLang="zh-CN" dirty="0"/>
              <a:t>日～</a:t>
            </a:r>
            <a:r>
              <a:rPr lang="en-US" altLang="zh-CN" dirty="0"/>
              <a:t>18</a:t>
            </a:r>
            <a:r>
              <a:rPr lang="zh-CN" altLang="zh-CN" dirty="0"/>
              <a:t>日，我馆创编的女子二人组合《金芦笙、桂花酒》以</a:t>
            </a:r>
            <a:r>
              <a:rPr lang="en-US" altLang="zh-CN" dirty="0"/>
              <a:t>××</a:t>
            </a:r>
            <a:r>
              <a:rPr lang="zh-CN" altLang="zh-CN" dirty="0"/>
              <a:t>赛区民族唱法二等奖的成绩赴南京参加全国第二届</a:t>
            </a:r>
            <a:r>
              <a:rPr lang="en-US" altLang="zh-CN" dirty="0"/>
              <a:t>“</a:t>
            </a:r>
            <a:r>
              <a:rPr lang="zh-CN" altLang="zh-CN" dirty="0"/>
              <a:t>高淳杯</a:t>
            </a:r>
            <a:r>
              <a:rPr lang="en-US" altLang="zh-CN" dirty="0"/>
              <a:t>”</a:t>
            </a:r>
            <a:r>
              <a:rPr lang="zh-CN" altLang="zh-CN" dirty="0"/>
              <a:t>全国农民歌手大赛，在进入复赛后的</a:t>
            </a:r>
            <a:r>
              <a:rPr lang="en-US" altLang="zh-CN" dirty="0"/>
              <a:t>100</a:t>
            </a:r>
            <a:r>
              <a:rPr lang="zh-CN" altLang="zh-CN" dirty="0"/>
              <a:t>多名选手中以前</a:t>
            </a:r>
            <a:r>
              <a:rPr lang="en-US" altLang="zh-CN" dirty="0"/>
              <a:t>30</a:t>
            </a:r>
            <a:r>
              <a:rPr lang="zh-CN" altLang="zh-CN" dirty="0"/>
              <a:t>名的成绩进入总决赛，获优秀歌手奖。</a:t>
            </a:r>
          </a:p>
          <a:p>
            <a:pPr>
              <a:lnSpc>
                <a:spcPts val="2600"/>
              </a:lnSpc>
            </a:pPr>
            <a:r>
              <a:rPr lang="en-US" altLang="zh-CN" dirty="0" smtClean="0"/>
              <a:t>        10</a:t>
            </a:r>
            <a:r>
              <a:rPr lang="zh-CN" altLang="zh-CN" dirty="0"/>
              <a:t>月</a:t>
            </a:r>
            <a:r>
              <a:rPr lang="en-US" altLang="zh-CN" dirty="0"/>
              <a:t>12</a:t>
            </a:r>
            <a:r>
              <a:rPr lang="zh-CN" altLang="zh-CN" dirty="0"/>
              <a:t>日，由文体广电局牵头，我馆具体组织</a:t>
            </a:r>
            <a:r>
              <a:rPr lang="en-US" altLang="zh-CN" dirty="0"/>
              <a:t>“2009</a:t>
            </a:r>
            <a:r>
              <a:rPr lang="zh-CN" altLang="zh-CN" dirty="0"/>
              <a:t>年春节联欢晚会节目的创作研讨会</a:t>
            </a:r>
            <a:r>
              <a:rPr lang="en-US" altLang="zh-CN" dirty="0"/>
              <a:t>”</a:t>
            </a:r>
            <a:r>
              <a:rPr lang="zh-CN" altLang="zh-CN" dirty="0"/>
              <a:t>，创作、半创作出春节晚会节目</a:t>
            </a:r>
            <a:r>
              <a:rPr lang="en-US" altLang="zh-CN" dirty="0"/>
              <a:t>11</a:t>
            </a:r>
            <a:r>
              <a:rPr lang="zh-CN" altLang="zh-CN" dirty="0"/>
              <a:t>个，占整个春晚节目的</a:t>
            </a:r>
            <a:r>
              <a:rPr lang="en-US" altLang="zh-CN" dirty="0"/>
              <a:t>64%</a:t>
            </a:r>
            <a:r>
              <a:rPr lang="zh-CN" altLang="zh-CN" dirty="0"/>
              <a:t>。为我县戏剧小品、曲艺节目创作作者提供了创作、学习的机会。</a:t>
            </a:r>
          </a:p>
          <a:p>
            <a:pPr>
              <a:lnSpc>
                <a:spcPts val="2600"/>
              </a:lnSpc>
            </a:pPr>
            <a:r>
              <a:rPr lang="en-US" altLang="zh-CN" dirty="0" smtClean="0"/>
              <a:t>         </a:t>
            </a:r>
            <a:r>
              <a:rPr lang="zh-CN" altLang="zh-CN" dirty="0" smtClean="0"/>
              <a:t>农民</a:t>
            </a:r>
            <a:r>
              <a:rPr lang="zh-CN" altLang="zh-CN" dirty="0"/>
              <a:t>版画：据《</a:t>
            </a:r>
            <a:r>
              <a:rPr lang="en-US" altLang="zh-CN" dirty="0"/>
              <a:t>××</a:t>
            </a:r>
            <a:r>
              <a:rPr lang="zh-CN" altLang="zh-CN" dirty="0"/>
              <a:t>文化体育广播电视局</a:t>
            </a:r>
            <a:r>
              <a:rPr lang="en-US" altLang="zh-CN" dirty="0"/>
              <a:t>2009</a:t>
            </a:r>
            <a:r>
              <a:rPr lang="zh-CN" altLang="zh-CN" dirty="0"/>
              <a:t>年工作总结和</a:t>
            </a:r>
            <a:r>
              <a:rPr lang="en-US" altLang="zh-CN" dirty="0"/>
              <a:t>2010</a:t>
            </a:r>
            <a:r>
              <a:rPr lang="zh-CN" altLang="zh-CN" dirty="0"/>
              <a:t>年工作打算》记载：版画院今年共创作版画新作</a:t>
            </a:r>
            <a:r>
              <a:rPr lang="en-US" altLang="zh-CN" dirty="0"/>
              <a:t>52</a:t>
            </a:r>
            <a:r>
              <a:rPr lang="zh-CN" altLang="zh-CN" dirty="0"/>
              <a:t>幅，销售版画</a:t>
            </a:r>
            <a:r>
              <a:rPr lang="en-US" altLang="zh-CN" dirty="0"/>
              <a:t>784</a:t>
            </a:r>
            <a:r>
              <a:rPr lang="zh-CN" altLang="zh-CN" dirty="0"/>
              <a:t>幅，销售收入</a:t>
            </a:r>
            <a:r>
              <a:rPr lang="en-US" altLang="zh-CN" dirty="0"/>
              <a:t>14</a:t>
            </a:r>
            <a:r>
              <a:rPr lang="zh-CN" altLang="zh-CN" dirty="0"/>
              <a:t>万元。</a:t>
            </a:r>
            <a:r>
              <a:rPr lang="en-US" altLang="zh-CN" dirty="0"/>
              <a:t>××</a:t>
            </a:r>
            <a:r>
              <a:rPr lang="zh-CN" altLang="zh-CN" dirty="0"/>
              <a:t>镇等农民版画创作室自今年</a:t>
            </a:r>
            <a:r>
              <a:rPr lang="en-US" altLang="zh-CN" dirty="0"/>
              <a:t>10</a:t>
            </a:r>
            <a:r>
              <a:rPr lang="zh-CN" altLang="zh-CN" dirty="0"/>
              <a:t>月创建以来，已创作农民版画</a:t>
            </a:r>
            <a:r>
              <a:rPr lang="en-US" altLang="zh-CN" dirty="0"/>
              <a:t>60</a:t>
            </a:r>
            <a:r>
              <a:rPr lang="zh-CN" altLang="zh-CN" dirty="0"/>
              <a:t>多幅。在今年</a:t>
            </a:r>
            <a:r>
              <a:rPr lang="en-US" altLang="zh-CN" dirty="0"/>
              <a:t>5</a:t>
            </a:r>
            <a:r>
              <a:rPr lang="zh-CN" altLang="zh-CN" dirty="0"/>
              <a:t>月举行的中国农民画艺术节上，</a:t>
            </a:r>
            <a:r>
              <a:rPr lang="en-US" altLang="zh-CN" dirty="0"/>
              <a:t>××</a:t>
            </a:r>
            <a:r>
              <a:rPr lang="zh-CN" altLang="zh-CN" dirty="0"/>
              <a:t>的《苗乐图》荣获银奖；</a:t>
            </a:r>
            <a:r>
              <a:rPr lang="en-US" altLang="zh-CN" dirty="0"/>
              <a:t>××</a:t>
            </a:r>
            <a:r>
              <a:rPr lang="zh-CN" altLang="zh-CN" dirty="0"/>
              <a:t>、</a:t>
            </a:r>
            <a:r>
              <a:rPr lang="en-US" altLang="zh-CN" dirty="0"/>
              <a:t>××</a:t>
            </a:r>
            <a:r>
              <a:rPr lang="zh-CN" altLang="zh-CN" dirty="0"/>
              <a:t>合创的《山乡风情》荣获优秀作品奖；在中国农民画巩固与发展理论研讨会上，</a:t>
            </a:r>
            <a:r>
              <a:rPr lang="en-US" altLang="zh-CN" dirty="0"/>
              <a:t>××</a:t>
            </a:r>
            <a:r>
              <a:rPr lang="zh-CN" altLang="zh-CN" dirty="0"/>
              <a:t>的论文《农民画如何为区域经济发展做出贡献》荣获三等奖。</a:t>
            </a:r>
          </a:p>
          <a:p>
            <a:pPr>
              <a:lnSpc>
                <a:spcPts val="2600"/>
              </a:lnSpc>
            </a:pPr>
            <a:r>
              <a:rPr lang="en-US" altLang="zh-CN" dirty="0" smtClean="0"/>
              <a:t>         </a:t>
            </a:r>
            <a:r>
              <a:rPr lang="zh-CN" altLang="zh-CN" dirty="0" smtClean="0"/>
              <a:t>据</a:t>
            </a:r>
            <a:r>
              <a:rPr lang="zh-CN" altLang="zh-CN" dirty="0"/>
              <a:t>奖状实物：</a:t>
            </a:r>
            <a:r>
              <a:rPr lang="en-US" altLang="zh-CN" dirty="0"/>
              <a:t>××</a:t>
            </a:r>
            <a:r>
              <a:rPr lang="zh-CN" altLang="zh-CN" dirty="0"/>
              <a:t>《农村部分计划生育家庭奖励扶助》荣获第十二届中国人口文化奖美术类作品铜奖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3090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58637" y="718252"/>
            <a:ext cx="9690960" cy="594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dirty="0"/>
          </a:p>
          <a:p>
            <a:pPr>
              <a:lnSpc>
                <a:spcPts val="2880"/>
              </a:lnSpc>
            </a:pPr>
            <a:r>
              <a:rPr lang="en-US" altLang="zh-CN" dirty="0" smtClean="0"/>
              <a:t>        </a:t>
            </a:r>
            <a:r>
              <a:rPr lang="zh-CN" altLang="zh-CN" dirty="0" smtClean="0"/>
              <a:t>少儿</a:t>
            </a:r>
            <a:r>
              <a:rPr lang="zh-CN" altLang="zh-CN" dirty="0"/>
              <a:t>版画：《今日</a:t>
            </a:r>
            <a:r>
              <a:rPr lang="en-US" altLang="zh-CN" dirty="0"/>
              <a:t>××</a:t>
            </a:r>
            <a:r>
              <a:rPr lang="zh-CN" altLang="zh-CN" dirty="0"/>
              <a:t>》</a:t>
            </a:r>
            <a:r>
              <a:rPr lang="en-US" altLang="zh-CN" dirty="0"/>
              <a:t>2009</a:t>
            </a:r>
            <a:r>
              <a:rPr lang="zh-CN" altLang="zh-CN" dirty="0"/>
              <a:t>年</a:t>
            </a:r>
            <a:r>
              <a:rPr lang="en-US" altLang="zh-CN" dirty="0"/>
              <a:t>2</a:t>
            </a:r>
            <a:r>
              <a:rPr lang="zh-CN" altLang="zh-CN" dirty="0"/>
              <a:t>期</a:t>
            </a:r>
            <a:r>
              <a:rPr lang="en-US" altLang="zh-CN" dirty="0"/>
              <a:t>14</a:t>
            </a:r>
            <a:r>
              <a:rPr lang="zh-CN" altLang="zh-CN" dirty="0"/>
              <a:t>页《少儿版画如火如荼》报道：全市开展版画活动的学校达</a:t>
            </a:r>
            <a:r>
              <a:rPr lang="en-US" altLang="zh-CN" dirty="0"/>
              <a:t>150</a:t>
            </a:r>
            <a:r>
              <a:rPr lang="zh-CN" altLang="zh-CN" dirty="0"/>
              <a:t>余所，创作小组</a:t>
            </a:r>
            <a:r>
              <a:rPr lang="en-US" altLang="zh-CN" dirty="0"/>
              <a:t>260</a:t>
            </a:r>
            <a:r>
              <a:rPr lang="zh-CN" altLang="zh-CN" dirty="0"/>
              <a:t>多个</a:t>
            </a:r>
            <a:r>
              <a:rPr lang="en-US" altLang="zh-CN" dirty="0"/>
              <a:t>……</a:t>
            </a:r>
            <a:r>
              <a:rPr lang="zh-CN" altLang="zh-CN" dirty="0"/>
              <a:t>在</a:t>
            </a:r>
            <a:r>
              <a:rPr lang="en-US" altLang="zh-CN" dirty="0"/>
              <a:t>“××</a:t>
            </a:r>
            <a:r>
              <a:rPr lang="zh-CN" altLang="zh-CN" dirty="0"/>
              <a:t>艺术节</a:t>
            </a:r>
            <a:r>
              <a:rPr lang="en-US" altLang="zh-CN" dirty="0"/>
              <a:t>”</a:t>
            </a:r>
            <a:r>
              <a:rPr lang="zh-CN" altLang="zh-CN" dirty="0"/>
              <a:t>、</a:t>
            </a:r>
            <a:r>
              <a:rPr lang="en-US" altLang="zh-CN" dirty="0"/>
              <a:t>“××</a:t>
            </a:r>
            <a:r>
              <a:rPr lang="zh-CN" altLang="zh-CN" dirty="0"/>
              <a:t>市国际儿童画展</a:t>
            </a:r>
            <a:r>
              <a:rPr lang="en-US" altLang="zh-CN" dirty="0"/>
              <a:t>”</a:t>
            </a:r>
            <a:r>
              <a:rPr lang="zh-CN" altLang="zh-CN" dirty="0"/>
              <a:t>等少儿美术展览活动中，有</a:t>
            </a:r>
            <a:r>
              <a:rPr lang="en-US" altLang="zh-CN" dirty="0"/>
              <a:t>60</a:t>
            </a:r>
            <a:r>
              <a:rPr lang="zh-CN" altLang="zh-CN" dirty="0"/>
              <a:t>余幅少儿版画精品参展，捧回金奖</a:t>
            </a:r>
            <a:r>
              <a:rPr lang="en-US" altLang="zh-CN" dirty="0"/>
              <a:t>4</a:t>
            </a:r>
            <a:r>
              <a:rPr lang="zh-CN" altLang="zh-CN" dirty="0"/>
              <a:t>个，银奖</a:t>
            </a:r>
            <a:r>
              <a:rPr lang="en-US" altLang="zh-CN" dirty="0"/>
              <a:t>17</a:t>
            </a:r>
            <a:r>
              <a:rPr lang="zh-CN" altLang="zh-CN" dirty="0"/>
              <a:t>个，铜奖</a:t>
            </a:r>
            <a:r>
              <a:rPr lang="en-US" altLang="zh-CN" dirty="0"/>
              <a:t>31</a:t>
            </a:r>
            <a:r>
              <a:rPr lang="zh-CN" altLang="zh-CN" dirty="0" smtClean="0"/>
              <a:t>个</a:t>
            </a:r>
            <a:endParaRPr lang="en-US" altLang="zh-CN" dirty="0"/>
          </a:p>
          <a:p>
            <a:pPr>
              <a:lnSpc>
                <a:spcPts val="2880"/>
              </a:lnSpc>
            </a:pPr>
            <a:endParaRPr lang="en-US" altLang="zh-CN" smtClean="0"/>
          </a:p>
          <a:p>
            <a:pPr>
              <a:lnSpc>
                <a:spcPts val="2880"/>
              </a:lnSpc>
            </a:pPr>
            <a:r>
              <a:rPr lang="en-US" altLang="zh-CN" smtClean="0"/>
              <a:t>2010</a:t>
            </a:r>
            <a:r>
              <a:rPr lang="zh-CN" altLang="zh-CN" dirty="0"/>
              <a:t>年</a:t>
            </a:r>
          </a:p>
          <a:p>
            <a:pPr>
              <a:lnSpc>
                <a:spcPts val="2880"/>
              </a:lnSpc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文艺</a:t>
            </a:r>
            <a:r>
              <a:rPr lang="zh-CN" altLang="zh-CN" dirty="0"/>
              <a:t>作品创作：据《</a:t>
            </a:r>
            <a:r>
              <a:rPr lang="en-US" altLang="zh-CN" dirty="0"/>
              <a:t>××</a:t>
            </a:r>
            <a:r>
              <a:rPr lang="zh-CN" altLang="zh-CN" dirty="0"/>
              <a:t>文化馆</a:t>
            </a:r>
            <a:r>
              <a:rPr lang="en-US" altLang="zh-CN" dirty="0"/>
              <a:t>2010</a:t>
            </a:r>
            <a:r>
              <a:rPr lang="zh-CN" altLang="zh-CN" dirty="0"/>
              <a:t>年度工作总结》记载：</a:t>
            </a:r>
            <a:r>
              <a:rPr lang="en-US" altLang="zh-CN" dirty="0"/>
              <a:t>7</a:t>
            </a:r>
            <a:r>
              <a:rPr lang="zh-CN" altLang="zh-CN" dirty="0"/>
              <a:t>月</a:t>
            </a:r>
            <a:r>
              <a:rPr lang="en-US" altLang="zh-CN" dirty="0"/>
              <a:t>10-20</a:t>
            </a:r>
            <a:r>
              <a:rPr lang="zh-CN" altLang="zh-CN" dirty="0"/>
              <a:t>日，我馆为市纪委创作了的</a:t>
            </a:r>
            <a:r>
              <a:rPr lang="zh-CN" altLang="zh-CN" dirty="0" smtClean="0"/>
              <a:t>廉</a:t>
            </a:r>
            <a:r>
              <a:rPr lang="zh-CN" altLang="en-US" dirty="0"/>
              <a:t>政</a:t>
            </a:r>
            <a:r>
              <a:rPr lang="zh-CN" altLang="zh-CN" dirty="0" smtClean="0"/>
              <a:t>歌曲</a:t>
            </a:r>
            <a:r>
              <a:rPr lang="zh-CN" altLang="zh-CN" dirty="0"/>
              <a:t>两首《八个坚持八个反对》《四大纪律八项要求》。歌曲专为合唱而作，旋律优美，节奏鲜明，易于上口，群众反映较好。经过严格评审，</a:t>
            </a:r>
            <a:r>
              <a:rPr lang="en-US" altLang="zh-CN" dirty="0"/>
              <a:t>8</a:t>
            </a:r>
            <a:r>
              <a:rPr lang="zh-CN" altLang="zh-CN" dirty="0"/>
              <a:t>月被推荐参加中纪委的廉正歌曲评选。</a:t>
            </a:r>
          </a:p>
          <a:p>
            <a:pPr>
              <a:lnSpc>
                <a:spcPts val="2880"/>
              </a:lnSpc>
            </a:pPr>
            <a:r>
              <a:rPr lang="en-US" altLang="zh-CN" dirty="0" smtClean="0"/>
              <a:t>         10</a:t>
            </a:r>
            <a:r>
              <a:rPr lang="zh-CN" altLang="zh-CN" dirty="0"/>
              <a:t>月文化馆退休音乐干部、原业务副馆长</a:t>
            </a:r>
            <a:r>
              <a:rPr lang="en-US" altLang="zh-CN" dirty="0"/>
              <a:t>××</a:t>
            </a:r>
            <a:r>
              <a:rPr lang="zh-CN" altLang="zh-CN" dirty="0"/>
              <a:t>的音乐作品由市群众艺术馆和我馆出资结集成书《田野里的歌》。该书收录了</a:t>
            </a:r>
            <a:r>
              <a:rPr lang="en-US" altLang="zh-CN" dirty="0"/>
              <a:t>××30</a:t>
            </a:r>
            <a:r>
              <a:rPr lang="zh-CN" altLang="zh-CN" dirty="0"/>
              <a:t>余年创作和整理的</a:t>
            </a:r>
            <a:r>
              <a:rPr lang="en-US" altLang="zh-CN" dirty="0"/>
              <a:t>53</a:t>
            </a:r>
            <a:r>
              <a:rPr lang="zh-CN" altLang="zh-CN" dirty="0"/>
              <a:t>件音乐精品，其中包括早为人们熟悉、在南州大地传唱、获得过国家文化部群星奖、蒲公英奖的《丁丁猫红爪爪》《不该打烂我的酸菜缸》等作品。市文化局党组书记、局长</a:t>
            </a:r>
            <a:r>
              <a:rPr lang="en-US" altLang="zh-CN" dirty="0"/>
              <a:t>××</a:t>
            </a:r>
            <a:r>
              <a:rPr lang="zh-CN" altLang="zh-CN" dirty="0"/>
              <a:t>亲自作序，市著名音乐家</a:t>
            </a:r>
            <a:r>
              <a:rPr lang="en-US" altLang="zh-CN" dirty="0"/>
              <a:t>××</a:t>
            </a:r>
            <a:r>
              <a:rPr lang="zh-CN" altLang="zh-CN" dirty="0"/>
              <a:t>老师作了点评和音乐特色介绍。</a:t>
            </a:r>
          </a:p>
          <a:p>
            <a:pPr>
              <a:lnSpc>
                <a:spcPts val="2880"/>
              </a:lnSpc>
            </a:pPr>
            <a:r>
              <a:rPr lang="en-US" altLang="zh-CN" sz="2400" dirty="0" smtClean="0"/>
              <a:t>           </a:t>
            </a:r>
            <a:endParaRPr lang="zh-CN" altLang="zh-CN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0747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84275" y="735344"/>
            <a:ext cx="969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CN" altLang="en-US" b="1" dirty="0" smtClean="0"/>
              <a:t>                                                                                     </a:t>
            </a:r>
            <a:endParaRPr lang="en-US" altLang="zh-CN" b="1" dirty="0" smtClean="0"/>
          </a:p>
          <a:p>
            <a:pPr>
              <a:lnSpc>
                <a:spcPts val="4800"/>
              </a:lnSpc>
            </a:pPr>
            <a:endParaRPr lang="en-US" altLang="zh-CN" b="1" dirty="0"/>
          </a:p>
          <a:p>
            <a:pPr>
              <a:lnSpc>
                <a:spcPts val="4800"/>
              </a:lnSpc>
            </a:pPr>
            <a:endParaRPr lang="en-US" altLang="zh-CN" b="1" dirty="0" smtClean="0"/>
          </a:p>
          <a:p>
            <a:pPr>
              <a:lnSpc>
                <a:spcPts val="4800"/>
              </a:lnSpc>
            </a:pPr>
            <a:endParaRPr lang="en-US" altLang="zh-CN" sz="6000" b="1" dirty="0" smtClean="0">
              <a:solidFill>
                <a:srgbClr val="00B0F0"/>
              </a:solidFill>
            </a:endParaRPr>
          </a:p>
          <a:p>
            <a:pPr>
              <a:lnSpc>
                <a:spcPts val="4800"/>
              </a:lnSpc>
            </a:pPr>
            <a:r>
              <a:rPr lang="en-US" altLang="zh-CN" sz="6000" b="1" dirty="0">
                <a:solidFill>
                  <a:srgbClr val="00B0F0"/>
                </a:solidFill>
              </a:rPr>
              <a:t> </a:t>
            </a:r>
            <a:r>
              <a:rPr lang="en-US" altLang="zh-CN" sz="6000" b="1" dirty="0" smtClean="0">
                <a:solidFill>
                  <a:srgbClr val="00B0F0"/>
                </a:solidFill>
              </a:rPr>
              <a:t>                  </a:t>
            </a:r>
            <a:r>
              <a:rPr lang="zh-CN" altLang="en-US" sz="6000" b="1" dirty="0" smtClean="0">
                <a:solidFill>
                  <a:srgbClr val="00B0F0"/>
                </a:solidFill>
              </a:rPr>
              <a:t>谢谢大家！</a:t>
            </a:r>
            <a:endParaRPr lang="en-US" altLang="zh-CN" sz="6000" dirty="0" smtClean="0">
              <a:solidFill>
                <a:srgbClr val="00B0F0"/>
              </a:solidFill>
            </a:endParaRPr>
          </a:p>
          <a:p>
            <a:pPr>
              <a:lnSpc>
                <a:spcPts val="4800"/>
              </a:lnSpc>
            </a:pPr>
            <a:r>
              <a:rPr lang="en-US" altLang="zh-CN" sz="2400" dirty="0" smtClean="0"/>
              <a:t>           </a:t>
            </a:r>
            <a:endParaRPr lang="zh-CN" altLang="zh-CN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422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27238" y="637459"/>
            <a:ext cx="9690960" cy="529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zh-CN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        一、</a:t>
            </a:r>
            <a:r>
              <a:rPr lang="zh-CN" altLang="zh-CN" sz="2800" dirty="0" smtClean="0">
                <a:solidFill>
                  <a:srgbClr val="00B0F0"/>
                </a:solidFill>
                <a:latin typeface="+mj-ea"/>
                <a:ea typeface="+mj-ea"/>
              </a:rPr>
              <a:t>资料</a:t>
            </a:r>
            <a:r>
              <a:rPr lang="zh-CN" altLang="zh-CN" sz="2800" dirty="0">
                <a:solidFill>
                  <a:srgbClr val="00B0F0"/>
                </a:solidFill>
                <a:latin typeface="+mj-ea"/>
                <a:ea typeface="+mj-ea"/>
              </a:rPr>
              <a:t>及资料工作的</a:t>
            </a:r>
            <a:r>
              <a:rPr lang="zh-CN" altLang="zh-CN" sz="2800" dirty="0" smtClean="0">
                <a:solidFill>
                  <a:srgbClr val="00B0F0"/>
                </a:solidFill>
                <a:latin typeface="+mj-ea"/>
                <a:ea typeface="+mj-ea"/>
              </a:rPr>
              <a:t>重要性</a:t>
            </a:r>
            <a:endParaRPr lang="en-US" altLang="zh-CN" sz="2800" dirty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lnSpc>
                <a:spcPts val="5800"/>
              </a:lnSpc>
            </a:pPr>
            <a:r>
              <a:rPr lang="zh-CN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        二、</a:t>
            </a:r>
            <a:r>
              <a:rPr lang="zh-CN" altLang="zh-CN" sz="2800" dirty="0" smtClean="0">
                <a:solidFill>
                  <a:srgbClr val="00B0F0"/>
                </a:solidFill>
                <a:latin typeface="+mj-ea"/>
                <a:ea typeface="+mj-ea"/>
              </a:rPr>
              <a:t>资料</a:t>
            </a:r>
            <a:r>
              <a:rPr lang="zh-CN" altLang="zh-CN" sz="2800" dirty="0">
                <a:solidFill>
                  <a:srgbClr val="00B0F0"/>
                </a:solidFill>
                <a:latin typeface="+mj-ea"/>
                <a:ea typeface="+mj-ea"/>
              </a:rPr>
              <a:t>的</a:t>
            </a:r>
            <a:r>
              <a:rPr lang="zh-CN" altLang="zh-CN" sz="2800" dirty="0" smtClean="0">
                <a:solidFill>
                  <a:srgbClr val="00B0F0"/>
                </a:solidFill>
                <a:latin typeface="+mj-ea"/>
                <a:ea typeface="+mj-ea"/>
              </a:rPr>
              <a:t>种类</a:t>
            </a:r>
            <a:endParaRPr lang="en-US" altLang="zh-CN" sz="2800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lnSpc>
                <a:spcPts val="5800"/>
              </a:lnSpc>
            </a:pPr>
            <a:r>
              <a:rPr lang="zh-CN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        三、</a:t>
            </a:r>
            <a:r>
              <a:rPr lang="zh-CN" altLang="zh-CN" sz="2800" dirty="0" smtClean="0">
                <a:solidFill>
                  <a:srgbClr val="00B0F0"/>
                </a:solidFill>
                <a:latin typeface="+mj-ea"/>
                <a:ea typeface="+mj-ea"/>
              </a:rPr>
              <a:t>资料</a:t>
            </a:r>
            <a:r>
              <a:rPr lang="zh-CN" altLang="zh-CN" sz="2800" dirty="0">
                <a:solidFill>
                  <a:srgbClr val="00B0F0"/>
                </a:solidFill>
                <a:latin typeface="+mj-ea"/>
                <a:ea typeface="+mj-ea"/>
              </a:rPr>
              <a:t>搜集的范围及原则</a:t>
            </a:r>
          </a:p>
          <a:p>
            <a:pPr>
              <a:lnSpc>
                <a:spcPts val="5800"/>
              </a:lnSpc>
            </a:pPr>
            <a:r>
              <a:rPr lang="zh-CN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        四、</a:t>
            </a:r>
            <a:r>
              <a:rPr lang="zh-CN" altLang="en-US" sz="2800" dirty="0">
                <a:solidFill>
                  <a:srgbClr val="00B0F0"/>
                </a:solidFill>
                <a:latin typeface="+mj-ea"/>
                <a:ea typeface="+mj-ea"/>
              </a:rPr>
              <a:t>资料</a:t>
            </a:r>
            <a:r>
              <a:rPr lang="zh-CN" altLang="zh-CN" sz="2800" dirty="0" smtClean="0">
                <a:solidFill>
                  <a:srgbClr val="00B0F0"/>
                </a:solidFill>
                <a:latin typeface="+mj-ea"/>
                <a:ea typeface="+mj-ea"/>
              </a:rPr>
              <a:t>搜集方法</a:t>
            </a:r>
            <a:endParaRPr lang="en-US" altLang="zh-CN" sz="2800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lnSpc>
                <a:spcPts val="5800"/>
              </a:lnSpc>
            </a:pPr>
            <a:r>
              <a:rPr lang="zh-CN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        五、</a:t>
            </a:r>
            <a:r>
              <a:rPr lang="zh-CN" altLang="zh-CN" sz="2800" dirty="0">
                <a:solidFill>
                  <a:srgbClr val="00B0F0"/>
                </a:solidFill>
                <a:latin typeface="+mj-ea"/>
                <a:ea typeface="+mj-ea"/>
              </a:rPr>
              <a:t>入志资料</a:t>
            </a:r>
            <a:r>
              <a:rPr lang="zh-CN" altLang="zh-CN" sz="2800" dirty="0" smtClean="0">
                <a:solidFill>
                  <a:srgbClr val="00B0F0"/>
                </a:solidFill>
                <a:latin typeface="+mj-ea"/>
                <a:ea typeface="+mj-ea"/>
              </a:rPr>
              <a:t>整理</a:t>
            </a:r>
            <a:endParaRPr lang="en-US" altLang="zh-CN" sz="2800" dirty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lnSpc>
                <a:spcPts val="5800"/>
              </a:lnSpc>
            </a:pPr>
            <a:r>
              <a:rPr lang="zh-CN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        六、资料审核</a:t>
            </a:r>
            <a:endParaRPr lang="en-US" altLang="zh-CN" sz="2800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lnSpc>
                <a:spcPts val="5800"/>
              </a:lnSpc>
            </a:pPr>
            <a:r>
              <a:rPr lang="zh-CN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        七、关于资料长编</a:t>
            </a:r>
            <a:endParaRPr lang="zh-CN" altLang="zh-CN" sz="2800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2779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58637" y="718252"/>
            <a:ext cx="969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B0F0"/>
                </a:solidFill>
                <a:latin typeface="+mj-ea"/>
                <a:ea typeface="+mj-ea"/>
              </a:rPr>
              <a:t>一、资料及资料工作的重要性</a:t>
            </a:r>
            <a:endParaRPr lang="zh-CN" altLang="zh-CN" sz="2800" dirty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lnSpc>
                <a:spcPts val="4800"/>
              </a:lnSpc>
            </a:pPr>
            <a:r>
              <a:rPr lang="en-US" altLang="zh-CN" dirty="0" smtClean="0"/>
              <a:t>     </a:t>
            </a:r>
            <a:r>
              <a:rPr lang="zh-CN" altLang="zh-CN" sz="2000" dirty="0" smtClean="0"/>
              <a:t>《地方志工作条例》</a:t>
            </a:r>
            <a:r>
              <a:rPr lang="zh-CN" altLang="zh-CN" sz="2000" dirty="0"/>
              <a:t>对地方志书明确</a:t>
            </a:r>
            <a:r>
              <a:rPr lang="zh-CN" altLang="zh-CN" sz="2000" dirty="0" smtClean="0"/>
              <a:t>定位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“</a:t>
            </a:r>
            <a:r>
              <a:rPr lang="zh-CN" altLang="zh-CN" sz="2000" dirty="0"/>
              <a:t>地方志书，是指全面系统地记述本行政区域自然、政治、经济、文化和社会的历史与现状的资料性文献。”地方志书核心</a:t>
            </a:r>
            <a:r>
              <a:rPr lang="zh-CN" altLang="zh-CN" sz="2000" dirty="0" smtClean="0"/>
              <a:t>就是资料</a:t>
            </a:r>
            <a:r>
              <a:rPr lang="zh-CN" altLang="zh-CN" sz="2000" dirty="0"/>
              <a:t>性文献。“资料性”要求的是全面、系统、真实、准确，“文献”强调的则是严谨、科学、权威。志书的质量取决于入志资料的质量。所以说地方志的最大价值就是它的资料性，资料的质量决定志书的质量，资料的价值决定志书的价值。</a:t>
            </a:r>
          </a:p>
          <a:p>
            <a:pPr>
              <a:lnSpc>
                <a:spcPts val="4800"/>
              </a:lnSpc>
            </a:pPr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我们</a:t>
            </a:r>
            <a:r>
              <a:rPr lang="zh-CN" altLang="zh-CN" sz="2000" dirty="0"/>
              <a:t>修的志书是官修著作，不是个人行为，官修就属于信史，就应该存真史、存信史。要达到信史的要求</a:t>
            </a:r>
            <a:r>
              <a:rPr lang="zh-CN" altLang="zh-CN" sz="2000" dirty="0" smtClean="0"/>
              <a:t>，</a:t>
            </a:r>
            <a:r>
              <a:rPr lang="zh-CN" altLang="en-US" sz="2000" dirty="0" smtClean="0"/>
              <a:t>就</a:t>
            </a:r>
            <a:r>
              <a:rPr lang="zh-CN" altLang="zh-CN" sz="2000" dirty="0" smtClean="0"/>
              <a:t>要</a:t>
            </a:r>
            <a:r>
              <a:rPr lang="zh-CN" altLang="zh-CN" sz="2000" dirty="0"/>
              <a:t>做到入志的资料是准确的、史实是客观的、信息是真是可靠的</a:t>
            </a:r>
            <a:r>
              <a:rPr lang="zh-CN" altLang="zh-CN" sz="2000" dirty="0" smtClean="0"/>
              <a:t>。</a:t>
            </a:r>
            <a:r>
              <a:rPr lang="zh-CN" altLang="zh-CN" sz="2000" dirty="0"/>
              <a:t>书是资料性文献，是存史的，漏洞百出的志书流传下去只是贻误</a:t>
            </a:r>
            <a:r>
              <a:rPr lang="zh-CN" altLang="zh-CN" sz="2000" dirty="0" smtClean="0"/>
              <a:t>后人</a:t>
            </a:r>
            <a:r>
              <a:rPr lang="zh-CN" altLang="en-US" sz="2000" dirty="0" smtClean="0"/>
              <a:t>。</a:t>
            </a:r>
            <a:endParaRPr lang="zh-CN" altLang="zh-CN" sz="2000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6885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58637" y="718252"/>
            <a:ext cx="9690960" cy="588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B0F0"/>
                </a:solidFill>
              </a:rPr>
              <a:t>二、资料的种类</a:t>
            </a:r>
            <a:endParaRPr lang="zh-CN" altLang="zh-CN" sz="2800" dirty="0">
              <a:solidFill>
                <a:srgbClr val="00B0F0"/>
              </a:solidFill>
            </a:endParaRPr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第一</a:t>
            </a:r>
            <a:r>
              <a:rPr lang="zh-CN" altLang="zh-CN" sz="2000" dirty="0"/>
              <a:t>大类文字资料：主要包括档案资料、图书资料、报刊新闻资料、个人文献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1.</a:t>
            </a:r>
            <a:r>
              <a:rPr lang="zh-CN" altLang="zh-CN" sz="2000" dirty="0" smtClean="0"/>
              <a:t>档案</a:t>
            </a:r>
            <a:r>
              <a:rPr lang="zh-CN" altLang="zh-CN" sz="2000" dirty="0"/>
              <a:t>资料：档案是原始记录，经过立卷归档，被集中收藏起来的文字材料，是历史活动的真实记录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2.</a:t>
            </a:r>
            <a:r>
              <a:rPr lang="zh-CN" altLang="zh-CN" sz="2000" dirty="0"/>
              <a:t>图书资料：主要是资料性文献、学术文献资料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3.</a:t>
            </a:r>
            <a:r>
              <a:rPr lang="zh-CN" altLang="zh-CN" sz="2000" dirty="0" smtClean="0"/>
              <a:t>报刊</a:t>
            </a:r>
            <a:r>
              <a:rPr lang="zh-CN" altLang="zh-CN" sz="2000" dirty="0"/>
              <a:t>资料：在我们志书时限内的所有报刊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4.</a:t>
            </a:r>
            <a:r>
              <a:rPr lang="zh-CN" altLang="zh-CN" sz="2000" dirty="0" smtClean="0"/>
              <a:t>统计</a:t>
            </a:r>
            <a:r>
              <a:rPr lang="zh-CN" altLang="zh-CN" sz="2000" dirty="0"/>
              <a:t>资料</a:t>
            </a:r>
            <a:r>
              <a:rPr lang="zh-CN" altLang="zh-CN" sz="2000" dirty="0" smtClean="0"/>
              <a:t>：是</a:t>
            </a:r>
            <a:r>
              <a:rPr lang="zh-CN" altLang="zh-CN" sz="2000" dirty="0"/>
              <a:t>按一定口径和标准统计并经专门统计部门确认的数字</a:t>
            </a:r>
            <a:r>
              <a:rPr lang="zh-CN" altLang="zh-CN" sz="2000" dirty="0" smtClean="0"/>
              <a:t>资料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5.</a:t>
            </a:r>
            <a:r>
              <a:rPr lang="zh-CN" altLang="zh-CN" sz="2000" dirty="0" smtClean="0"/>
              <a:t>个人</a:t>
            </a:r>
            <a:r>
              <a:rPr lang="zh-CN" altLang="zh-CN" sz="2000" dirty="0"/>
              <a:t>文献资料</a:t>
            </a:r>
            <a:r>
              <a:rPr lang="zh-CN" altLang="zh-CN" sz="2000" dirty="0" smtClean="0"/>
              <a:t>：</a:t>
            </a:r>
            <a:r>
              <a:rPr lang="zh-CN" altLang="en-US" sz="2000" dirty="0" smtClean="0"/>
              <a:t>个人的</a:t>
            </a:r>
            <a:r>
              <a:rPr lang="zh-CN" altLang="zh-CN" sz="2000" dirty="0" smtClean="0"/>
              <a:t>工作</a:t>
            </a:r>
            <a:r>
              <a:rPr lang="zh-CN" altLang="zh-CN" sz="2000" dirty="0"/>
              <a:t>笔记、日记、手稿</a:t>
            </a:r>
            <a:r>
              <a:rPr lang="zh-CN" altLang="zh-CN" sz="2000" dirty="0" smtClean="0"/>
              <a:t>等等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</a:t>
            </a:r>
            <a:r>
              <a:rPr lang="zh-CN" altLang="zh-CN" sz="2000" dirty="0" smtClean="0"/>
              <a:t>第二</a:t>
            </a:r>
            <a:r>
              <a:rPr lang="zh-CN" altLang="zh-CN" sz="2000" dirty="0"/>
              <a:t>大类资料是实物资料：指的是具有史料价值或参考价值的实物。最主要的就是统计图表、新闻图片、人物照片、实物照片</a:t>
            </a:r>
            <a:r>
              <a:rPr lang="zh-CN" altLang="zh-CN" sz="2000" dirty="0" smtClean="0"/>
              <a:t>等。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</a:t>
            </a:r>
            <a:r>
              <a:rPr lang="zh-CN" altLang="zh-CN" sz="2000" dirty="0" smtClean="0"/>
              <a:t>第三</a:t>
            </a:r>
            <a:r>
              <a:rPr lang="zh-CN" altLang="zh-CN" sz="2000" dirty="0"/>
              <a:t>大类是网络资料：网络资料丰富多彩，有文字、有图片、有视频</a:t>
            </a:r>
            <a:r>
              <a:rPr lang="zh-CN" altLang="zh-CN" sz="2000" dirty="0" smtClean="0"/>
              <a:t>。</a:t>
            </a:r>
            <a:endParaRPr lang="zh-CN" altLang="zh-CN" sz="2000" dirty="0"/>
          </a:p>
          <a:p>
            <a:pPr>
              <a:lnSpc>
                <a:spcPts val="3800"/>
              </a:lnSpc>
            </a:pPr>
            <a:endParaRPr lang="zh-CN" altLang="zh-CN" sz="2800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3716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58637" y="718252"/>
            <a:ext cx="9690960" cy="588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B0F0"/>
                </a:solidFill>
              </a:rPr>
              <a:t>三、资料搜集的范围及原则</a:t>
            </a:r>
            <a:endParaRPr lang="zh-CN" altLang="zh-CN" sz="2800" dirty="0">
              <a:solidFill>
                <a:srgbClr val="00B0F0"/>
              </a:solidFill>
            </a:endParaRPr>
          </a:p>
          <a:p>
            <a:pPr>
              <a:lnSpc>
                <a:spcPts val="3800"/>
              </a:lnSpc>
            </a:pPr>
            <a:r>
              <a:rPr lang="en-US" altLang="zh-CN" dirty="0" smtClean="0"/>
              <a:t>     </a:t>
            </a:r>
            <a:r>
              <a:rPr lang="zh-CN" altLang="zh-CN" sz="2000" dirty="0" smtClean="0"/>
              <a:t>（</a:t>
            </a:r>
            <a:r>
              <a:rPr lang="zh-CN" altLang="zh-CN" sz="2000" dirty="0"/>
              <a:t>一）范围</a:t>
            </a:r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          1</a:t>
            </a:r>
            <a:r>
              <a:rPr lang="zh-CN" altLang="zh-CN" sz="2000" dirty="0"/>
              <a:t>．时间</a:t>
            </a:r>
            <a:r>
              <a:rPr lang="zh-CN" altLang="zh-CN" sz="2000" dirty="0" smtClean="0"/>
              <a:t>范围</a:t>
            </a:r>
            <a:endParaRPr lang="en-US" altLang="zh-CN" sz="2000" dirty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          2</a:t>
            </a:r>
            <a:r>
              <a:rPr lang="zh-CN" altLang="zh-CN" sz="2000" dirty="0" smtClean="0"/>
              <a:t>．事件范围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          3</a:t>
            </a:r>
            <a:r>
              <a:rPr lang="zh-CN" altLang="zh-CN" sz="2000" dirty="0" smtClean="0"/>
              <a:t>．</a:t>
            </a:r>
            <a:r>
              <a:rPr lang="zh-CN" altLang="en-US" sz="2000" dirty="0" smtClean="0"/>
              <a:t>篇</a:t>
            </a:r>
            <a:r>
              <a:rPr lang="zh-CN" altLang="zh-CN" sz="2000" dirty="0" smtClean="0"/>
              <a:t>目</a:t>
            </a:r>
            <a:r>
              <a:rPr lang="zh-CN" altLang="zh-CN" sz="2000" dirty="0"/>
              <a:t>范围 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</a:t>
            </a:r>
            <a:r>
              <a:rPr lang="zh-CN" altLang="zh-CN" sz="2000" dirty="0" smtClean="0"/>
              <a:t>（</a:t>
            </a:r>
            <a:r>
              <a:rPr lang="zh-CN" altLang="zh-CN" sz="2000" dirty="0"/>
              <a:t>二）搜集</a:t>
            </a:r>
            <a:r>
              <a:rPr lang="zh-CN" altLang="zh-CN" sz="2000" dirty="0" smtClean="0"/>
              <a:t>原则</a:t>
            </a:r>
            <a:endParaRPr lang="zh-CN" altLang="zh-CN" sz="2000" dirty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      </a:t>
            </a:r>
            <a:r>
              <a:rPr lang="zh-CN" altLang="zh-CN" sz="2000" dirty="0" smtClean="0"/>
              <a:t>总体</a:t>
            </a:r>
            <a:r>
              <a:rPr lang="zh-CN" altLang="zh-CN" sz="2000" dirty="0"/>
              <a:t>原则是广征</a:t>
            </a:r>
            <a:r>
              <a:rPr lang="zh-CN" altLang="zh-CN" sz="2000" dirty="0" smtClean="0"/>
              <a:t>博采</a:t>
            </a:r>
            <a:r>
              <a:rPr lang="zh-CN" altLang="en-US" sz="2000" dirty="0" smtClean="0"/>
              <a:t>，一是</a:t>
            </a:r>
            <a:r>
              <a:rPr lang="zh-CN" altLang="zh-CN" sz="2000" dirty="0" smtClean="0"/>
              <a:t>搜集</a:t>
            </a:r>
            <a:r>
              <a:rPr lang="zh-CN" altLang="zh-CN" sz="2000" dirty="0"/>
              <a:t>宜</a:t>
            </a:r>
            <a:r>
              <a:rPr lang="zh-CN" altLang="zh-CN" sz="2000" dirty="0" smtClean="0"/>
              <a:t>广</a:t>
            </a:r>
            <a:r>
              <a:rPr lang="zh-CN" altLang="en-US" sz="2000" dirty="0" smtClean="0"/>
              <a:t>，二是</a:t>
            </a:r>
            <a:r>
              <a:rPr lang="zh-CN" altLang="zh-CN" sz="2000" dirty="0" smtClean="0"/>
              <a:t>务必</a:t>
            </a:r>
            <a:r>
              <a:rPr lang="zh-CN" altLang="zh-CN" sz="2000" dirty="0"/>
              <a:t>详尽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zh-CN" altLang="en-US" sz="2000" dirty="0" smtClean="0"/>
              <a:t>       注意点：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            1</a:t>
            </a:r>
            <a:r>
              <a:rPr lang="en-US" altLang="zh-CN" sz="2000" dirty="0"/>
              <a:t>.</a:t>
            </a:r>
            <a:r>
              <a:rPr lang="zh-CN" altLang="zh-CN" sz="2000" dirty="0" smtClean="0"/>
              <a:t>全面性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            2</a:t>
            </a:r>
            <a:r>
              <a:rPr lang="en-US" altLang="zh-CN" sz="2000" dirty="0"/>
              <a:t>.</a:t>
            </a:r>
            <a:r>
              <a:rPr lang="zh-CN" altLang="zh-CN" sz="2000" dirty="0" smtClean="0"/>
              <a:t>系统性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            3</a:t>
            </a:r>
            <a:r>
              <a:rPr lang="en-US" altLang="zh-CN" sz="2000" dirty="0"/>
              <a:t>.</a:t>
            </a:r>
            <a:r>
              <a:rPr lang="zh-CN" altLang="zh-CN" sz="2000" dirty="0" smtClean="0"/>
              <a:t>真实性</a:t>
            </a:r>
            <a:endParaRPr lang="en-US" altLang="zh-CN" sz="2000" dirty="0" smtClean="0"/>
          </a:p>
          <a:p>
            <a:pPr>
              <a:lnSpc>
                <a:spcPts val="3800"/>
              </a:lnSpc>
            </a:pPr>
            <a:r>
              <a:rPr lang="en-US" altLang="zh-CN" sz="2000" dirty="0" smtClean="0"/>
              <a:t>                      4</a:t>
            </a:r>
            <a:r>
              <a:rPr lang="en-US" altLang="zh-CN" sz="2000" dirty="0"/>
              <a:t>.</a:t>
            </a:r>
            <a:r>
              <a:rPr lang="zh-CN" altLang="zh-CN" sz="2000" dirty="0"/>
              <a:t>准确性</a:t>
            </a:r>
            <a:endParaRPr lang="zh-CN" altLang="zh-CN" sz="2000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225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58637" y="718252"/>
            <a:ext cx="96909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B0F0"/>
                </a:solidFill>
              </a:rPr>
              <a:t>四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、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资料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搜集方法</a:t>
            </a:r>
            <a:endParaRPr lang="en-US" altLang="zh-CN" sz="2800" b="1" dirty="0" smtClean="0">
              <a:solidFill>
                <a:srgbClr val="00B0F0"/>
              </a:solidFill>
            </a:endParaRPr>
          </a:p>
          <a:p>
            <a:pPr>
              <a:lnSpc>
                <a:spcPts val="3600"/>
              </a:lnSpc>
            </a:pPr>
            <a:r>
              <a:rPr lang="en-US" altLang="zh-CN" sz="2000" dirty="0" smtClean="0">
                <a:latin typeface="+mn-ea"/>
              </a:rPr>
              <a:t>       1</a:t>
            </a:r>
            <a:r>
              <a:rPr lang="zh-CN" altLang="zh-CN" sz="2000" dirty="0" smtClean="0">
                <a:latin typeface="+mn-ea"/>
              </a:rPr>
              <a:t>．首先</a:t>
            </a:r>
            <a:r>
              <a:rPr lang="zh-CN" altLang="zh-CN" sz="2000" dirty="0">
                <a:latin typeface="+mn-ea"/>
              </a:rPr>
              <a:t>是熟悉篇目</a:t>
            </a:r>
          </a:p>
          <a:p>
            <a:pPr>
              <a:lnSpc>
                <a:spcPts val="3600"/>
              </a:lnSpc>
            </a:pPr>
            <a:r>
              <a:rPr lang="en-US" altLang="zh-CN" sz="2000" dirty="0" smtClean="0">
                <a:latin typeface="+mn-ea"/>
              </a:rPr>
              <a:t>          </a:t>
            </a:r>
            <a:r>
              <a:rPr lang="zh-CN" altLang="zh-CN" sz="2000" dirty="0" smtClean="0">
                <a:latin typeface="+mn-ea"/>
              </a:rPr>
              <a:t>篇目</a:t>
            </a:r>
            <a:r>
              <a:rPr lang="zh-CN" altLang="zh-CN" sz="2000" dirty="0">
                <a:latin typeface="+mn-ea"/>
              </a:rPr>
              <a:t>是志书的框架、蓝图，在搜集资料阶段，是搜集资料提纲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en-US" altLang="zh-CN" sz="2000" dirty="0" smtClean="0">
                <a:latin typeface="+mn-ea"/>
              </a:rPr>
              <a:t>       2</a:t>
            </a:r>
            <a:r>
              <a:rPr lang="en-US" altLang="zh-CN" sz="2000" dirty="0">
                <a:latin typeface="+mn-ea"/>
              </a:rPr>
              <a:t>.</a:t>
            </a:r>
            <a:r>
              <a:rPr lang="zh-CN" altLang="zh-CN" sz="2000" dirty="0">
                <a:latin typeface="+mn-ea"/>
              </a:rPr>
              <a:t>采取多种手段</a:t>
            </a:r>
          </a:p>
          <a:p>
            <a:pPr>
              <a:lnSpc>
                <a:spcPts val="3600"/>
              </a:lnSpc>
            </a:pPr>
            <a:r>
              <a:rPr lang="en-US" altLang="zh-CN" sz="2000" dirty="0" smtClean="0">
                <a:latin typeface="+mn-ea"/>
              </a:rPr>
              <a:t>           </a:t>
            </a:r>
            <a:r>
              <a:rPr lang="zh-CN" altLang="zh-CN" sz="2000" dirty="0" smtClean="0">
                <a:latin typeface="+mn-ea"/>
              </a:rPr>
              <a:t>抓住</a:t>
            </a:r>
            <a:r>
              <a:rPr lang="zh-CN" altLang="zh-CN" sz="2000" dirty="0">
                <a:latin typeface="+mn-ea"/>
              </a:rPr>
              <a:t>主渠道，定向搜集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en-US" altLang="zh-CN" sz="2000" dirty="0" smtClean="0">
                <a:latin typeface="+mn-ea"/>
              </a:rPr>
              <a:t>           </a:t>
            </a:r>
            <a:r>
              <a:rPr lang="zh-CN" altLang="zh-CN" sz="2000" dirty="0" smtClean="0">
                <a:latin typeface="+mn-ea"/>
              </a:rPr>
              <a:t>利用</a:t>
            </a:r>
            <a:r>
              <a:rPr lang="zh-CN" altLang="zh-CN" sz="2000" dirty="0">
                <a:latin typeface="+mn-ea"/>
              </a:rPr>
              <a:t>史志</a:t>
            </a:r>
            <a:r>
              <a:rPr lang="zh-CN" altLang="zh-CN" sz="2000" dirty="0" smtClean="0">
                <a:latin typeface="+mn-ea"/>
              </a:rPr>
              <a:t>资料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en-US" altLang="zh-CN" sz="2000" dirty="0" smtClean="0">
                <a:latin typeface="+mn-ea"/>
              </a:rPr>
              <a:t>           </a:t>
            </a:r>
            <a:r>
              <a:rPr lang="zh-CN" altLang="zh-CN" sz="2000" dirty="0" smtClean="0">
                <a:latin typeface="+mn-ea"/>
              </a:rPr>
              <a:t>利用</a:t>
            </a:r>
            <a:r>
              <a:rPr lang="zh-CN" altLang="zh-CN" sz="2000" dirty="0">
                <a:latin typeface="+mn-ea"/>
              </a:rPr>
              <a:t>著作</a:t>
            </a:r>
            <a:r>
              <a:rPr lang="zh-CN" altLang="zh-CN" sz="2000" dirty="0" smtClean="0">
                <a:latin typeface="+mn-ea"/>
              </a:rPr>
              <a:t>报刊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en-US" altLang="zh-CN" sz="2000" dirty="0" smtClean="0">
                <a:latin typeface="+mn-ea"/>
              </a:rPr>
              <a:t>           </a:t>
            </a:r>
            <a:r>
              <a:rPr lang="zh-CN" altLang="zh-CN" sz="2000" dirty="0" smtClean="0">
                <a:latin typeface="+mn-ea"/>
              </a:rPr>
              <a:t>利用网络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en-US" altLang="zh-CN" sz="2000" dirty="0" smtClean="0">
                <a:latin typeface="+mn-ea"/>
              </a:rPr>
              <a:t>           </a:t>
            </a:r>
            <a:r>
              <a:rPr lang="zh-CN" altLang="zh-CN" sz="2000" dirty="0" smtClean="0">
                <a:latin typeface="+mn-ea"/>
              </a:rPr>
              <a:t>开座谈会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en-US" altLang="zh-CN" sz="2000" dirty="0" smtClean="0">
                <a:latin typeface="+mn-ea"/>
              </a:rPr>
              <a:t>           </a:t>
            </a:r>
            <a:r>
              <a:rPr lang="zh-CN" altLang="zh-CN" sz="2000" dirty="0" smtClean="0">
                <a:latin typeface="+mn-ea"/>
              </a:rPr>
              <a:t>个别采访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en-US" altLang="zh-CN" sz="2000" dirty="0" smtClean="0">
                <a:latin typeface="+mn-ea"/>
              </a:rPr>
              <a:t>           </a:t>
            </a:r>
            <a:r>
              <a:rPr lang="zh-CN" altLang="zh-CN" sz="2000" dirty="0" smtClean="0">
                <a:latin typeface="+mn-ea"/>
              </a:rPr>
              <a:t>发布公告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en-US" altLang="zh-CN" sz="2000" dirty="0" smtClean="0">
                <a:latin typeface="+mn-ea"/>
              </a:rPr>
              <a:t>       3</a:t>
            </a:r>
            <a:r>
              <a:rPr lang="en-US" altLang="zh-CN" sz="2000" dirty="0">
                <a:latin typeface="+mn-ea"/>
              </a:rPr>
              <a:t>.</a:t>
            </a:r>
            <a:r>
              <a:rPr lang="zh-CN" altLang="zh-CN" sz="2000" dirty="0">
                <a:latin typeface="+mn-ea"/>
              </a:rPr>
              <a:t>分清步骤，有条不紊</a:t>
            </a:r>
          </a:p>
          <a:p>
            <a:pPr>
              <a:lnSpc>
                <a:spcPts val="3600"/>
              </a:lnSpc>
            </a:pPr>
            <a:r>
              <a:rPr lang="en-US" altLang="zh-CN" sz="2000" dirty="0" smtClean="0">
                <a:latin typeface="+mn-ea"/>
              </a:rPr>
              <a:t>       4</a:t>
            </a:r>
            <a:r>
              <a:rPr lang="en-US" altLang="zh-CN" sz="2000" dirty="0">
                <a:latin typeface="+mn-ea"/>
              </a:rPr>
              <a:t>.</a:t>
            </a:r>
            <a:r>
              <a:rPr lang="zh-CN" altLang="zh-CN" sz="2000" dirty="0">
                <a:latin typeface="+mn-ea"/>
              </a:rPr>
              <a:t>最好采编结合，责任到人</a:t>
            </a:r>
            <a:endParaRPr lang="zh-CN" altLang="zh-CN" sz="2000" dirty="0">
              <a:solidFill>
                <a:srgbClr val="00B0F0"/>
              </a:solidFill>
              <a:latin typeface="+mn-e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715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58637" y="718252"/>
            <a:ext cx="9690960" cy="647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F0"/>
                </a:solidFill>
              </a:rPr>
              <a:t>五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、</a:t>
            </a:r>
            <a:r>
              <a:rPr lang="zh-CN" altLang="zh-CN" sz="2800" b="1" dirty="0">
                <a:solidFill>
                  <a:srgbClr val="00B0F0"/>
                </a:solidFill>
              </a:rPr>
              <a:t>入志资料整理</a:t>
            </a:r>
            <a:endParaRPr lang="zh-CN" altLang="zh-CN" sz="2800" dirty="0">
              <a:solidFill>
                <a:srgbClr val="00B0F0"/>
              </a:solidFill>
            </a:endParaRPr>
          </a:p>
          <a:p>
            <a:pPr>
              <a:lnSpc>
                <a:spcPts val="2600"/>
              </a:lnSpc>
            </a:pPr>
            <a:r>
              <a:rPr lang="en-US" altLang="zh-CN" dirty="0"/>
              <a:t>    </a:t>
            </a:r>
            <a:r>
              <a:rPr lang="zh-CN" altLang="zh-CN" sz="2000" dirty="0"/>
              <a:t>（一）</a:t>
            </a:r>
            <a:r>
              <a:rPr lang="zh-CN" altLang="zh-CN" sz="2000" b="1" dirty="0"/>
              <a:t>资料要素</a:t>
            </a:r>
            <a:endParaRPr lang="zh-CN" altLang="zh-CN" sz="2000" dirty="0"/>
          </a:p>
          <a:p>
            <a:pPr>
              <a:lnSpc>
                <a:spcPts val="2600"/>
              </a:lnSpc>
            </a:pPr>
            <a:r>
              <a:rPr lang="en-US" altLang="zh-CN" sz="2000" dirty="0"/>
              <a:t>          1</a:t>
            </a:r>
            <a:r>
              <a:rPr lang="zh-CN" altLang="zh-CN" sz="2000" dirty="0"/>
              <a:t>．时间：事件发生发展的时间范围。</a:t>
            </a:r>
          </a:p>
          <a:p>
            <a:pPr>
              <a:lnSpc>
                <a:spcPts val="2600"/>
              </a:lnSpc>
            </a:pPr>
            <a:r>
              <a:rPr lang="en-US" altLang="zh-CN" sz="2000" dirty="0"/>
              <a:t>          2</a:t>
            </a:r>
            <a:r>
              <a:rPr lang="zh-CN" altLang="zh-CN" sz="2000" dirty="0"/>
              <a:t>．地点：事件发生发展的空间范围。</a:t>
            </a:r>
          </a:p>
          <a:p>
            <a:pPr>
              <a:lnSpc>
                <a:spcPts val="2600"/>
              </a:lnSpc>
            </a:pPr>
            <a:r>
              <a:rPr lang="en-US" altLang="zh-CN" sz="2000" dirty="0"/>
              <a:t>          3</a:t>
            </a:r>
            <a:r>
              <a:rPr lang="zh-CN" altLang="zh-CN" sz="2000" dirty="0"/>
              <a:t>．事件：做的工作。</a:t>
            </a:r>
          </a:p>
          <a:p>
            <a:pPr>
              <a:lnSpc>
                <a:spcPts val="2600"/>
              </a:lnSpc>
            </a:pPr>
            <a:r>
              <a:rPr lang="en-US" altLang="zh-CN" sz="2000" dirty="0"/>
              <a:t>          4</a:t>
            </a:r>
            <a:r>
              <a:rPr lang="zh-CN" altLang="zh-CN" sz="2000" dirty="0"/>
              <a:t>．人物：事件的主体，是集体。</a:t>
            </a:r>
          </a:p>
          <a:p>
            <a:pPr>
              <a:lnSpc>
                <a:spcPts val="2600"/>
              </a:lnSpc>
            </a:pPr>
            <a:r>
              <a:rPr lang="en-US" altLang="zh-CN" sz="2000" dirty="0"/>
              <a:t>          5</a:t>
            </a:r>
            <a:r>
              <a:rPr lang="zh-CN" altLang="zh-CN" sz="2000" dirty="0"/>
              <a:t>．过程：用事实资料记述工作的发生、发展以及结果或阶段性结果的具体情况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lnSpc>
                <a:spcPts val="2600"/>
              </a:lnSpc>
            </a:pPr>
            <a:r>
              <a:rPr lang="en-US" altLang="zh-CN" sz="2000" b="1" dirty="0"/>
              <a:t>    </a:t>
            </a:r>
            <a:r>
              <a:rPr lang="zh-CN" altLang="zh-CN" sz="2000" b="1" dirty="0"/>
              <a:t>（二）资料选择总体要求</a:t>
            </a:r>
            <a:endParaRPr lang="zh-CN" altLang="zh-CN" sz="2000" dirty="0"/>
          </a:p>
          <a:p>
            <a:pPr>
              <a:lnSpc>
                <a:spcPts val="2600"/>
              </a:lnSpc>
            </a:pPr>
            <a:r>
              <a:rPr lang="en-US" altLang="zh-CN" sz="2000" dirty="0"/>
              <a:t>          1.</a:t>
            </a:r>
            <a:r>
              <a:rPr lang="zh-CN" altLang="zh-CN" sz="2000" dirty="0"/>
              <a:t>要选择与运用真实、准确的资料</a:t>
            </a:r>
          </a:p>
          <a:p>
            <a:pPr>
              <a:lnSpc>
                <a:spcPts val="2600"/>
              </a:lnSpc>
            </a:pPr>
            <a:r>
              <a:rPr lang="zh-CN" altLang="zh-CN" sz="2000" dirty="0"/>
              <a:t> </a:t>
            </a:r>
            <a:r>
              <a:rPr lang="en-US" altLang="zh-CN" sz="2000" dirty="0"/>
              <a:t>         2.</a:t>
            </a:r>
            <a:r>
              <a:rPr lang="zh-CN" altLang="zh-CN" sz="2000" dirty="0"/>
              <a:t>要选择与运用能体现整体性的资料</a:t>
            </a:r>
            <a:endParaRPr lang="en-US" altLang="zh-CN" sz="2000" dirty="0"/>
          </a:p>
          <a:p>
            <a:pPr>
              <a:lnSpc>
                <a:spcPts val="2600"/>
              </a:lnSpc>
            </a:pPr>
            <a:r>
              <a:rPr lang="en-US" altLang="zh-CN" sz="2000" dirty="0"/>
              <a:t>          3.</a:t>
            </a:r>
            <a:r>
              <a:rPr lang="zh-CN" altLang="zh-CN" sz="2000" dirty="0"/>
              <a:t>要选择与运用具有典型意义的资料</a:t>
            </a:r>
            <a:endParaRPr lang="en-US" altLang="zh-CN" sz="2000" dirty="0"/>
          </a:p>
          <a:p>
            <a:pPr>
              <a:lnSpc>
                <a:spcPts val="2600"/>
              </a:lnSpc>
            </a:pPr>
            <a:r>
              <a:rPr lang="en-US" altLang="zh-CN" sz="2000" dirty="0"/>
              <a:t>          4.</a:t>
            </a:r>
            <a:r>
              <a:rPr lang="zh-CN" altLang="zh-CN" sz="2000" dirty="0"/>
              <a:t>选用反映事物本质的资料</a:t>
            </a:r>
          </a:p>
          <a:p>
            <a:pPr>
              <a:lnSpc>
                <a:spcPts val="2600"/>
              </a:lnSpc>
            </a:pPr>
            <a:r>
              <a:rPr lang="zh-CN" altLang="zh-CN" sz="2000" dirty="0"/>
              <a:t> </a:t>
            </a:r>
            <a:r>
              <a:rPr lang="en-US" altLang="zh-CN" sz="2000" dirty="0"/>
              <a:t>         5.</a:t>
            </a:r>
            <a:r>
              <a:rPr lang="zh-CN" altLang="zh-CN" sz="2000" dirty="0"/>
              <a:t>要选择与运用富有地方特色的资料</a:t>
            </a:r>
          </a:p>
          <a:p>
            <a:pPr>
              <a:lnSpc>
                <a:spcPts val="2600"/>
              </a:lnSpc>
            </a:pPr>
            <a:r>
              <a:rPr lang="en-US" altLang="zh-CN" sz="2000" dirty="0"/>
              <a:t>         </a:t>
            </a:r>
            <a:r>
              <a:rPr lang="zh-CN" altLang="zh-CN" sz="2000" dirty="0"/>
              <a:t> </a:t>
            </a:r>
            <a:r>
              <a:rPr lang="en-US" altLang="zh-CN" sz="2000" dirty="0"/>
              <a:t>6.</a:t>
            </a:r>
            <a:r>
              <a:rPr lang="zh-CN" altLang="zh-CN" sz="2000" dirty="0"/>
              <a:t>要选择与运用可反映阶段性的资料</a:t>
            </a:r>
            <a:endParaRPr lang="en-US" altLang="zh-CN" sz="2000" dirty="0"/>
          </a:p>
          <a:p>
            <a:pPr>
              <a:lnSpc>
                <a:spcPts val="2600"/>
              </a:lnSpc>
            </a:pPr>
            <a:r>
              <a:rPr lang="en-US" altLang="zh-CN" sz="2000" dirty="0"/>
              <a:t>          7.</a:t>
            </a:r>
            <a:r>
              <a:rPr lang="zh-CN" altLang="zh-CN" sz="2000" dirty="0"/>
              <a:t>要围绕篇目</a:t>
            </a:r>
            <a:r>
              <a:rPr lang="en-US" altLang="zh-CN" sz="2000" dirty="0"/>
              <a:t>(</a:t>
            </a:r>
            <a:r>
              <a:rPr lang="zh-CN" altLang="zh-CN" sz="2000" dirty="0"/>
              <a:t>主题</a:t>
            </a:r>
            <a:r>
              <a:rPr lang="en-US" altLang="zh-CN" sz="2000" dirty="0"/>
              <a:t>)</a:t>
            </a:r>
            <a:r>
              <a:rPr lang="zh-CN" altLang="zh-CN" sz="2000" dirty="0"/>
              <a:t>选择与运用资料</a:t>
            </a:r>
          </a:p>
          <a:p>
            <a:pPr>
              <a:lnSpc>
                <a:spcPts val="2600"/>
              </a:lnSpc>
            </a:pPr>
            <a:r>
              <a:rPr lang="en-US" altLang="zh-CN" sz="2000" dirty="0"/>
              <a:t>          8.</a:t>
            </a:r>
            <a:r>
              <a:rPr lang="zh-CN" altLang="zh-CN" sz="2000" dirty="0"/>
              <a:t>要恰当选择与运用背景资料</a:t>
            </a:r>
            <a:endParaRPr lang="en-US" altLang="zh-CN" sz="2000" dirty="0"/>
          </a:p>
          <a:p>
            <a:pPr>
              <a:lnSpc>
                <a:spcPts val="2600"/>
              </a:lnSpc>
            </a:pPr>
            <a:r>
              <a:rPr lang="en-US" altLang="zh-CN" sz="2000" dirty="0"/>
              <a:t>          9.</a:t>
            </a:r>
            <a:r>
              <a:rPr lang="zh-CN" altLang="zh-CN" sz="2000" dirty="0"/>
              <a:t>要选择有价值的图、照、表、录资料</a:t>
            </a:r>
          </a:p>
          <a:p>
            <a:pPr>
              <a:lnSpc>
                <a:spcPts val="2600"/>
              </a:lnSpc>
            </a:pPr>
            <a:r>
              <a:rPr lang="en-US" altLang="zh-CN" sz="2000" b="1" dirty="0"/>
              <a:t>    </a:t>
            </a:r>
            <a:r>
              <a:rPr lang="zh-CN" altLang="zh-CN" sz="2000" b="1" dirty="0"/>
              <a:t>（三）资料整理的步骤</a:t>
            </a:r>
            <a:endParaRPr lang="zh-CN" altLang="zh-CN" sz="2000" dirty="0"/>
          </a:p>
          <a:p>
            <a:pPr>
              <a:lnSpc>
                <a:spcPts val="2200"/>
              </a:lnSpc>
            </a:pPr>
            <a:r>
              <a:rPr lang="en-US" altLang="zh-CN" b="1" dirty="0"/>
              <a:t>    </a:t>
            </a:r>
            <a:endParaRPr lang="zh-CN" altLang="zh-C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7348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58637" y="718252"/>
            <a:ext cx="9690960" cy="588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F0"/>
                </a:solidFill>
              </a:rPr>
              <a:t>六</a:t>
            </a:r>
            <a:r>
              <a:rPr lang="zh-CN" altLang="zh-CN" sz="2800" b="1" dirty="0" smtClean="0">
                <a:solidFill>
                  <a:srgbClr val="00B0F0"/>
                </a:solidFill>
              </a:rPr>
              <a:t>、资料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审核</a:t>
            </a:r>
            <a:endParaRPr lang="zh-CN" altLang="zh-CN" sz="2800" dirty="0">
              <a:solidFill>
                <a:srgbClr val="00B0F0"/>
              </a:solidFill>
            </a:endParaRPr>
          </a:p>
          <a:p>
            <a:pPr>
              <a:lnSpc>
                <a:spcPts val="3800"/>
              </a:lnSpc>
            </a:pPr>
            <a:r>
              <a:rPr lang="en-US" altLang="zh-CN" dirty="0"/>
              <a:t>    </a:t>
            </a:r>
            <a:endParaRPr lang="en-US" altLang="zh-CN" dirty="0" smtClean="0"/>
          </a:p>
          <a:p>
            <a:pPr>
              <a:lnSpc>
                <a:spcPts val="3800"/>
              </a:lnSpc>
            </a:pPr>
            <a:r>
              <a:rPr lang="en-US" altLang="zh-CN" sz="2400" dirty="0" smtClean="0"/>
              <a:t>    </a:t>
            </a:r>
            <a:r>
              <a:rPr lang="zh-CN" altLang="zh-CN" sz="2400" dirty="0" smtClean="0"/>
              <a:t>（</a:t>
            </a:r>
            <a:r>
              <a:rPr lang="zh-CN" altLang="zh-CN" sz="2400" dirty="0"/>
              <a:t>一）</a:t>
            </a:r>
            <a:r>
              <a:rPr lang="zh-CN" altLang="zh-CN" sz="2400" b="1" dirty="0" smtClean="0"/>
              <a:t>资料</a:t>
            </a:r>
            <a:r>
              <a:rPr lang="zh-CN" altLang="en-US" sz="2400" b="1" dirty="0" smtClean="0"/>
              <a:t>审核的重要性</a:t>
            </a:r>
            <a:endParaRPr lang="en-US" altLang="zh-CN" sz="2400" b="1" dirty="0" smtClean="0"/>
          </a:p>
          <a:p>
            <a:pPr>
              <a:lnSpc>
                <a:spcPts val="3800"/>
              </a:lnSpc>
            </a:pPr>
            <a:r>
              <a:rPr lang="en-US" altLang="zh-CN" sz="2400" b="1" dirty="0" smtClean="0"/>
              <a:t>    </a:t>
            </a:r>
            <a:r>
              <a:rPr lang="zh-CN" altLang="zh-CN" sz="2400" b="1" dirty="0" smtClean="0"/>
              <a:t>（</a:t>
            </a:r>
            <a:r>
              <a:rPr lang="zh-CN" altLang="zh-CN" sz="2400" b="1" dirty="0"/>
              <a:t>二）</a:t>
            </a:r>
            <a:r>
              <a:rPr lang="zh-CN" altLang="zh-CN" sz="2400" b="1" dirty="0" smtClean="0"/>
              <a:t>资料</a:t>
            </a:r>
            <a:r>
              <a:rPr lang="zh-CN" altLang="en-US" sz="2400" b="1" dirty="0" smtClean="0"/>
              <a:t>审核的基本原则和</a:t>
            </a:r>
            <a:r>
              <a:rPr lang="zh-CN" altLang="zh-CN" sz="2400" b="1" dirty="0" smtClean="0"/>
              <a:t>要求</a:t>
            </a:r>
            <a:endParaRPr lang="zh-CN" altLang="zh-CN" sz="2400" dirty="0"/>
          </a:p>
          <a:p>
            <a:pPr>
              <a:lnSpc>
                <a:spcPts val="3800"/>
              </a:lnSpc>
            </a:pPr>
            <a:r>
              <a:rPr lang="en-US" altLang="zh-CN" sz="2400" dirty="0"/>
              <a:t>          1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内容要</a:t>
            </a:r>
            <a:r>
              <a:rPr lang="zh-CN" altLang="zh-CN" sz="2400" dirty="0" smtClean="0"/>
              <a:t>真实</a:t>
            </a:r>
            <a:endParaRPr lang="zh-CN" altLang="zh-CN" sz="2400" dirty="0"/>
          </a:p>
          <a:p>
            <a:pPr>
              <a:lnSpc>
                <a:spcPts val="3800"/>
              </a:lnSpc>
            </a:pPr>
            <a:r>
              <a:rPr lang="zh-CN" altLang="zh-CN" sz="2400" dirty="0"/>
              <a:t> </a:t>
            </a:r>
            <a:r>
              <a:rPr lang="en-US" altLang="zh-CN" sz="2400" dirty="0"/>
              <a:t>         </a:t>
            </a:r>
            <a:r>
              <a:rPr lang="en-US" altLang="zh-CN" sz="2400" dirty="0" smtClean="0"/>
              <a:t>2.</a:t>
            </a:r>
            <a:r>
              <a:rPr lang="zh-CN" altLang="en-US" sz="2400" dirty="0"/>
              <a:t>资料</a:t>
            </a:r>
            <a:r>
              <a:rPr lang="zh-CN" altLang="en-US" sz="2400" dirty="0" smtClean="0"/>
              <a:t>要完整</a:t>
            </a:r>
            <a:endParaRPr lang="en-US" altLang="zh-CN" sz="2400" dirty="0"/>
          </a:p>
          <a:p>
            <a:pPr>
              <a:lnSpc>
                <a:spcPts val="3800"/>
              </a:lnSpc>
            </a:pPr>
            <a:r>
              <a:rPr lang="en-US" altLang="zh-CN" sz="2400" dirty="0"/>
              <a:t>          </a:t>
            </a:r>
            <a:r>
              <a:rPr lang="en-US" altLang="zh-CN" sz="2400" dirty="0" smtClean="0"/>
              <a:t>3.</a:t>
            </a:r>
            <a:r>
              <a:rPr lang="zh-CN" altLang="en-US" sz="2400" dirty="0"/>
              <a:t>内容</a:t>
            </a:r>
            <a:r>
              <a:rPr lang="zh-CN" altLang="en-US" sz="2400" dirty="0" smtClean="0"/>
              <a:t>要准确</a:t>
            </a:r>
            <a:endParaRPr lang="en-US" altLang="zh-CN" sz="2400" dirty="0"/>
          </a:p>
          <a:p>
            <a:pPr>
              <a:lnSpc>
                <a:spcPts val="38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zh-CN" sz="2400" b="1" dirty="0" smtClean="0"/>
              <a:t>（</a:t>
            </a:r>
            <a:r>
              <a:rPr lang="zh-CN" altLang="zh-CN" sz="2400" b="1" dirty="0"/>
              <a:t>三）</a:t>
            </a:r>
            <a:r>
              <a:rPr lang="zh-CN" altLang="zh-CN" sz="2400" b="1" dirty="0" smtClean="0"/>
              <a:t>资料</a:t>
            </a:r>
            <a:r>
              <a:rPr lang="zh-CN" altLang="en-US" sz="2400" b="1" dirty="0"/>
              <a:t>审核</a:t>
            </a:r>
            <a:r>
              <a:rPr lang="zh-CN" altLang="zh-CN" sz="2400" b="1" dirty="0" smtClean="0"/>
              <a:t>的</a:t>
            </a:r>
            <a:r>
              <a:rPr lang="zh-CN" altLang="en-US" sz="2400" b="1" dirty="0" smtClean="0"/>
              <a:t>基本方法</a:t>
            </a:r>
            <a:endParaRPr lang="en-US" altLang="zh-CN" sz="2400" b="1" dirty="0" smtClean="0"/>
          </a:p>
          <a:p>
            <a:pPr>
              <a:lnSpc>
                <a:spcPts val="3800"/>
              </a:lnSpc>
            </a:pPr>
            <a:r>
              <a:rPr lang="en-US" altLang="zh-CN" sz="2400" dirty="0" smtClean="0"/>
              <a:t>          1.</a:t>
            </a:r>
            <a:r>
              <a:rPr lang="zh-CN" altLang="en-US" sz="2400" dirty="0" smtClean="0"/>
              <a:t>书证</a:t>
            </a:r>
            <a:endParaRPr lang="en-US" altLang="zh-CN" sz="2400" dirty="0" smtClean="0"/>
          </a:p>
          <a:p>
            <a:pPr>
              <a:lnSpc>
                <a:spcPts val="3800"/>
              </a:lnSpc>
            </a:pPr>
            <a:r>
              <a:rPr lang="en-US" altLang="zh-CN" sz="2400" dirty="0" smtClean="0"/>
              <a:t>          2 .</a:t>
            </a:r>
            <a:r>
              <a:rPr lang="zh-CN" altLang="en-US" sz="2400" dirty="0" smtClean="0"/>
              <a:t>物证</a:t>
            </a:r>
            <a:endParaRPr lang="en-US" altLang="zh-CN" sz="2400" dirty="0" smtClean="0"/>
          </a:p>
          <a:p>
            <a:pPr>
              <a:lnSpc>
                <a:spcPts val="3800"/>
              </a:lnSpc>
            </a:pPr>
            <a:r>
              <a:rPr lang="en-US" altLang="zh-CN" sz="2400" dirty="0" smtClean="0"/>
              <a:t>           3.</a:t>
            </a:r>
            <a:r>
              <a:rPr lang="zh-CN" altLang="en-US" sz="2400" dirty="0" smtClean="0"/>
              <a:t>人证</a:t>
            </a:r>
            <a:endParaRPr lang="en-US" altLang="zh-CN" sz="2400" dirty="0" smtClean="0"/>
          </a:p>
          <a:p>
            <a:pPr>
              <a:lnSpc>
                <a:spcPts val="3800"/>
              </a:lnSpc>
            </a:pPr>
            <a:r>
              <a:rPr lang="en-US" altLang="zh-CN" sz="2400" dirty="0" smtClean="0"/>
              <a:t>           4.</a:t>
            </a:r>
            <a:r>
              <a:rPr lang="zh-CN" altLang="en-US" sz="2400" dirty="0" smtClean="0"/>
              <a:t>理证</a:t>
            </a:r>
            <a:endParaRPr lang="zh-CN" altLang="zh-CN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517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标题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507" y="890007"/>
            <a:ext cx="21812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027238" y="0"/>
            <a:ext cx="69850" cy="6858000"/>
            <a:chOff x="1277" y="0"/>
            <a:chExt cx="44" cy="4320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>
              <a:off x="1321" y="0"/>
              <a:ext cx="0" cy="432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77" y="160"/>
              <a:ext cx="44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58637" y="718252"/>
            <a:ext cx="9690960" cy="616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dirty="0" smtClean="0"/>
              <a:t>        </a:t>
            </a:r>
            <a:r>
              <a:rPr lang="zh-CN" altLang="zh-CN" dirty="0" smtClean="0"/>
              <a:t>当</a:t>
            </a:r>
            <a:r>
              <a:rPr lang="zh-CN" altLang="zh-CN" dirty="0"/>
              <a:t>我们在进行具体的审核、鉴别资料时，对于同一事物由于资料来源不同，出现相互矛盾时，可以按照下面</a:t>
            </a:r>
            <a:r>
              <a:rPr lang="en-US" altLang="zh-CN" dirty="0"/>
              <a:t>9</a:t>
            </a:r>
            <a:r>
              <a:rPr lang="zh-CN" altLang="zh-CN" dirty="0"/>
              <a:t>项原则来鉴别：</a:t>
            </a:r>
          </a:p>
          <a:p>
            <a:pPr>
              <a:lnSpc>
                <a:spcPts val="2500"/>
              </a:lnSpc>
            </a:pPr>
            <a:r>
              <a:rPr lang="en-US" altLang="zh-CN" dirty="0" smtClean="0"/>
              <a:t>         1</a:t>
            </a:r>
            <a:r>
              <a:rPr lang="en-US" altLang="zh-CN" dirty="0"/>
              <a:t>.</a:t>
            </a:r>
            <a:r>
              <a:rPr lang="zh-CN" altLang="zh-CN" dirty="0"/>
              <a:t>图书资料、报刊资料与档案资料出现矛盾时，一般以档案资料为准。</a:t>
            </a:r>
          </a:p>
          <a:p>
            <a:pPr>
              <a:lnSpc>
                <a:spcPts val="2500"/>
              </a:lnSpc>
            </a:pPr>
            <a:r>
              <a:rPr lang="en-US" altLang="zh-CN" dirty="0" smtClean="0"/>
              <a:t>         2</a:t>
            </a:r>
            <a:r>
              <a:rPr lang="en-US" altLang="zh-CN" dirty="0"/>
              <a:t>.</a:t>
            </a:r>
            <a:r>
              <a:rPr lang="zh-CN" altLang="zh-CN" dirty="0"/>
              <a:t>内部资料与外部宣传资料有矛盾时，一般以内部资料为准。</a:t>
            </a:r>
          </a:p>
          <a:p>
            <a:pPr>
              <a:lnSpc>
                <a:spcPts val="2500"/>
              </a:lnSpc>
            </a:pPr>
            <a:r>
              <a:rPr lang="en-US" altLang="zh-CN" dirty="0" smtClean="0"/>
              <a:t>         3</a:t>
            </a:r>
            <a:r>
              <a:rPr lang="en-US" altLang="zh-CN" dirty="0"/>
              <a:t>.</a:t>
            </a:r>
            <a:r>
              <a:rPr lang="zh-CN" altLang="zh-CN" dirty="0"/>
              <a:t>口碑资料服从文字资料。</a:t>
            </a:r>
          </a:p>
          <a:p>
            <a:pPr>
              <a:lnSpc>
                <a:spcPts val="2500"/>
              </a:lnSpc>
            </a:pPr>
            <a:r>
              <a:rPr lang="en-US" altLang="zh-CN" dirty="0" smtClean="0"/>
              <a:t>         4</a:t>
            </a:r>
            <a:r>
              <a:rPr lang="en-US" altLang="zh-CN" dirty="0"/>
              <a:t>.</a:t>
            </a:r>
            <a:r>
              <a:rPr lang="zh-CN" altLang="zh-CN" dirty="0"/>
              <a:t>文字资料服从实物资料。此处实物是在没有变动情况下的实物。</a:t>
            </a:r>
          </a:p>
          <a:p>
            <a:pPr>
              <a:lnSpc>
                <a:spcPts val="2500"/>
              </a:lnSpc>
            </a:pPr>
            <a:r>
              <a:rPr lang="en-US" altLang="zh-CN" dirty="0" smtClean="0"/>
              <a:t>         5</a:t>
            </a:r>
            <a:r>
              <a:rPr lang="en-US" altLang="zh-CN" dirty="0"/>
              <a:t>.</a:t>
            </a:r>
            <a:r>
              <a:rPr lang="zh-CN" altLang="zh-CN" dirty="0"/>
              <a:t>距离事件发生的时间近的资料同距离事件远的资料有矛盾时，应以时间近的为准。这是史料考证的一般原则“时近则易真</a:t>
            </a:r>
            <a:r>
              <a:rPr lang="zh-CN" altLang="zh-CN" dirty="0" smtClean="0"/>
              <a:t>”</a:t>
            </a:r>
            <a:r>
              <a:rPr lang="zh-CN" altLang="en-US" dirty="0"/>
              <a:t>。</a:t>
            </a:r>
            <a:endParaRPr lang="zh-CN" altLang="zh-CN" dirty="0"/>
          </a:p>
          <a:p>
            <a:pPr>
              <a:lnSpc>
                <a:spcPts val="2500"/>
              </a:lnSpc>
            </a:pPr>
            <a:r>
              <a:rPr lang="en-US" altLang="zh-CN" dirty="0" smtClean="0"/>
              <a:t>         6</a:t>
            </a:r>
            <a:r>
              <a:rPr lang="en-US" altLang="zh-CN" dirty="0"/>
              <a:t>.</a:t>
            </a:r>
            <a:r>
              <a:rPr lang="zh-CN" altLang="zh-CN" dirty="0"/>
              <a:t>亲身经历者的资料同旁证者的资料有矛盾时，应以亲身经历者的为准，也就是他人口碑资料服从当事人口碑资料。</a:t>
            </a:r>
          </a:p>
          <a:p>
            <a:pPr>
              <a:lnSpc>
                <a:spcPts val="2500"/>
              </a:lnSpc>
            </a:pPr>
            <a:r>
              <a:rPr lang="en-US" altLang="zh-CN" dirty="0" smtClean="0"/>
              <a:t>          7</a:t>
            </a:r>
            <a:r>
              <a:rPr lang="en-US" altLang="zh-CN" dirty="0"/>
              <a:t>.</a:t>
            </a:r>
            <a:r>
              <a:rPr lang="zh-CN" altLang="zh-CN" dirty="0"/>
              <a:t>统计数据不一样的，一般以统计局正式公布的数据为准，但要注意统计口径的一致。统计局未公布的数据，则以行业、部门的统计数据为准，历年的数据要注意不变价和可比价，这在经济部类和人民生活中涉及资料较多。</a:t>
            </a:r>
          </a:p>
          <a:p>
            <a:pPr>
              <a:lnSpc>
                <a:spcPts val="2500"/>
              </a:lnSpc>
            </a:pPr>
            <a:r>
              <a:rPr lang="en-US" altLang="zh-CN" dirty="0" smtClean="0"/>
              <a:t>         8</a:t>
            </a:r>
            <a:r>
              <a:rPr lang="en-US" altLang="zh-CN" dirty="0"/>
              <a:t>.</a:t>
            </a:r>
            <a:r>
              <a:rPr lang="zh-CN" altLang="zh-CN" dirty="0"/>
              <a:t>第一手材料和第二手资料有矛盾时，应以第一手资料为准。资料的价值与资料的来源有很大的</a:t>
            </a:r>
            <a:r>
              <a:rPr lang="zh-CN" altLang="zh-CN" dirty="0" smtClean="0"/>
              <a:t>关系</a:t>
            </a:r>
            <a:r>
              <a:rPr lang="zh-CN" altLang="en-US" dirty="0"/>
              <a:t>。</a:t>
            </a:r>
            <a:endParaRPr lang="zh-CN" altLang="zh-CN" dirty="0"/>
          </a:p>
          <a:p>
            <a:pPr>
              <a:lnSpc>
                <a:spcPts val="2500"/>
              </a:lnSpc>
            </a:pPr>
            <a:r>
              <a:rPr lang="en-US" altLang="zh-CN" dirty="0" smtClean="0"/>
              <a:t>         9</a:t>
            </a:r>
            <a:r>
              <a:rPr lang="en-US" altLang="zh-CN" dirty="0"/>
              <a:t>.</a:t>
            </a:r>
            <a:r>
              <a:rPr lang="zh-CN" altLang="zh-CN" dirty="0"/>
              <a:t>互联网上搜集资料，以政府网站和各单位官方网站为准，媒体网站资料与官网资料不一致时，要以政府官网发布的资料为准；搜集政府网站中相同的资料，以层级高的政府网站资料为准；媒体网站中相同的资料，以层级高的媒体网站为准，同样层级的以最权威的最有影响的媒体网站为准。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0" y="0"/>
            <a:ext cx="1728000" cy="1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6094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Snowy road design template</Template>
  <TotalTime>10193</TotalTime>
  <Words>2461</Words>
  <Application>Microsoft Office PowerPoint</Application>
  <PresentationFormat>宽屏</PresentationFormat>
  <Paragraphs>160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楷体</vt:lpstr>
      <vt:lpstr>Calibri</vt:lpstr>
      <vt:lpstr>Calibri Light</vt:lpstr>
      <vt:lpstr>宋体</vt:lpstr>
      <vt:lpstr>微软雅黑</vt:lpstr>
      <vt:lpstr>Arial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魏继斌WEIJIBIN</dc:creator>
  <cp:lastModifiedBy>gl</cp:lastModifiedBy>
  <cp:revision>745</cp:revision>
  <dcterms:created xsi:type="dcterms:W3CDTF">2014-05-06T09:04:18Z</dcterms:created>
  <dcterms:modified xsi:type="dcterms:W3CDTF">2021-04-26T10:11:08Z</dcterms:modified>
  <cp:contentStatus/>
</cp:coreProperties>
</file>