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p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media/image40.jpg" ContentType="image/jpeg"/>
  <Override PartName="/ppt/media/image41.jpg" ContentType="image/jpeg"/>
  <Override PartName="/ppt/media/image42.jpg" ContentType="image/jpeg"/>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media/image43.jpg" ContentType="image/jpeg"/>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media/image65.jpg" ContentType="image/jpeg"/>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media/image173.jpg" ContentType="image/jpeg"/>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112"/>
  </p:notesMasterIdLst>
  <p:sldIdLst>
    <p:sldId id="349" r:id="rId2"/>
    <p:sldId id="350" r:id="rId3"/>
    <p:sldId id="365" r:id="rId4"/>
    <p:sldId id="317" r:id="rId5"/>
    <p:sldId id="353" r:id="rId6"/>
    <p:sldId id="354" r:id="rId7"/>
    <p:sldId id="355" r:id="rId8"/>
    <p:sldId id="357" r:id="rId9"/>
    <p:sldId id="356" r:id="rId10"/>
    <p:sldId id="366" r:id="rId11"/>
    <p:sldId id="362" r:id="rId12"/>
    <p:sldId id="463" r:id="rId13"/>
    <p:sldId id="364" r:id="rId14"/>
    <p:sldId id="358" r:id="rId15"/>
    <p:sldId id="460" r:id="rId16"/>
    <p:sldId id="352" r:id="rId17"/>
    <p:sldId id="359" r:id="rId18"/>
    <p:sldId id="360" r:id="rId19"/>
    <p:sldId id="361" r:id="rId20"/>
    <p:sldId id="461" r:id="rId21"/>
    <p:sldId id="367" r:id="rId22"/>
    <p:sldId id="459" r:id="rId23"/>
    <p:sldId id="458" r:id="rId24"/>
    <p:sldId id="462" r:id="rId25"/>
    <p:sldId id="363" r:id="rId26"/>
    <p:sldId id="368" r:id="rId27"/>
    <p:sldId id="369" r:id="rId28"/>
    <p:sldId id="370" r:id="rId29"/>
    <p:sldId id="371" r:id="rId30"/>
    <p:sldId id="377" r:id="rId31"/>
    <p:sldId id="376" r:id="rId32"/>
    <p:sldId id="375" r:id="rId33"/>
    <p:sldId id="378" r:id="rId34"/>
    <p:sldId id="379" r:id="rId35"/>
    <p:sldId id="374" r:id="rId36"/>
    <p:sldId id="373" r:id="rId37"/>
    <p:sldId id="372" r:id="rId38"/>
    <p:sldId id="381" r:id="rId39"/>
    <p:sldId id="413" r:id="rId40"/>
    <p:sldId id="380" r:id="rId41"/>
    <p:sldId id="414" r:id="rId42"/>
    <p:sldId id="415" r:id="rId43"/>
    <p:sldId id="392" r:id="rId44"/>
    <p:sldId id="382" r:id="rId45"/>
    <p:sldId id="387" r:id="rId46"/>
    <p:sldId id="383" r:id="rId47"/>
    <p:sldId id="384" r:id="rId48"/>
    <p:sldId id="464" r:id="rId49"/>
    <p:sldId id="422" r:id="rId50"/>
    <p:sldId id="385" r:id="rId51"/>
    <p:sldId id="416" r:id="rId52"/>
    <p:sldId id="390" r:id="rId53"/>
    <p:sldId id="391" r:id="rId54"/>
    <p:sldId id="389" r:id="rId55"/>
    <p:sldId id="388" r:id="rId56"/>
    <p:sldId id="386" r:id="rId57"/>
    <p:sldId id="396" r:id="rId58"/>
    <p:sldId id="393" r:id="rId59"/>
    <p:sldId id="394" r:id="rId60"/>
    <p:sldId id="395" r:id="rId61"/>
    <p:sldId id="398" r:id="rId62"/>
    <p:sldId id="403" r:id="rId63"/>
    <p:sldId id="402" r:id="rId64"/>
    <p:sldId id="401" r:id="rId65"/>
    <p:sldId id="400" r:id="rId66"/>
    <p:sldId id="399" r:id="rId67"/>
    <p:sldId id="449" r:id="rId68"/>
    <p:sldId id="425" r:id="rId69"/>
    <p:sldId id="424" r:id="rId70"/>
    <p:sldId id="427" r:id="rId71"/>
    <p:sldId id="429" r:id="rId72"/>
    <p:sldId id="428" r:id="rId73"/>
    <p:sldId id="430" r:id="rId74"/>
    <p:sldId id="432" r:id="rId75"/>
    <p:sldId id="407" r:id="rId76"/>
    <p:sldId id="418" r:id="rId77"/>
    <p:sldId id="417" r:id="rId78"/>
    <p:sldId id="404" r:id="rId79"/>
    <p:sldId id="421" r:id="rId80"/>
    <p:sldId id="406" r:id="rId81"/>
    <p:sldId id="408" r:id="rId82"/>
    <p:sldId id="405" r:id="rId83"/>
    <p:sldId id="412" r:id="rId84"/>
    <p:sldId id="445" r:id="rId85"/>
    <p:sldId id="446" r:id="rId86"/>
    <p:sldId id="447" r:id="rId87"/>
    <p:sldId id="448" r:id="rId88"/>
    <p:sldId id="451" r:id="rId89"/>
    <p:sldId id="450" r:id="rId90"/>
    <p:sldId id="452" r:id="rId91"/>
    <p:sldId id="453" r:id="rId92"/>
    <p:sldId id="454" r:id="rId93"/>
    <p:sldId id="410" r:id="rId94"/>
    <p:sldId id="409" r:id="rId95"/>
    <p:sldId id="411" r:id="rId96"/>
    <p:sldId id="434" r:id="rId97"/>
    <p:sldId id="435" r:id="rId98"/>
    <p:sldId id="436" r:id="rId99"/>
    <p:sldId id="437" r:id="rId100"/>
    <p:sldId id="438" r:id="rId101"/>
    <p:sldId id="433" r:id="rId102"/>
    <p:sldId id="439" r:id="rId103"/>
    <p:sldId id="442" r:id="rId104"/>
    <p:sldId id="443" r:id="rId105"/>
    <p:sldId id="444" r:id="rId106"/>
    <p:sldId id="440" r:id="rId107"/>
    <p:sldId id="441" r:id="rId108"/>
    <p:sldId id="455" r:id="rId109"/>
    <p:sldId id="456" r:id="rId110"/>
    <p:sldId id="457" r:id="rId111"/>
  </p:sldIdLst>
  <p:sldSz cx="9144000" cy="6858000" type="screen4x3"/>
  <p:notesSz cx="6858000" cy="9144000"/>
  <p:custDataLst>
    <p:tags r:id="rId11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33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755" autoAdjust="0"/>
    <p:restoredTop sz="83621" autoAdjust="0"/>
  </p:normalViewPr>
  <p:slideViewPr>
    <p:cSldViewPr snapToGrid="0">
      <p:cViewPr varScale="1">
        <p:scale>
          <a:sx n="74" d="100"/>
          <a:sy n="74" d="100"/>
        </p:scale>
        <p:origin x="1277" y="77"/>
      </p:cViewPr>
      <p:guideLst>
        <p:guide orient="horz" pos="2137"/>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gs" Target="tags/tag1.xml"/><Relationship Id="rId118" Type="http://schemas.microsoft.com/office/2016/11/relationships/changesInfo" Target="changesInfos/changesInfo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张 三" userId="f5bdc6df9c8b4286" providerId="LiveId" clId="{707719BB-6809-4C80-8DFC-7B7B38D92239}"/>
    <pc:docChg chg="custSel addSld modSld">
      <pc:chgData name="张 三" userId="f5bdc6df9c8b4286" providerId="LiveId" clId="{707719BB-6809-4C80-8DFC-7B7B38D92239}" dt="2018-11-29T01:19:34.408" v="46" actId="207"/>
      <pc:docMkLst>
        <pc:docMk/>
      </pc:docMkLst>
      <pc:sldChg chg="modSp">
        <pc:chgData name="张 三" userId="f5bdc6df9c8b4286" providerId="LiveId" clId="{707719BB-6809-4C80-8DFC-7B7B38D92239}" dt="2018-11-29T00:58:48.615" v="16" actId="14100"/>
        <pc:sldMkLst>
          <pc:docMk/>
          <pc:sldMk cId="2817661119" sldId="258"/>
        </pc:sldMkLst>
        <pc:spChg chg="mod">
          <ac:chgData name="张 三" userId="f5bdc6df9c8b4286" providerId="LiveId" clId="{707719BB-6809-4C80-8DFC-7B7B38D92239}" dt="2018-11-29T00:57:31.672" v="8" actId="20577"/>
          <ac:spMkLst>
            <pc:docMk/>
            <pc:sldMk cId="2817661119" sldId="258"/>
            <ac:spMk id="2" creationId="{00000000-0000-0000-0000-000000000000}"/>
          </ac:spMkLst>
        </pc:spChg>
        <pc:spChg chg="mod">
          <ac:chgData name="张 三" userId="f5bdc6df9c8b4286" providerId="LiveId" clId="{707719BB-6809-4C80-8DFC-7B7B38D92239}" dt="2018-11-29T00:58:45.306" v="15" actId="14100"/>
          <ac:spMkLst>
            <pc:docMk/>
            <pc:sldMk cId="2817661119" sldId="258"/>
            <ac:spMk id="22" creationId="{6B756F0D-E3A2-494E-BFB2-AE5EB7C5FA56}"/>
          </ac:spMkLst>
        </pc:spChg>
        <pc:spChg chg="mod">
          <ac:chgData name="张 三" userId="f5bdc6df9c8b4286" providerId="LiveId" clId="{707719BB-6809-4C80-8DFC-7B7B38D92239}" dt="2018-11-29T00:58:48.615" v="16" actId="14100"/>
          <ac:spMkLst>
            <pc:docMk/>
            <pc:sldMk cId="2817661119" sldId="258"/>
            <ac:spMk id="23" creationId="{965F01ED-E25C-4458-A68C-6F28D53F7E7B}"/>
          </ac:spMkLst>
        </pc:spChg>
      </pc:sldChg>
      <pc:sldChg chg="modSp">
        <pc:chgData name="张 三" userId="f5bdc6df9c8b4286" providerId="LiveId" clId="{707719BB-6809-4C80-8DFC-7B7B38D92239}" dt="2018-11-29T01:12:13.108" v="29" actId="1076"/>
        <pc:sldMkLst>
          <pc:docMk/>
          <pc:sldMk cId="67711780" sldId="315"/>
        </pc:sldMkLst>
        <pc:picChg chg="mod">
          <ac:chgData name="张 三" userId="f5bdc6df9c8b4286" providerId="LiveId" clId="{707719BB-6809-4C80-8DFC-7B7B38D92239}" dt="2018-11-29T01:12:13.108" v="29" actId="1076"/>
          <ac:picMkLst>
            <pc:docMk/>
            <pc:sldMk cId="67711780" sldId="315"/>
            <ac:picMk id="4" creationId="{ED3A50C1-BE42-4D06-A89D-00869A94E6D9}"/>
          </ac:picMkLst>
        </pc:picChg>
      </pc:sldChg>
      <pc:sldChg chg="modSp">
        <pc:chgData name="张 三" userId="f5bdc6df9c8b4286" providerId="LiveId" clId="{707719BB-6809-4C80-8DFC-7B7B38D92239}" dt="2018-11-29T01:13:50.247" v="34" actId="14100"/>
        <pc:sldMkLst>
          <pc:docMk/>
          <pc:sldMk cId="4103065851" sldId="317"/>
        </pc:sldMkLst>
        <pc:spChg chg="mod">
          <ac:chgData name="张 三" userId="f5bdc6df9c8b4286" providerId="LiveId" clId="{707719BB-6809-4C80-8DFC-7B7B38D92239}" dt="2018-11-29T01:13:50.247" v="34" actId="14100"/>
          <ac:spMkLst>
            <pc:docMk/>
            <pc:sldMk cId="4103065851" sldId="317"/>
            <ac:spMk id="2" creationId="{C8C254CB-0F8F-4FDC-B01B-489A94766B37}"/>
          </ac:spMkLst>
        </pc:spChg>
      </pc:sldChg>
    </pc:docChg>
  </pc:docChgLst>
  <pc:docChgLst>
    <pc:chgData name="三 张" userId="f5bdc6df9c8b4286" providerId="LiveId" clId="{E2A597F8-484E-4F37-B3E8-A4917ED6C609}"/>
    <pc:docChg chg="undo custSel addSld delSld modSld sldOrd">
      <pc:chgData name="三 张" userId="f5bdc6df9c8b4286" providerId="LiveId" clId="{E2A597F8-484E-4F37-B3E8-A4917ED6C609}" dt="2018-11-28T12:30:11.105" v="309" actId="20577"/>
      <pc:docMkLst>
        <pc:docMk/>
      </pc:docMkLst>
      <pc:sldChg chg="addSp add">
        <pc:chgData name="三 张" userId="f5bdc6df9c8b4286" providerId="LiveId" clId="{E2A597F8-484E-4F37-B3E8-A4917ED6C609}" dt="2018-11-28T11:58:15.499" v="6" actId="20577"/>
        <pc:sldMkLst>
          <pc:docMk/>
          <pc:sldMk cId="2903547506" sldId="298"/>
        </pc:sldMkLst>
        <pc:spChg chg="add">
          <ac:chgData name="三 张" userId="f5bdc6df9c8b4286" providerId="LiveId" clId="{E2A597F8-484E-4F37-B3E8-A4917ED6C609}" dt="2018-11-28T11:58:15.499" v="6" actId="20577"/>
          <ac:spMkLst>
            <pc:docMk/>
            <pc:sldMk cId="2903547506" sldId="298"/>
            <ac:spMk id="10" creationId="{1DBA6627-FA7C-4E02-8AD4-CA4CD80DFF5E}"/>
          </ac:spMkLst>
        </pc:spChg>
        <pc:spChg chg="add">
          <ac:chgData name="三 张" userId="f5bdc6df9c8b4286" providerId="LiveId" clId="{E2A597F8-484E-4F37-B3E8-A4917ED6C609}" dt="2018-11-28T11:58:15.499" v="6" actId="20577"/>
          <ac:spMkLst>
            <pc:docMk/>
            <pc:sldMk cId="2903547506" sldId="298"/>
            <ac:spMk id="12" creationId="{FB86D651-C612-49DD-8FD0-5BAE6DBFDBA2}"/>
          </ac:spMkLst>
        </pc:spChg>
      </pc:sldChg>
      <pc:sldChg chg="addSp modSp add">
        <pc:chgData name="三 张" userId="f5bdc6df9c8b4286" providerId="LiveId" clId="{E2A597F8-484E-4F37-B3E8-A4917ED6C609}" dt="2018-11-28T12:16:03.979" v="191" actId="20577"/>
        <pc:sldMkLst>
          <pc:docMk/>
          <pc:sldMk cId="3360780690" sldId="303"/>
        </pc:sldMkLst>
        <pc:spChg chg="add mod">
          <ac:chgData name="三 张" userId="f5bdc6df9c8b4286" providerId="LiveId" clId="{E2A597F8-484E-4F37-B3E8-A4917ED6C609}" dt="2018-11-28T12:16:00.077" v="190" actId="20577"/>
          <ac:spMkLst>
            <pc:docMk/>
            <pc:sldMk cId="3360780690" sldId="303"/>
            <ac:spMk id="4" creationId="{D1980151-47FC-44E8-81A4-AAC820DEA6F0}"/>
          </ac:spMkLst>
        </pc:spChg>
        <pc:spChg chg="add mod">
          <ac:chgData name="三 张" userId="f5bdc6df9c8b4286" providerId="LiveId" clId="{E2A597F8-484E-4F37-B3E8-A4917ED6C609}" dt="2018-11-28T12:16:03.979" v="191" actId="20577"/>
          <ac:spMkLst>
            <pc:docMk/>
            <pc:sldMk cId="3360780690" sldId="303"/>
            <ac:spMk id="5" creationId="{D69781DE-A265-403B-9957-4687AFE328EE}"/>
          </ac:spMkLst>
        </pc:spChg>
      </pc:sldChg>
      <pc:sldChg chg="addSp modSp modAnim">
        <pc:chgData name="三 张" userId="f5bdc6df9c8b4286" providerId="LiveId" clId="{E2A597F8-484E-4F37-B3E8-A4917ED6C609}" dt="2018-11-28T12:06:06.148" v="50" actId="1076"/>
        <pc:sldMkLst>
          <pc:docMk/>
          <pc:sldMk cId="2670642098" sldId="304"/>
        </pc:sldMkLst>
        <pc:spChg chg="add mod">
          <ac:chgData name="三 张" userId="f5bdc6df9c8b4286" providerId="LiveId" clId="{E2A597F8-484E-4F37-B3E8-A4917ED6C609}" dt="2018-11-28T11:58:24.403" v="11" actId="1076"/>
          <ac:spMkLst>
            <pc:docMk/>
            <pc:sldMk cId="2670642098" sldId="304"/>
            <ac:spMk id="4" creationId="{902B8AD7-16C5-4EC5-A2A9-6B374245E85D}"/>
          </ac:spMkLst>
        </pc:spChg>
        <pc:spChg chg="add mod">
          <ac:chgData name="三 张" userId="f5bdc6df9c8b4286" providerId="LiveId" clId="{E2A597F8-484E-4F37-B3E8-A4917ED6C609}" dt="2018-11-28T11:58:30.441" v="12" actId="20577"/>
          <ac:spMkLst>
            <pc:docMk/>
            <pc:sldMk cId="2670642098" sldId="304"/>
            <ac:spMk id="5" creationId="{0F9F24BD-95A5-4398-AE33-8D82C05C113D}"/>
          </ac:spMkLst>
        </pc:spChg>
        <pc:spChg chg="add mod">
          <ac:chgData name="三 张" userId="f5bdc6df9c8b4286" providerId="LiveId" clId="{E2A597F8-484E-4F37-B3E8-A4917ED6C609}" dt="2018-11-28T12:03:14.186" v="42" actId="1076"/>
          <ac:spMkLst>
            <pc:docMk/>
            <pc:sldMk cId="2670642098" sldId="304"/>
            <ac:spMk id="6" creationId="{8EC6B01A-F77E-426C-9471-1E34AF735B45}"/>
          </ac:spMkLst>
        </pc:spChg>
        <pc:picChg chg="mod">
          <ac:chgData name="三 张" userId="f5bdc6df9c8b4286" providerId="LiveId" clId="{E2A597F8-484E-4F37-B3E8-A4917ED6C609}" dt="2018-11-28T12:06:06.148" v="50" actId="1076"/>
          <ac:picMkLst>
            <pc:docMk/>
            <pc:sldMk cId="2670642098" sldId="304"/>
            <ac:picMk id="3" creationId="{8140AE0B-DEF4-4433-BF2A-450583ABDB90}"/>
          </ac:picMkLst>
        </pc:picChg>
      </pc:sldChg>
      <pc:sldChg chg="addSp add ord">
        <pc:chgData name="三 张" userId="f5bdc6df9c8b4286" providerId="LiveId" clId="{E2A597F8-484E-4F37-B3E8-A4917ED6C609}" dt="2018-11-28T12:15:51.500" v="185" actId="20577"/>
        <pc:sldMkLst>
          <pc:docMk/>
          <pc:sldMk cId="2884676073" sldId="311"/>
        </pc:sldMkLst>
        <pc:spChg chg="add">
          <ac:chgData name="三 张" userId="f5bdc6df9c8b4286" providerId="LiveId" clId="{E2A597F8-484E-4F37-B3E8-A4917ED6C609}" dt="2018-11-28T12:15:51.500" v="185" actId="20577"/>
          <ac:spMkLst>
            <pc:docMk/>
            <pc:sldMk cId="2884676073" sldId="311"/>
            <ac:spMk id="8" creationId="{40F06A62-030B-4C8B-9BC8-5805407FFE10}"/>
          </ac:spMkLst>
        </pc:spChg>
        <pc:spChg chg="add">
          <ac:chgData name="三 张" userId="f5bdc6df9c8b4286" providerId="LiveId" clId="{E2A597F8-484E-4F37-B3E8-A4917ED6C609}" dt="2018-11-28T12:15:51.500" v="185" actId="20577"/>
          <ac:spMkLst>
            <pc:docMk/>
            <pc:sldMk cId="2884676073" sldId="311"/>
            <ac:spMk id="10" creationId="{F24F9164-5148-45E7-A2E5-2512A7ED49BF}"/>
          </ac:spMkLst>
        </pc:spChg>
      </pc:sldChg>
      <pc:sldChg chg="addSp">
        <pc:chgData name="三 张" userId="f5bdc6df9c8b4286" providerId="LiveId" clId="{E2A597F8-484E-4F37-B3E8-A4917ED6C609}" dt="2018-11-28T12:15:06.143" v="172" actId="20577"/>
        <pc:sldMkLst>
          <pc:docMk/>
          <pc:sldMk cId="1055482908" sldId="312"/>
        </pc:sldMkLst>
        <pc:spChg chg="add">
          <ac:chgData name="三 张" userId="f5bdc6df9c8b4286" providerId="LiveId" clId="{E2A597F8-484E-4F37-B3E8-A4917ED6C609}" dt="2018-11-28T12:15:06.143" v="172" actId="20577"/>
          <ac:spMkLst>
            <pc:docMk/>
            <pc:sldMk cId="1055482908" sldId="312"/>
            <ac:spMk id="13" creationId="{A09A20CE-CD8A-48C5-BEBD-A811ABAC4621}"/>
          </ac:spMkLst>
        </pc:spChg>
        <pc:spChg chg="add">
          <ac:chgData name="三 张" userId="f5bdc6df9c8b4286" providerId="LiveId" clId="{E2A597F8-484E-4F37-B3E8-A4917ED6C609}" dt="2018-11-28T12:15:06.143" v="172" actId="20577"/>
          <ac:spMkLst>
            <pc:docMk/>
            <pc:sldMk cId="1055482908" sldId="312"/>
            <ac:spMk id="14" creationId="{833AD98E-AFDB-4BFA-88AC-EE47EBB9B416}"/>
          </ac:spMkLst>
        </pc:spChg>
      </pc:sldChg>
      <pc:sldChg chg="addSp">
        <pc:chgData name="三 张" userId="f5bdc6df9c8b4286" providerId="LiveId" clId="{E2A597F8-484E-4F37-B3E8-A4917ED6C609}" dt="2018-11-28T12:15:49.364" v="184" actId="20577"/>
        <pc:sldMkLst>
          <pc:docMk/>
          <pc:sldMk cId="2302607075" sldId="313"/>
        </pc:sldMkLst>
        <pc:spChg chg="add">
          <ac:chgData name="三 张" userId="f5bdc6df9c8b4286" providerId="LiveId" clId="{E2A597F8-484E-4F37-B3E8-A4917ED6C609}" dt="2018-11-28T12:15:49.364" v="184" actId="20577"/>
          <ac:spMkLst>
            <pc:docMk/>
            <pc:sldMk cId="2302607075" sldId="313"/>
            <ac:spMk id="6" creationId="{E5F4FDC1-D499-4337-A18A-301D4F211C9B}"/>
          </ac:spMkLst>
        </pc:spChg>
        <pc:spChg chg="add">
          <ac:chgData name="三 张" userId="f5bdc6df9c8b4286" providerId="LiveId" clId="{E2A597F8-484E-4F37-B3E8-A4917ED6C609}" dt="2018-11-28T12:15:49.364" v="184" actId="20577"/>
          <ac:spMkLst>
            <pc:docMk/>
            <pc:sldMk cId="2302607075" sldId="313"/>
            <ac:spMk id="8" creationId="{E73DC74B-F437-4D7F-B70F-7D4A52BDC893}"/>
          </ac:spMkLst>
        </pc:spChg>
      </pc:sldChg>
      <pc:sldChg chg="addSp">
        <pc:chgData name="三 张" userId="f5bdc6df9c8b4286" providerId="LiveId" clId="{E2A597F8-484E-4F37-B3E8-A4917ED6C609}" dt="2018-11-28T12:15:39.051" v="180" actId="20577"/>
        <pc:sldMkLst>
          <pc:docMk/>
          <pc:sldMk cId="3664376170" sldId="314"/>
        </pc:sldMkLst>
        <pc:spChg chg="add">
          <ac:chgData name="三 张" userId="f5bdc6df9c8b4286" providerId="LiveId" clId="{E2A597F8-484E-4F37-B3E8-A4917ED6C609}" dt="2018-11-28T12:15:39.051" v="180" actId="20577"/>
          <ac:spMkLst>
            <pc:docMk/>
            <pc:sldMk cId="3664376170" sldId="314"/>
            <ac:spMk id="6" creationId="{9C09981E-37CB-40EB-9488-BA5C59C27D63}"/>
          </ac:spMkLst>
        </pc:spChg>
        <pc:spChg chg="add">
          <ac:chgData name="三 张" userId="f5bdc6df9c8b4286" providerId="LiveId" clId="{E2A597F8-484E-4F37-B3E8-A4917ED6C609}" dt="2018-11-28T12:15:39.051" v="180" actId="20577"/>
          <ac:spMkLst>
            <pc:docMk/>
            <pc:sldMk cId="3664376170" sldId="314"/>
            <ac:spMk id="8" creationId="{6FD4C46F-0B82-43B3-9E43-0CD5D9FFF3AB}"/>
          </ac:spMkLst>
        </pc:spChg>
      </pc:sldChg>
      <pc:sldChg chg="addSp">
        <pc:chgData name="三 张" userId="f5bdc6df9c8b4286" providerId="LiveId" clId="{E2A597F8-484E-4F37-B3E8-A4917ED6C609}" dt="2018-11-28T11:58:54.539" v="18" actId="20577"/>
        <pc:sldMkLst>
          <pc:docMk/>
          <pc:sldMk cId="67711780" sldId="315"/>
        </pc:sldMkLst>
        <pc:spChg chg="add">
          <ac:chgData name="三 张" userId="f5bdc6df9c8b4286" providerId="LiveId" clId="{E2A597F8-484E-4F37-B3E8-A4917ED6C609}" dt="2018-11-28T11:58:54.539" v="18" actId="20577"/>
          <ac:spMkLst>
            <pc:docMk/>
            <pc:sldMk cId="67711780" sldId="315"/>
            <ac:spMk id="8" creationId="{D567CD54-F8FC-4096-A094-7766FDE0DC4B}"/>
          </ac:spMkLst>
        </pc:spChg>
        <pc:spChg chg="add">
          <ac:chgData name="三 张" userId="f5bdc6df9c8b4286" providerId="LiveId" clId="{E2A597F8-484E-4F37-B3E8-A4917ED6C609}" dt="2018-11-28T11:58:54.539" v="18" actId="20577"/>
          <ac:spMkLst>
            <pc:docMk/>
            <pc:sldMk cId="67711780" sldId="315"/>
            <ac:spMk id="10" creationId="{A218E1E7-3CCE-46BE-A36F-620BA806470C}"/>
          </ac:spMkLst>
        </pc:spChg>
      </pc:sldChg>
      <pc:sldChg chg="addSp add">
        <pc:chgData name="三 张" userId="f5bdc6df9c8b4286" providerId="LiveId" clId="{E2A597F8-484E-4F37-B3E8-A4917ED6C609}" dt="2018-11-28T12:16:09.562" v="192" actId="20577"/>
        <pc:sldMkLst>
          <pc:docMk/>
          <pc:sldMk cId="1771945708" sldId="316"/>
        </pc:sldMkLst>
        <pc:spChg chg="add">
          <ac:chgData name="三 张" userId="f5bdc6df9c8b4286" providerId="LiveId" clId="{E2A597F8-484E-4F37-B3E8-A4917ED6C609}" dt="2018-11-28T12:16:09.562" v="192" actId="20577"/>
          <ac:spMkLst>
            <pc:docMk/>
            <pc:sldMk cId="1771945708" sldId="316"/>
            <ac:spMk id="4" creationId="{F281C069-8353-497C-BDD0-4EC9C2C5139E}"/>
          </ac:spMkLst>
        </pc:spChg>
        <pc:spChg chg="add">
          <ac:chgData name="三 张" userId="f5bdc6df9c8b4286" providerId="LiveId" clId="{E2A597F8-484E-4F37-B3E8-A4917ED6C609}" dt="2018-11-28T12:16:09.562" v="192" actId="20577"/>
          <ac:spMkLst>
            <pc:docMk/>
            <pc:sldMk cId="1771945708" sldId="316"/>
            <ac:spMk id="5" creationId="{3AAE2E69-F4B3-4847-B3B8-0B2DD66205C0}"/>
          </ac:spMkLst>
        </pc:spChg>
      </pc:sldChg>
      <pc:sldChg chg="addSp delSp modSp add modAnim">
        <pc:chgData name="三 张" userId="f5bdc6df9c8b4286" providerId="LiveId" clId="{E2A597F8-484E-4F37-B3E8-A4917ED6C609}" dt="2018-11-28T12:20:59.371" v="248" actId="20577"/>
        <pc:sldMkLst>
          <pc:docMk/>
          <pc:sldMk cId="4055125405" sldId="325"/>
        </pc:sldMkLst>
        <pc:spChg chg="add mod">
          <ac:chgData name="三 张" userId="f5bdc6df9c8b4286" providerId="LiveId" clId="{E2A597F8-484E-4F37-B3E8-A4917ED6C609}" dt="2018-11-28T12:20:59.371" v="248" actId="20577"/>
          <ac:spMkLst>
            <pc:docMk/>
            <pc:sldMk cId="4055125405" sldId="325"/>
            <ac:spMk id="6" creationId="{F303D037-52E2-40CF-BE9A-27B16067E01E}"/>
          </ac:spMkLst>
        </pc:spChg>
        <pc:picChg chg="del">
          <ac:chgData name="三 张" userId="f5bdc6df9c8b4286" providerId="LiveId" clId="{E2A597F8-484E-4F37-B3E8-A4917ED6C609}" dt="2018-11-28T12:20:22.397" v="224" actId="478"/>
          <ac:picMkLst>
            <pc:docMk/>
            <pc:sldMk cId="4055125405" sldId="325"/>
            <ac:picMk id="4" creationId="{5A831862-F80B-498B-A6BE-2F0445605C4B}"/>
          </ac:picMkLst>
        </pc:picChg>
      </pc:sldChg>
      <pc:sldChg chg="modSp add">
        <pc:chgData name="三 张" userId="f5bdc6df9c8b4286" providerId="LiveId" clId="{E2A597F8-484E-4F37-B3E8-A4917ED6C609}" dt="2018-11-28T12:22:04.676" v="282" actId="14100"/>
        <pc:sldMkLst>
          <pc:docMk/>
          <pc:sldMk cId="138458793" sldId="326"/>
        </pc:sldMkLst>
        <pc:spChg chg="mod">
          <ac:chgData name="三 张" userId="f5bdc6df9c8b4286" providerId="LiveId" clId="{E2A597F8-484E-4F37-B3E8-A4917ED6C609}" dt="2018-11-28T12:22:04.676" v="282" actId="14100"/>
          <ac:spMkLst>
            <pc:docMk/>
            <pc:sldMk cId="138458793" sldId="326"/>
            <ac:spMk id="6" creationId="{F303D037-52E2-40CF-BE9A-27B16067E01E}"/>
          </ac:spMkLst>
        </pc:spChg>
      </pc:sldChg>
      <pc:sldChg chg="modSp add">
        <pc:chgData name="三 张" userId="f5bdc6df9c8b4286" providerId="LiveId" clId="{E2A597F8-484E-4F37-B3E8-A4917ED6C609}" dt="2018-11-28T12:22:31.497" v="298" actId="14100"/>
        <pc:sldMkLst>
          <pc:docMk/>
          <pc:sldMk cId="4139776651" sldId="327"/>
        </pc:sldMkLst>
        <pc:spChg chg="mod">
          <ac:chgData name="三 张" userId="f5bdc6df9c8b4286" providerId="LiveId" clId="{E2A597F8-484E-4F37-B3E8-A4917ED6C609}" dt="2018-11-28T12:22:31.497" v="298" actId="14100"/>
          <ac:spMkLst>
            <pc:docMk/>
            <pc:sldMk cId="4139776651" sldId="327"/>
            <ac:spMk id="6" creationId="{F303D037-52E2-40CF-BE9A-27B16067E01E}"/>
          </ac:spMkLst>
        </pc:spChg>
      </pc:sldChg>
    </pc:docChg>
  </pc:docChgLst>
  <pc:docChgLst>
    <pc:chgData name="三 张" userId="f5bdc6df9c8b4286" providerId="LiveId" clId="{C1C88877-D7BC-4CD6-81A6-A0E286F0F633}"/>
    <pc:docChg chg="modSld">
      <pc:chgData name="三 张" userId="f5bdc6df9c8b4286" providerId="LiveId" clId="{C1C88877-D7BC-4CD6-81A6-A0E286F0F633}" dt="2018-12-02T09:20:23.323" v="14"/>
      <pc:docMkLst>
        <pc:docMk/>
      </pc:docMkLst>
      <pc:sldChg chg="modSp">
        <pc:chgData name="三 张" userId="f5bdc6df9c8b4286" providerId="LiveId" clId="{C1C88877-D7BC-4CD6-81A6-A0E286F0F633}" dt="2018-12-01T14:49:56.036" v="0" actId="207"/>
        <pc:sldMkLst>
          <pc:docMk/>
          <pc:sldMk cId="2817661119" sldId="258"/>
        </pc:sldMkLst>
        <pc:spChg chg="mod">
          <ac:chgData name="三 张" userId="f5bdc6df9c8b4286" providerId="LiveId" clId="{C1C88877-D7BC-4CD6-81A6-A0E286F0F633}" dt="2018-12-01T14:49:56.036" v="0" actId="207"/>
          <ac:spMkLst>
            <pc:docMk/>
            <pc:sldMk cId="2817661119" sldId="258"/>
            <ac:spMk id="22" creationId="{6B756F0D-E3A2-494E-BFB2-AE5EB7C5FA56}"/>
          </ac:spMkLst>
        </pc:spChg>
        <pc:spChg chg="mod">
          <ac:chgData name="三 张" userId="f5bdc6df9c8b4286" providerId="LiveId" clId="{C1C88877-D7BC-4CD6-81A6-A0E286F0F633}" dt="2018-12-01T14:49:56.036" v="0" actId="207"/>
          <ac:spMkLst>
            <pc:docMk/>
            <pc:sldMk cId="2817661119" sldId="258"/>
            <ac:spMk id="23" creationId="{965F01ED-E25C-4458-A68C-6F28D53F7E7B}"/>
          </ac:spMkLst>
        </pc:spChg>
      </pc:sldChg>
      <pc:sldChg chg="modAnim">
        <pc:chgData name="三 张" userId="f5bdc6df9c8b4286" providerId="LiveId" clId="{C1C88877-D7BC-4CD6-81A6-A0E286F0F633}" dt="2018-12-01T14:52:07.617" v="5"/>
        <pc:sldMkLst>
          <pc:docMk/>
          <pc:sldMk cId="2670642098" sldId="304"/>
        </pc:sldMkLst>
      </pc:sldChg>
      <pc:sldChg chg="modAnim">
        <pc:chgData name="三 张" userId="f5bdc6df9c8b4286" providerId="LiveId" clId="{C1C88877-D7BC-4CD6-81A6-A0E286F0F633}" dt="2018-12-01T14:54:27.267" v="9"/>
        <pc:sldMkLst>
          <pc:docMk/>
          <pc:sldMk cId="3664376170" sldId="314"/>
        </pc:sldMkLst>
      </pc:sldChg>
      <pc:sldChg chg="modNotesTx">
        <pc:chgData name="三 张" userId="f5bdc6df9c8b4286" providerId="LiveId" clId="{C1C88877-D7BC-4CD6-81A6-A0E286F0F633}" dt="2018-12-01T14:52:38.323" v="8" actId="20577"/>
        <pc:sldMkLst>
          <pc:docMk/>
          <pc:sldMk cId="67711780" sldId="315"/>
        </pc:sldMkLst>
      </pc:sldChg>
      <pc:sldChg chg="modAnim">
        <pc:chgData name="三 张" userId="f5bdc6df9c8b4286" providerId="LiveId" clId="{C1C88877-D7BC-4CD6-81A6-A0E286F0F633}" dt="2018-12-01T14:54:34.069" v="10"/>
        <pc:sldMkLst>
          <pc:docMk/>
          <pc:sldMk cId="4055125405" sldId="325"/>
        </pc:sldMkLst>
      </pc:sldChg>
      <pc:sldChg chg="modAnim">
        <pc:chgData name="三 张" userId="f5bdc6df9c8b4286" providerId="LiveId" clId="{C1C88877-D7BC-4CD6-81A6-A0E286F0F633}" dt="2018-12-01T14:54:50.007" v="11"/>
        <pc:sldMkLst>
          <pc:docMk/>
          <pc:sldMk cId="138458793" sldId="326"/>
        </pc:sldMkLst>
      </pc:sldChg>
      <pc:sldChg chg="modSp">
        <pc:chgData name="三 张" userId="f5bdc6df9c8b4286" providerId="LiveId" clId="{C1C88877-D7BC-4CD6-81A6-A0E286F0F633}" dt="2018-12-01T14:50:10.515" v="1" actId="207"/>
        <pc:sldMkLst>
          <pc:docMk/>
          <pc:sldMk cId="2435386314" sldId="331"/>
        </pc:sldMkLst>
        <pc:spChg chg="mod">
          <ac:chgData name="三 张" userId="f5bdc6df9c8b4286" providerId="LiveId" clId="{C1C88877-D7BC-4CD6-81A6-A0E286F0F633}" dt="2018-12-01T14:50:10.515" v="1" actId="207"/>
          <ac:spMkLst>
            <pc:docMk/>
            <pc:sldMk cId="2435386314" sldId="331"/>
            <ac:spMk id="22" creationId="{6B756F0D-E3A2-494E-BFB2-AE5EB7C5FA56}"/>
          </ac:spMkLst>
        </pc:spChg>
        <pc:spChg chg="mod">
          <ac:chgData name="三 张" userId="f5bdc6df9c8b4286" providerId="LiveId" clId="{C1C88877-D7BC-4CD6-81A6-A0E286F0F633}" dt="2018-12-01T14:50:10.515" v="1" actId="207"/>
          <ac:spMkLst>
            <pc:docMk/>
            <pc:sldMk cId="2435386314" sldId="331"/>
            <ac:spMk id="23" creationId="{965F01ED-E25C-4458-A68C-6F28D53F7E7B}"/>
          </ac:spMkLst>
        </pc:spChg>
      </pc:sldChg>
      <pc:sldChg chg="modSp">
        <pc:chgData name="三 张" userId="f5bdc6df9c8b4286" providerId="LiveId" clId="{C1C88877-D7BC-4CD6-81A6-A0E286F0F633}" dt="2018-12-01T14:50:20.181" v="2" actId="207"/>
        <pc:sldMkLst>
          <pc:docMk/>
          <pc:sldMk cId="3844718392" sldId="332"/>
        </pc:sldMkLst>
        <pc:spChg chg="mod">
          <ac:chgData name="三 张" userId="f5bdc6df9c8b4286" providerId="LiveId" clId="{C1C88877-D7BC-4CD6-81A6-A0E286F0F633}" dt="2018-12-01T14:50:20.181" v="2" actId="207"/>
          <ac:spMkLst>
            <pc:docMk/>
            <pc:sldMk cId="3844718392" sldId="332"/>
            <ac:spMk id="22" creationId="{6B756F0D-E3A2-494E-BFB2-AE5EB7C5FA56}"/>
          </ac:spMkLst>
        </pc:spChg>
        <pc:spChg chg="mod">
          <ac:chgData name="三 张" userId="f5bdc6df9c8b4286" providerId="LiveId" clId="{C1C88877-D7BC-4CD6-81A6-A0E286F0F633}" dt="2018-12-01T14:50:20.181" v="2" actId="207"/>
          <ac:spMkLst>
            <pc:docMk/>
            <pc:sldMk cId="3844718392" sldId="332"/>
            <ac:spMk id="23" creationId="{965F01ED-E25C-4458-A68C-6F28D53F7E7B}"/>
          </ac:spMkLst>
        </pc:spChg>
      </pc:sldChg>
      <pc:sldChg chg="modSp">
        <pc:chgData name="三 张" userId="f5bdc6df9c8b4286" providerId="LiveId" clId="{C1C88877-D7BC-4CD6-81A6-A0E286F0F633}" dt="2018-12-01T14:50:32.569" v="3" actId="207"/>
        <pc:sldMkLst>
          <pc:docMk/>
          <pc:sldMk cId="3512598099" sldId="333"/>
        </pc:sldMkLst>
        <pc:spChg chg="mod">
          <ac:chgData name="三 张" userId="f5bdc6df9c8b4286" providerId="LiveId" clId="{C1C88877-D7BC-4CD6-81A6-A0E286F0F633}" dt="2018-12-01T14:50:32.569" v="3" actId="207"/>
          <ac:spMkLst>
            <pc:docMk/>
            <pc:sldMk cId="3512598099" sldId="333"/>
            <ac:spMk id="22" creationId="{6B756F0D-E3A2-494E-BFB2-AE5EB7C5FA56}"/>
          </ac:spMkLst>
        </pc:spChg>
        <pc:spChg chg="mod">
          <ac:chgData name="三 张" userId="f5bdc6df9c8b4286" providerId="LiveId" clId="{C1C88877-D7BC-4CD6-81A6-A0E286F0F633}" dt="2018-12-01T14:50:32.569" v="3" actId="207"/>
          <ac:spMkLst>
            <pc:docMk/>
            <pc:sldMk cId="3512598099" sldId="333"/>
            <ac:spMk id="23" creationId="{965F01ED-E25C-4458-A68C-6F28D53F7E7B}"/>
          </ac:spMkLst>
        </pc:spChg>
      </pc:sldChg>
      <pc:sldChg chg="modAnim">
        <pc:chgData name="三 张" userId="f5bdc6df9c8b4286" providerId="LiveId" clId="{C1C88877-D7BC-4CD6-81A6-A0E286F0F633}" dt="2018-12-01T14:51:46.491" v="4"/>
        <pc:sldMkLst>
          <pc:docMk/>
          <pc:sldMk cId="1614224754" sldId="334"/>
        </pc:sldMkLst>
      </pc:sldChg>
      <pc:sldChg chg="modAnim">
        <pc:chgData name="三 张" userId="f5bdc6df9c8b4286" providerId="LiveId" clId="{C1C88877-D7BC-4CD6-81A6-A0E286F0F633}" dt="2018-12-02T09:20:23.323" v="14"/>
        <pc:sldMkLst>
          <pc:docMk/>
          <pc:sldMk cId="3609098469" sldId="34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zh-CN" altLang="en-US" sz="2000" dirty="0"/>
              <a:t>方志馆建设对比</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manualLayout>
          <c:layoutTarget val="inner"/>
          <c:xMode val="edge"/>
          <c:yMode val="edge"/>
          <c:x val="6.7118553842741499E-2"/>
          <c:y val="0.46859458344823818"/>
          <c:w val="0.85584636427488814"/>
          <c:h val="0.39131741808217002"/>
        </c:manualLayout>
      </c:layout>
      <c:barChart>
        <c:barDir val="col"/>
        <c:grouping val="clustered"/>
        <c:varyColors val="0"/>
        <c:ser>
          <c:idx val="0"/>
          <c:order val="0"/>
          <c:tx>
            <c:strRef>
              <c:f>Sheet1!$B$1</c:f>
              <c:strCache>
                <c:ptCount val="1"/>
                <c:pt idx="0">
                  <c:v>2015年</c:v>
                </c:pt>
              </c:strCache>
            </c:strRef>
          </c:tx>
          <c:spPr>
            <a:solidFill>
              <a:schemeClr val="accent1"/>
            </a:solidFill>
            <a:ln>
              <a:noFill/>
            </a:ln>
            <a:effectLst/>
          </c:spPr>
          <c:invertIfNegative val="0"/>
          <c:cat>
            <c:strRef>
              <c:f>Sheet1!$A$2:$A$6</c:f>
              <c:strCache>
                <c:ptCount val="5"/>
                <c:pt idx="0">
                  <c:v>国家方志馆</c:v>
                </c:pt>
                <c:pt idx="1">
                  <c:v>国家方志馆分馆</c:v>
                </c:pt>
                <c:pt idx="2">
                  <c:v>省级方志馆</c:v>
                </c:pt>
                <c:pt idx="3">
                  <c:v>市级方志馆</c:v>
                </c:pt>
                <c:pt idx="4">
                  <c:v>县区村级方志馆</c:v>
                </c:pt>
              </c:strCache>
            </c:strRef>
          </c:cat>
          <c:val>
            <c:numRef>
              <c:f>Sheet1!$B$2:$B$6</c:f>
              <c:numCache>
                <c:formatCode>General</c:formatCode>
                <c:ptCount val="5"/>
                <c:pt idx="0">
                  <c:v>1</c:v>
                </c:pt>
                <c:pt idx="1">
                  <c:v>0</c:v>
                </c:pt>
                <c:pt idx="2">
                  <c:v>15</c:v>
                </c:pt>
                <c:pt idx="3">
                  <c:v>60</c:v>
                </c:pt>
                <c:pt idx="4">
                  <c:v>200</c:v>
                </c:pt>
              </c:numCache>
            </c:numRef>
          </c:val>
          <c:extLst>
            <c:ext xmlns:c16="http://schemas.microsoft.com/office/drawing/2014/chart" uri="{C3380CC4-5D6E-409C-BE32-E72D297353CC}">
              <c16:uniqueId val="{00000000-F416-4FDC-834A-20AD2ACDCC4A}"/>
            </c:ext>
          </c:extLst>
        </c:ser>
        <c:ser>
          <c:idx val="1"/>
          <c:order val="1"/>
          <c:tx>
            <c:strRef>
              <c:f>Sheet1!$C$1</c:f>
              <c:strCache>
                <c:ptCount val="1"/>
                <c:pt idx="0">
                  <c:v>2019年</c:v>
                </c:pt>
              </c:strCache>
            </c:strRef>
          </c:tx>
          <c:spPr>
            <a:solidFill>
              <a:schemeClr val="accent2"/>
            </a:solidFill>
            <a:ln>
              <a:noFill/>
            </a:ln>
            <a:effectLst/>
          </c:spPr>
          <c:invertIfNegative val="0"/>
          <c:cat>
            <c:strRef>
              <c:f>Sheet1!$A$2:$A$6</c:f>
              <c:strCache>
                <c:ptCount val="5"/>
                <c:pt idx="0">
                  <c:v>国家方志馆</c:v>
                </c:pt>
                <c:pt idx="1">
                  <c:v>国家方志馆分馆</c:v>
                </c:pt>
                <c:pt idx="2">
                  <c:v>省级方志馆</c:v>
                </c:pt>
                <c:pt idx="3">
                  <c:v>市级方志馆</c:v>
                </c:pt>
                <c:pt idx="4">
                  <c:v>县区村级方志馆</c:v>
                </c:pt>
              </c:strCache>
            </c:strRef>
          </c:cat>
          <c:val>
            <c:numRef>
              <c:f>Sheet1!$C$2:$C$6</c:f>
              <c:numCache>
                <c:formatCode>General</c:formatCode>
                <c:ptCount val="5"/>
                <c:pt idx="0">
                  <c:v>1</c:v>
                </c:pt>
                <c:pt idx="1">
                  <c:v>6</c:v>
                </c:pt>
                <c:pt idx="2">
                  <c:v>24</c:v>
                </c:pt>
                <c:pt idx="3">
                  <c:v>133</c:v>
                </c:pt>
                <c:pt idx="4">
                  <c:v>447</c:v>
                </c:pt>
              </c:numCache>
            </c:numRef>
          </c:val>
          <c:extLst>
            <c:ext xmlns:c16="http://schemas.microsoft.com/office/drawing/2014/chart" uri="{C3380CC4-5D6E-409C-BE32-E72D297353CC}">
              <c16:uniqueId val="{00000001-F416-4FDC-834A-20AD2ACDCC4A}"/>
            </c:ext>
          </c:extLst>
        </c:ser>
        <c:dLbls>
          <c:showLegendKey val="0"/>
          <c:showVal val="0"/>
          <c:showCatName val="0"/>
          <c:showSerName val="0"/>
          <c:showPercent val="0"/>
          <c:showBubbleSize val="0"/>
        </c:dLbls>
        <c:gapWidth val="219"/>
        <c:overlap val="-27"/>
        <c:axId val="675717048"/>
        <c:axId val="675713112"/>
      </c:barChart>
      <c:catAx>
        <c:axId val="675717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675713112"/>
        <c:crosses val="autoZero"/>
        <c:auto val="1"/>
        <c:lblAlgn val="ctr"/>
        <c:lblOffset val="100"/>
        <c:noMultiLvlLbl val="0"/>
      </c:catAx>
      <c:valAx>
        <c:axId val="6757131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675717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CN"/>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17.png"/></Relationships>
</file>

<file path=ppt/drawings/drawing1.xml><?xml version="1.0" encoding="utf-8"?>
<c:userShapes xmlns:c="http://schemas.openxmlformats.org/drawingml/2006/chart">
  <cdr:relSizeAnchor xmlns:cdr="http://schemas.openxmlformats.org/drawingml/2006/chartDrawing">
    <cdr:from>
      <cdr:x>0.07054</cdr:x>
      <cdr:y>0.09233</cdr:y>
    </cdr:from>
    <cdr:to>
      <cdr:x>0.89579</cdr:x>
      <cdr:y>0.39914</cdr:y>
    </cdr:to>
    <cdr:pic>
      <cdr:nvPicPr>
        <cdr:cNvPr id="2" name="chart">
          <a:extLst xmlns:a="http://schemas.openxmlformats.org/drawingml/2006/main">
            <a:ext uri="{FF2B5EF4-FFF2-40B4-BE49-F238E27FC236}">
              <a16:creationId xmlns:a16="http://schemas.microsoft.com/office/drawing/2014/main" id="{6469A2AA-02A3-480D-B286-E98F047A0ECA}"/>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477078" y="557482"/>
          <a:ext cx="5580952" cy="1852342"/>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6A1CF4-3141-438E-B544-9DC661E2D46F}" type="datetimeFigureOut">
              <a:rPr lang="zh-CN" altLang="en-US" smtClean="0"/>
              <a:t>2021/6/1</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B16CC2-40E4-42C6-B045-BDBA59AC99A2}" type="slidenum">
              <a:rPr lang="zh-CN" altLang="en-US" smtClean="0"/>
              <a:t>‹#›</a:t>
            </a:fld>
            <a:endParaRPr lang="zh-CN" altLang="en-US"/>
          </a:p>
        </p:txBody>
      </p:sp>
    </p:spTree>
    <p:extLst>
      <p:ext uri="{BB962C8B-B14F-4D97-AF65-F5344CB8AC3E}">
        <p14:creationId xmlns:p14="http://schemas.microsoft.com/office/powerpoint/2010/main" val="2925278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851596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13</a:t>
            </a:fld>
            <a:endParaRPr lang="zh-CN" altLang="en-US"/>
          </a:p>
        </p:txBody>
      </p:sp>
    </p:spTree>
    <p:extLst>
      <p:ext uri="{BB962C8B-B14F-4D97-AF65-F5344CB8AC3E}">
        <p14:creationId xmlns:p14="http://schemas.microsoft.com/office/powerpoint/2010/main" val="370944334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105</a:t>
            </a:fld>
            <a:endParaRPr lang="zh-CN" altLang="en-US"/>
          </a:p>
        </p:txBody>
      </p:sp>
    </p:spTree>
    <p:extLst>
      <p:ext uri="{BB962C8B-B14F-4D97-AF65-F5344CB8AC3E}">
        <p14:creationId xmlns:p14="http://schemas.microsoft.com/office/powerpoint/2010/main" val="73542060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106</a:t>
            </a:fld>
            <a:endParaRPr lang="zh-CN" altLang="en-US"/>
          </a:p>
        </p:txBody>
      </p:sp>
    </p:spTree>
    <p:extLst>
      <p:ext uri="{BB962C8B-B14F-4D97-AF65-F5344CB8AC3E}">
        <p14:creationId xmlns:p14="http://schemas.microsoft.com/office/powerpoint/2010/main" val="242613489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107</a:t>
            </a:fld>
            <a:endParaRPr lang="zh-CN" altLang="en-US"/>
          </a:p>
        </p:txBody>
      </p:sp>
    </p:spTree>
    <p:extLst>
      <p:ext uri="{BB962C8B-B14F-4D97-AF65-F5344CB8AC3E}">
        <p14:creationId xmlns:p14="http://schemas.microsoft.com/office/powerpoint/2010/main" val="227598280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108</a:t>
            </a:fld>
            <a:endParaRPr lang="zh-CN" altLang="en-US"/>
          </a:p>
        </p:txBody>
      </p:sp>
    </p:spTree>
    <p:extLst>
      <p:ext uri="{BB962C8B-B14F-4D97-AF65-F5344CB8AC3E}">
        <p14:creationId xmlns:p14="http://schemas.microsoft.com/office/powerpoint/2010/main" val="354347013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109</a:t>
            </a:fld>
            <a:endParaRPr lang="zh-CN" altLang="en-US"/>
          </a:p>
        </p:txBody>
      </p:sp>
    </p:spTree>
    <p:extLst>
      <p:ext uri="{BB962C8B-B14F-4D97-AF65-F5344CB8AC3E}">
        <p14:creationId xmlns:p14="http://schemas.microsoft.com/office/powerpoint/2010/main" val="291722613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110</a:t>
            </a:fld>
            <a:endParaRPr lang="zh-CN" altLang="en-US"/>
          </a:p>
        </p:txBody>
      </p:sp>
    </p:spTree>
    <p:extLst>
      <p:ext uri="{BB962C8B-B14F-4D97-AF65-F5344CB8AC3E}">
        <p14:creationId xmlns:p14="http://schemas.microsoft.com/office/powerpoint/2010/main" val="1764191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14</a:t>
            </a:fld>
            <a:endParaRPr lang="zh-CN" altLang="en-US"/>
          </a:p>
        </p:txBody>
      </p:sp>
    </p:spTree>
    <p:extLst>
      <p:ext uri="{BB962C8B-B14F-4D97-AF65-F5344CB8AC3E}">
        <p14:creationId xmlns:p14="http://schemas.microsoft.com/office/powerpoint/2010/main" val="4089966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15</a:t>
            </a:fld>
            <a:endParaRPr lang="zh-CN" altLang="en-US"/>
          </a:p>
        </p:txBody>
      </p:sp>
    </p:spTree>
    <p:extLst>
      <p:ext uri="{BB962C8B-B14F-4D97-AF65-F5344CB8AC3E}">
        <p14:creationId xmlns:p14="http://schemas.microsoft.com/office/powerpoint/2010/main" val="2496438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16</a:t>
            </a:fld>
            <a:endParaRPr lang="zh-CN" altLang="en-US"/>
          </a:p>
        </p:txBody>
      </p:sp>
    </p:spTree>
    <p:extLst>
      <p:ext uri="{BB962C8B-B14F-4D97-AF65-F5344CB8AC3E}">
        <p14:creationId xmlns:p14="http://schemas.microsoft.com/office/powerpoint/2010/main" val="1444148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17</a:t>
            </a:fld>
            <a:endParaRPr lang="zh-CN" altLang="en-US"/>
          </a:p>
        </p:txBody>
      </p:sp>
    </p:spTree>
    <p:extLst>
      <p:ext uri="{BB962C8B-B14F-4D97-AF65-F5344CB8AC3E}">
        <p14:creationId xmlns:p14="http://schemas.microsoft.com/office/powerpoint/2010/main" val="3365131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18</a:t>
            </a:fld>
            <a:endParaRPr lang="zh-CN" altLang="en-US"/>
          </a:p>
        </p:txBody>
      </p:sp>
    </p:spTree>
    <p:extLst>
      <p:ext uri="{BB962C8B-B14F-4D97-AF65-F5344CB8AC3E}">
        <p14:creationId xmlns:p14="http://schemas.microsoft.com/office/powerpoint/2010/main" val="3279566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19</a:t>
            </a:fld>
            <a:endParaRPr lang="zh-CN" altLang="en-US"/>
          </a:p>
        </p:txBody>
      </p:sp>
    </p:spTree>
    <p:extLst>
      <p:ext uri="{BB962C8B-B14F-4D97-AF65-F5344CB8AC3E}">
        <p14:creationId xmlns:p14="http://schemas.microsoft.com/office/powerpoint/2010/main" val="1271506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20</a:t>
            </a:fld>
            <a:endParaRPr lang="zh-CN" altLang="en-US"/>
          </a:p>
        </p:txBody>
      </p:sp>
    </p:spTree>
    <p:extLst>
      <p:ext uri="{BB962C8B-B14F-4D97-AF65-F5344CB8AC3E}">
        <p14:creationId xmlns:p14="http://schemas.microsoft.com/office/powerpoint/2010/main" val="4193243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21</a:t>
            </a:fld>
            <a:endParaRPr lang="zh-CN" altLang="en-US"/>
          </a:p>
        </p:txBody>
      </p:sp>
    </p:spTree>
    <p:extLst>
      <p:ext uri="{BB962C8B-B14F-4D97-AF65-F5344CB8AC3E}">
        <p14:creationId xmlns:p14="http://schemas.microsoft.com/office/powerpoint/2010/main" val="2666733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22</a:t>
            </a:fld>
            <a:endParaRPr lang="zh-CN" altLang="en-US"/>
          </a:p>
        </p:txBody>
      </p:sp>
    </p:spTree>
    <p:extLst>
      <p:ext uri="{BB962C8B-B14F-4D97-AF65-F5344CB8AC3E}">
        <p14:creationId xmlns:p14="http://schemas.microsoft.com/office/powerpoint/2010/main" val="2891258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4</a:t>
            </a:fld>
            <a:endParaRPr lang="zh-CN" altLang="en-US"/>
          </a:p>
        </p:txBody>
      </p:sp>
    </p:spTree>
    <p:extLst>
      <p:ext uri="{BB962C8B-B14F-4D97-AF65-F5344CB8AC3E}">
        <p14:creationId xmlns:p14="http://schemas.microsoft.com/office/powerpoint/2010/main" val="4140161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23</a:t>
            </a:fld>
            <a:endParaRPr lang="zh-CN" altLang="en-US"/>
          </a:p>
        </p:txBody>
      </p:sp>
    </p:spTree>
    <p:extLst>
      <p:ext uri="{BB962C8B-B14F-4D97-AF65-F5344CB8AC3E}">
        <p14:creationId xmlns:p14="http://schemas.microsoft.com/office/powerpoint/2010/main" val="605082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24</a:t>
            </a:fld>
            <a:endParaRPr lang="zh-CN" altLang="en-US"/>
          </a:p>
        </p:txBody>
      </p:sp>
    </p:spTree>
    <p:extLst>
      <p:ext uri="{BB962C8B-B14F-4D97-AF65-F5344CB8AC3E}">
        <p14:creationId xmlns:p14="http://schemas.microsoft.com/office/powerpoint/2010/main" val="831048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25</a:t>
            </a:fld>
            <a:endParaRPr lang="zh-CN" altLang="en-US"/>
          </a:p>
        </p:txBody>
      </p:sp>
    </p:spTree>
    <p:extLst>
      <p:ext uri="{BB962C8B-B14F-4D97-AF65-F5344CB8AC3E}">
        <p14:creationId xmlns:p14="http://schemas.microsoft.com/office/powerpoint/2010/main" val="2197700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26</a:t>
            </a:fld>
            <a:endParaRPr lang="zh-CN" altLang="en-US"/>
          </a:p>
        </p:txBody>
      </p:sp>
    </p:spTree>
    <p:extLst>
      <p:ext uri="{BB962C8B-B14F-4D97-AF65-F5344CB8AC3E}">
        <p14:creationId xmlns:p14="http://schemas.microsoft.com/office/powerpoint/2010/main" val="22526017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27</a:t>
            </a:fld>
            <a:endParaRPr lang="zh-CN" altLang="en-US"/>
          </a:p>
        </p:txBody>
      </p:sp>
    </p:spTree>
    <p:extLst>
      <p:ext uri="{BB962C8B-B14F-4D97-AF65-F5344CB8AC3E}">
        <p14:creationId xmlns:p14="http://schemas.microsoft.com/office/powerpoint/2010/main" val="5864996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28</a:t>
            </a:fld>
            <a:endParaRPr lang="zh-CN" altLang="en-US"/>
          </a:p>
        </p:txBody>
      </p:sp>
    </p:spTree>
    <p:extLst>
      <p:ext uri="{BB962C8B-B14F-4D97-AF65-F5344CB8AC3E}">
        <p14:creationId xmlns:p14="http://schemas.microsoft.com/office/powerpoint/2010/main" val="5951031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29</a:t>
            </a:fld>
            <a:endParaRPr lang="zh-CN" altLang="en-US"/>
          </a:p>
        </p:txBody>
      </p:sp>
    </p:spTree>
    <p:extLst>
      <p:ext uri="{BB962C8B-B14F-4D97-AF65-F5344CB8AC3E}">
        <p14:creationId xmlns:p14="http://schemas.microsoft.com/office/powerpoint/2010/main" val="3091379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30</a:t>
            </a:fld>
            <a:endParaRPr lang="zh-CN" altLang="en-US"/>
          </a:p>
        </p:txBody>
      </p:sp>
    </p:spTree>
    <p:extLst>
      <p:ext uri="{BB962C8B-B14F-4D97-AF65-F5344CB8AC3E}">
        <p14:creationId xmlns:p14="http://schemas.microsoft.com/office/powerpoint/2010/main" val="7774244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31</a:t>
            </a:fld>
            <a:endParaRPr lang="zh-CN" altLang="en-US"/>
          </a:p>
        </p:txBody>
      </p:sp>
    </p:spTree>
    <p:extLst>
      <p:ext uri="{BB962C8B-B14F-4D97-AF65-F5344CB8AC3E}">
        <p14:creationId xmlns:p14="http://schemas.microsoft.com/office/powerpoint/2010/main" val="19780460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32</a:t>
            </a:fld>
            <a:endParaRPr lang="zh-CN" altLang="en-US"/>
          </a:p>
        </p:txBody>
      </p:sp>
    </p:spTree>
    <p:extLst>
      <p:ext uri="{BB962C8B-B14F-4D97-AF65-F5344CB8AC3E}">
        <p14:creationId xmlns:p14="http://schemas.microsoft.com/office/powerpoint/2010/main" val="3384714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5</a:t>
            </a:fld>
            <a:endParaRPr lang="zh-CN" altLang="en-US"/>
          </a:p>
        </p:txBody>
      </p:sp>
    </p:spTree>
    <p:extLst>
      <p:ext uri="{BB962C8B-B14F-4D97-AF65-F5344CB8AC3E}">
        <p14:creationId xmlns:p14="http://schemas.microsoft.com/office/powerpoint/2010/main" val="1317322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33</a:t>
            </a:fld>
            <a:endParaRPr lang="zh-CN" altLang="en-US"/>
          </a:p>
        </p:txBody>
      </p:sp>
    </p:spTree>
    <p:extLst>
      <p:ext uri="{BB962C8B-B14F-4D97-AF65-F5344CB8AC3E}">
        <p14:creationId xmlns:p14="http://schemas.microsoft.com/office/powerpoint/2010/main" val="23201627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34</a:t>
            </a:fld>
            <a:endParaRPr lang="zh-CN" altLang="en-US"/>
          </a:p>
        </p:txBody>
      </p:sp>
    </p:spTree>
    <p:extLst>
      <p:ext uri="{BB962C8B-B14F-4D97-AF65-F5344CB8AC3E}">
        <p14:creationId xmlns:p14="http://schemas.microsoft.com/office/powerpoint/2010/main" val="23929404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35</a:t>
            </a:fld>
            <a:endParaRPr lang="zh-CN" altLang="en-US"/>
          </a:p>
        </p:txBody>
      </p:sp>
    </p:spTree>
    <p:extLst>
      <p:ext uri="{BB962C8B-B14F-4D97-AF65-F5344CB8AC3E}">
        <p14:creationId xmlns:p14="http://schemas.microsoft.com/office/powerpoint/2010/main" val="2527691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36</a:t>
            </a:fld>
            <a:endParaRPr lang="zh-CN" altLang="en-US"/>
          </a:p>
        </p:txBody>
      </p:sp>
    </p:spTree>
    <p:extLst>
      <p:ext uri="{BB962C8B-B14F-4D97-AF65-F5344CB8AC3E}">
        <p14:creationId xmlns:p14="http://schemas.microsoft.com/office/powerpoint/2010/main" val="10120765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37</a:t>
            </a:fld>
            <a:endParaRPr lang="zh-CN" altLang="en-US"/>
          </a:p>
        </p:txBody>
      </p:sp>
    </p:spTree>
    <p:extLst>
      <p:ext uri="{BB962C8B-B14F-4D97-AF65-F5344CB8AC3E}">
        <p14:creationId xmlns:p14="http://schemas.microsoft.com/office/powerpoint/2010/main" val="36240823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38</a:t>
            </a:fld>
            <a:endParaRPr lang="zh-CN" altLang="en-US"/>
          </a:p>
        </p:txBody>
      </p:sp>
    </p:spTree>
    <p:extLst>
      <p:ext uri="{BB962C8B-B14F-4D97-AF65-F5344CB8AC3E}">
        <p14:creationId xmlns:p14="http://schemas.microsoft.com/office/powerpoint/2010/main" val="27860985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39</a:t>
            </a:fld>
            <a:endParaRPr lang="zh-CN" altLang="en-US"/>
          </a:p>
        </p:txBody>
      </p:sp>
    </p:spTree>
    <p:extLst>
      <p:ext uri="{BB962C8B-B14F-4D97-AF65-F5344CB8AC3E}">
        <p14:creationId xmlns:p14="http://schemas.microsoft.com/office/powerpoint/2010/main" val="22446581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40</a:t>
            </a:fld>
            <a:endParaRPr lang="zh-CN" altLang="en-US"/>
          </a:p>
        </p:txBody>
      </p:sp>
    </p:spTree>
    <p:extLst>
      <p:ext uri="{BB962C8B-B14F-4D97-AF65-F5344CB8AC3E}">
        <p14:creationId xmlns:p14="http://schemas.microsoft.com/office/powerpoint/2010/main" val="12616285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41</a:t>
            </a:fld>
            <a:endParaRPr lang="zh-CN" altLang="en-US"/>
          </a:p>
        </p:txBody>
      </p:sp>
    </p:spTree>
    <p:extLst>
      <p:ext uri="{BB962C8B-B14F-4D97-AF65-F5344CB8AC3E}">
        <p14:creationId xmlns:p14="http://schemas.microsoft.com/office/powerpoint/2010/main" val="13872290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42</a:t>
            </a:fld>
            <a:endParaRPr lang="zh-CN" altLang="en-US"/>
          </a:p>
        </p:txBody>
      </p:sp>
    </p:spTree>
    <p:extLst>
      <p:ext uri="{BB962C8B-B14F-4D97-AF65-F5344CB8AC3E}">
        <p14:creationId xmlns:p14="http://schemas.microsoft.com/office/powerpoint/2010/main" val="918171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6</a:t>
            </a:fld>
            <a:endParaRPr lang="zh-CN" altLang="en-US"/>
          </a:p>
        </p:txBody>
      </p:sp>
    </p:spTree>
    <p:extLst>
      <p:ext uri="{BB962C8B-B14F-4D97-AF65-F5344CB8AC3E}">
        <p14:creationId xmlns:p14="http://schemas.microsoft.com/office/powerpoint/2010/main" val="35888921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43</a:t>
            </a:fld>
            <a:endParaRPr lang="zh-CN" altLang="en-US"/>
          </a:p>
        </p:txBody>
      </p:sp>
    </p:spTree>
    <p:extLst>
      <p:ext uri="{BB962C8B-B14F-4D97-AF65-F5344CB8AC3E}">
        <p14:creationId xmlns:p14="http://schemas.microsoft.com/office/powerpoint/2010/main" val="4704312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44</a:t>
            </a:fld>
            <a:endParaRPr lang="zh-CN" altLang="en-US"/>
          </a:p>
        </p:txBody>
      </p:sp>
    </p:spTree>
    <p:extLst>
      <p:ext uri="{BB962C8B-B14F-4D97-AF65-F5344CB8AC3E}">
        <p14:creationId xmlns:p14="http://schemas.microsoft.com/office/powerpoint/2010/main" val="23110734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46</a:t>
            </a:fld>
            <a:endParaRPr lang="zh-CN" altLang="en-US"/>
          </a:p>
        </p:txBody>
      </p:sp>
    </p:spTree>
    <p:extLst>
      <p:ext uri="{BB962C8B-B14F-4D97-AF65-F5344CB8AC3E}">
        <p14:creationId xmlns:p14="http://schemas.microsoft.com/office/powerpoint/2010/main" val="7234449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47</a:t>
            </a:fld>
            <a:endParaRPr lang="zh-CN" altLang="en-US"/>
          </a:p>
        </p:txBody>
      </p:sp>
    </p:spTree>
    <p:extLst>
      <p:ext uri="{BB962C8B-B14F-4D97-AF65-F5344CB8AC3E}">
        <p14:creationId xmlns:p14="http://schemas.microsoft.com/office/powerpoint/2010/main" val="35221125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48</a:t>
            </a:fld>
            <a:endParaRPr lang="zh-CN" altLang="en-US"/>
          </a:p>
        </p:txBody>
      </p:sp>
    </p:spTree>
    <p:extLst>
      <p:ext uri="{BB962C8B-B14F-4D97-AF65-F5344CB8AC3E}">
        <p14:creationId xmlns:p14="http://schemas.microsoft.com/office/powerpoint/2010/main" val="13951158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49</a:t>
            </a:fld>
            <a:endParaRPr lang="zh-CN" altLang="en-US"/>
          </a:p>
        </p:txBody>
      </p:sp>
    </p:spTree>
    <p:extLst>
      <p:ext uri="{BB962C8B-B14F-4D97-AF65-F5344CB8AC3E}">
        <p14:creationId xmlns:p14="http://schemas.microsoft.com/office/powerpoint/2010/main" val="16942215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50</a:t>
            </a:fld>
            <a:endParaRPr lang="zh-CN" altLang="en-US"/>
          </a:p>
        </p:txBody>
      </p:sp>
    </p:spTree>
    <p:extLst>
      <p:ext uri="{BB962C8B-B14F-4D97-AF65-F5344CB8AC3E}">
        <p14:creationId xmlns:p14="http://schemas.microsoft.com/office/powerpoint/2010/main" val="33352768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51</a:t>
            </a:fld>
            <a:endParaRPr lang="zh-CN" altLang="en-US"/>
          </a:p>
        </p:txBody>
      </p:sp>
    </p:spTree>
    <p:extLst>
      <p:ext uri="{BB962C8B-B14F-4D97-AF65-F5344CB8AC3E}">
        <p14:creationId xmlns:p14="http://schemas.microsoft.com/office/powerpoint/2010/main" val="1206021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52</a:t>
            </a:fld>
            <a:endParaRPr lang="zh-CN" altLang="en-US"/>
          </a:p>
        </p:txBody>
      </p:sp>
    </p:spTree>
    <p:extLst>
      <p:ext uri="{BB962C8B-B14F-4D97-AF65-F5344CB8AC3E}">
        <p14:creationId xmlns:p14="http://schemas.microsoft.com/office/powerpoint/2010/main" val="39826085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53</a:t>
            </a:fld>
            <a:endParaRPr lang="zh-CN" altLang="en-US"/>
          </a:p>
        </p:txBody>
      </p:sp>
    </p:spTree>
    <p:extLst>
      <p:ext uri="{BB962C8B-B14F-4D97-AF65-F5344CB8AC3E}">
        <p14:creationId xmlns:p14="http://schemas.microsoft.com/office/powerpoint/2010/main" val="1631570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7</a:t>
            </a:fld>
            <a:endParaRPr lang="zh-CN" altLang="en-US"/>
          </a:p>
        </p:txBody>
      </p:sp>
    </p:spTree>
    <p:extLst>
      <p:ext uri="{BB962C8B-B14F-4D97-AF65-F5344CB8AC3E}">
        <p14:creationId xmlns:p14="http://schemas.microsoft.com/office/powerpoint/2010/main" val="5278104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54</a:t>
            </a:fld>
            <a:endParaRPr lang="zh-CN" altLang="en-US"/>
          </a:p>
        </p:txBody>
      </p:sp>
    </p:spTree>
    <p:extLst>
      <p:ext uri="{BB962C8B-B14F-4D97-AF65-F5344CB8AC3E}">
        <p14:creationId xmlns:p14="http://schemas.microsoft.com/office/powerpoint/2010/main" val="12641116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55</a:t>
            </a:fld>
            <a:endParaRPr lang="zh-CN" altLang="en-US"/>
          </a:p>
        </p:txBody>
      </p:sp>
    </p:spTree>
    <p:extLst>
      <p:ext uri="{BB962C8B-B14F-4D97-AF65-F5344CB8AC3E}">
        <p14:creationId xmlns:p14="http://schemas.microsoft.com/office/powerpoint/2010/main" val="32345914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56</a:t>
            </a:fld>
            <a:endParaRPr lang="zh-CN" altLang="en-US"/>
          </a:p>
        </p:txBody>
      </p:sp>
    </p:spTree>
    <p:extLst>
      <p:ext uri="{BB962C8B-B14F-4D97-AF65-F5344CB8AC3E}">
        <p14:creationId xmlns:p14="http://schemas.microsoft.com/office/powerpoint/2010/main" val="28705898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57</a:t>
            </a:fld>
            <a:endParaRPr lang="zh-CN" altLang="en-US"/>
          </a:p>
        </p:txBody>
      </p:sp>
    </p:spTree>
    <p:extLst>
      <p:ext uri="{BB962C8B-B14F-4D97-AF65-F5344CB8AC3E}">
        <p14:creationId xmlns:p14="http://schemas.microsoft.com/office/powerpoint/2010/main" val="37870899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58</a:t>
            </a:fld>
            <a:endParaRPr lang="zh-CN" altLang="en-US"/>
          </a:p>
        </p:txBody>
      </p:sp>
    </p:spTree>
    <p:extLst>
      <p:ext uri="{BB962C8B-B14F-4D97-AF65-F5344CB8AC3E}">
        <p14:creationId xmlns:p14="http://schemas.microsoft.com/office/powerpoint/2010/main" val="7861449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59</a:t>
            </a:fld>
            <a:endParaRPr lang="zh-CN" altLang="en-US"/>
          </a:p>
        </p:txBody>
      </p:sp>
    </p:spTree>
    <p:extLst>
      <p:ext uri="{BB962C8B-B14F-4D97-AF65-F5344CB8AC3E}">
        <p14:creationId xmlns:p14="http://schemas.microsoft.com/office/powerpoint/2010/main" val="18768638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60</a:t>
            </a:fld>
            <a:endParaRPr lang="zh-CN" altLang="en-US"/>
          </a:p>
        </p:txBody>
      </p:sp>
    </p:spTree>
    <p:extLst>
      <p:ext uri="{BB962C8B-B14F-4D97-AF65-F5344CB8AC3E}">
        <p14:creationId xmlns:p14="http://schemas.microsoft.com/office/powerpoint/2010/main" val="14562654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61</a:t>
            </a:fld>
            <a:endParaRPr lang="zh-CN" altLang="en-US"/>
          </a:p>
        </p:txBody>
      </p:sp>
    </p:spTree>
    <p:extLst>
      <p:ext uri="{BB962C8B-B14F-4D97-AF65-F5344CB8AC3E}">
        <p14:creationId xmlns:p14="http://schemas.microsoft.com/office/powerpoint/2010/main" val="35547645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62</a:t>
            </a:fld>
            <a:endParaRPr lang="zh-CN" altLang="en-US"/>
          </a:p>
        </p:txBody>
      </p:sp>
    </p:spTree>
    <p:extLst>
      <p:ext uri="{BB962C8B-B14F-4D97-AF65-F5344CB8AC3E}">
        <p14:creationId xmlns:p14="http://schemas.microsoft.com/office/powerpoint/2010/main" val="39364002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63</a:t>
            </a:fld>
            <a:endParaRPr lang="zh-CN" altLang="en-US"/>
          </a:p>
        </p:txBody>
      </p:sp>
    </p:spTree>
    <p:extLst>
      <p:ext uri="{BB962C8B-B14F-4D97-AF65-F5344CB8AC3E}">
        <p14:creationId xmlns:p14="http://schemas.microsoft.com/office/powerpoint/2010/main" val="2949273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8</a:t>
            </a:fld>
            <a:endParaRPr lang="zh-CN" altLang="en-US"/>
          </a:p>
        </p:txBody>
      </p:sp>
    </p:spTree>
    <p:extLst>
      <p:ext uri="{BB962C8B-B14F-4D97-AF65-F5344CB8AC3E}">
        <p14:creationId xmlns:p14="http://schemas.microsoft.com/office/powerpoint/2010/main" val="2843918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64</a:t>
            </a:fld>
            <a:endParaRPr lang="zh-CN" altLang="en-US"/>
          </a:p>
        </p:txBody>
      </p:sp>
    </p:spTree>
    <p:extLst>
      <p:ext uri="{BB962C8B-B14F-4D97-AF65-F5344CB8AC3E}">
        <p14:creationId xmlns:p14="http://schemas.microsoft.com/office/powerpoint/2010/main" val="16853487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65</a:t>
            </a:fld>
            <a:endParaRPr lang="zh-CN" altLang="en-US"/>
          </a:p>
        </p:txBody>
      </p:sp>
    </p:spTree>
    <p:extLst>
      <p:ext uri="{BB962C8B-B14F-4D97-AF65-F5344CB8AC3E}">
        <p14:creationId xmlns:p14="http://schemas.microsoft.com/office/powerpoint/2010/main" val="11919512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66</a:t>
            </a:fld>
            <a:endParaRPr lang="zh-CN" altLang="en-US"/>
          </a:p>
        </p:txBody>
      </p:sp>
    </p:spTree>
    <p:extLst>
      <p:ext uri="{BB962C8B-B14F-4D97-AF65-F5344CB8AC3E}">
        <p14:creationId xmlns:p14="http://schemas.microsoft.com/office/powerpoint/2010/main" val="38370221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67</a:t>
            </a:fld>
            <a:endParaRPr lang="zh-CN" altLang="en-US"/>
          </a:p>
        </p:txBody>
      </p:sp>
    </p:spTree>
    <p:extLst>
      <p:ext uri="{BB962C8B-B14F-4D97-AF65-F5344CB8AC3E}">
        <p14:creationId xmlns:p14="http://schemas.microsoft.com/office/powerpoint/2010/main" val="15348490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68</a:t>
            </a:fld>
            <a:endParaRPr lang="zh-CN" altLang="en-US"/>
          </a:p>
        </p:txBody>
      </p:sp>
    </p:spTree>
    <p:extLst>
      <p:ext uri="{BB962C8B-B14F-4D97-AF65-F5344CB8AC3E}">
        <p14:creationId xmlns:p14="http://schemas.microsoft.com/office/powerpoint/2010/main" val="557201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69</a:t>
            </a:fld>
            <a:endParaRPr lang="zh-CN" altLang="en-US"/>
          </a:p>
        </p:txBody>
      </p:sp>
    </p:spTree>
    <p:extLst>
      <p:ext uri="{BB962C8B-B14F-4D97-AF65-F5344CB8AC3E}">
        <p14:creationId xmlns:p14="http://schemas.microsoft.com/office/powerpoint/2010/main" val="37451263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70</a:t>
            </a:fld>
            <a:endParaRPr lang="zh-CN" altLang="en-US"/>
          </a:p>
        </p:txBody>
      </p:sp>
    </p:spTree>
    <p:extLst>
      <p:ext uri="{BB962C8B-B14F-4D97-AF65-F5344CB8AC3E}">
        <p14:creationId xmlns:p14="http://schemas.microsoft.com/office/powerpoint/2010/main" val="41454401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71</a:t>
            </a:fld>
            <a:endParaRPr lang="zh-CN" altLang="en-US"/>
          </a:p>
        </p:txBody>
      </p:sp>
    </p:spTree>
    <p:extLst>
      <p:ext uri="{BB962C8B-B14F-4D97-AF65-F5344CB8AC3E}">
        <p14:creationId xmlns:p14="http://schemas.microsoft.com/office/powerpoint/2010/main" val="36714675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72</a:t>
            </a:fld>
            <a:endParaRPr lang="zh-CN" altLang="en-US"/>
          </a:p>
        </p:txBody>
      </p:sp>
    </p:spTree>
    <p:extLst>
      <p:ext uri="{BB962C8B-B14F-4D97-AF65-F5344CB8AC3E}">
        <p14:creationId xmlns:p14="http://schemas.microsoft.com/office/powerpoint/2010/main" val="23746527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73</a:t>
            </a:fld>
            <a:endParaRPr lang="zh-CN" altLang="en-US"/>
          </a:p>
        </p:txBody>
      </p:sp>
    </p:spTree>
    <p:extLst>
      <p:ext uri="{BB962C8B-B14F-4D97-AF65-F5344CB8AC3E}">
        <p14:creationId xmlns:p14="http://schemas.microsoft.com/office/powerpoint/2010/main" val="2122370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9</a:t>
            </a:fld>
            <a:endParaRPr lang="zh-CN" altLang="en-US"/>
          </a:p>
        </p:txBody>
      </p:sp>
    </p:spTree>
    <p:extLst>
      <p:ext uri="{BB962C8B-B14F-4D97-AF65-F5344CB8AC3E}">
        <p14:creationId xmlns:p14="http://schemas.microsoft.com/office/powerpoint/2010/main" val="24118297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74</a:t>
            </a:fld>
            <a:endParaRPr lang="zh-CN" altLang="en-US"/>
          </a:p>
        </p:txBody>
      </p:sp>
    </p:spTree>
    <p:extLst>
      <p:ext uri="{BB962C8B-B14F-4D97-AF65-F5344CB8AC3E}">
        <p14:creationId xmlns:p14="http://schemas.microsoft.com/office/powerpoint/2010/main" val="37497264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75</a:t>
            </a:fld>
            <a:endParaRPr lang="zh-CN" altLang="en-US"/>
          </a:p>
        </p:txBody>
      </p:sp>
    </p:spTree>
    <p:extLst>
      <p:ext uri="{BB962C8B-B14F-4D97-AF65-F5344CB8AC3E}">
        <p14:creationId xmlns:p14="http://schemas.microsoft.com/office/powerpoint/2010/main" val="19323411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76</a:t>
            </a:fld>
            <a:endParaRPr lang="zh-CN" altLang="en-US"/>
          </a:p>
        </p:txBody>
      </p:sp>
    </p:spTree>
    <p:extLst>
      <p:ext uri="{BB962C8B-B14F-4D97-AF65-F5344CB8AC3E}">
        <p14:creationId xmlns:p14="http://schemas.microsoft.com/office/powerpoint/2010/main" val="42158200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77</a:t>
            </a:fld>
            <a:endParaRPr lang="zh-CN" altLang="en-US"/>
          </a:p>
        </p:txBody>
      </p:sp>
    </p:spTree>
    <p:extLst>
      <p:ext uri="{BB962C8B-B14F-4D97-AF65-F5344CB8AC3E}">
        <p14:creationId xmlns:p14="http://schemas.microsoft.com/office/powerpoint/2010/main" val="14045959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78</a:t>
            </a:fld>
            <a:endParaRPr lang="zh-CN" altLang="en-US"/>
          </a:p>
        </p:txBody>
      </p:sp>
    </p:spTree>
    <p:extLst>
      <p:ext uri="{BB962C8B-B14F-4D97-AF65-F5344CB8AC3E}">
        <p14:creationId xmlns:p14="http://schemas.microsoft.com/office/powerpoint/2010/main" val="42028507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79</a:t>
            </a:fld>
            <a:endParaRPr lang="zh-CN" altLang="en-US"/>
          </a:p>
        </p:txBody>
      </p:sp>
    </p:spTree>
    <p:extLst>
      <p:ext uri="{BB962C8B-B14F-4D97-AF65-F5344CB8AC3E}">
        <p14:creationId xmlns:p14="http://schemas.microsoft.com/office/powerpoint/2010/main" val="33628114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80</a:t>
            </a:fld>
            <a:endParaRPr lang="zh-CN" altLang="en-US"/>
          </a:p>
        </p:txBody>
      </p:sp>
    </p:spTree>
    <p:extLst>
      <p:ext uri="{BB962C8B-B14F-4D97-AF65-F5344CB8AC3E}">
        <p14:creationId xmlns:p14="http://schemas.microsoft.com/office/powerpoint/2010/main" val="40968984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82</a:t>
            </a:fld>
            <a:endParaRPr lang="zh-CN" altLang="en-US"/>
          </a:p>
        </p:txBody>
      </p:sp>
    </p:spTree>
    <p:extLst>
      <p:ext uri="{BB962C8B-B14F-4D97-AF65-F5344CB8AC3E}">
        <p14:creationId xmlns:p14="http://schemas.microsoft.com/office/powerpoint/2010/main" val="36736313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83</a:t>
            </a:fld>
            <a:endParaRPr lang="zh-CN" altLang="en-US"/>
          </a:p>
        </p:txBody>
      </p:sp>
    </p:spTree>
    <p:extLst>
      <p:ext uri="{BB962C8B-B14F-4D97-AF65-F5344CB8AC3E}">
        <p14:creationId xmlns:p14="http://schemas.microsoft.com/office/powerpoint/2010/main" val="96720812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84</a:t>
            </a:fld>
            <a:endParaRPr lang="zh-CN" altLang="en-US"/>
          </a:p>
        </p:txBody>
      </p:sp>
    </p:spTree>
    <p:extLst>
      <p:ext uri="{BB962C8B-B14F-4D97-AF65-F5344CB8AC3E}">
        <p14:creationId xmlns:p14="http://schemas.microsoft.com/office/powerpoint/2010/main" val="31758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11</a:t>
            </a:fld>
            <a:endParaRPr lang="zh-CN" altLang="en-US"/>
          </a:p>
        </p:txBody>
      </p:sp>
    </p:spTree>
    <p:extLst>
      <p:ext uri="{BB962C8B-B14F-4D97-AF65-F5344CB8AC3E}">
        <p14:creationId xmlns:p14="http://schemas.microsoft.com/office/powerpoint/2010/main" val="16661628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85</a:t>
            </a:fld>
            <a:endParaRPr lang="zh-CN" altLang="en-US"/>
          </a:p>
        </p:txBody>
      </p:sp>
    </p:spTree>
    <p:extLst>
      <p:ext uri="{BB962C8B-B14F-4D97-AF65-F5344CB8AC3E}">
        <p14:creationId xmlns:p14="http://schemas.microsoft.com/office/powerpoint/2010/main" val="293148435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86</a:t>
            </a:fld>
            <a:endParaRPr lang="zh-CN" altLang="en-US"/>
          </a:p>
        </p:txBody>
      </p:sp>
    </p:spTree>
    <p:extLst>
      <p:ext uri="{BB962C8B-B14F-4D97-AF65-F5344CB8AC3E}">
        <p14:creationId xmlns:p14="http://schemas.microsoft.com/office/powerpoint/2010/main" val="41098293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87</a:t>
            </a:fld>
            <a:endParaRPr lang="zh-CN" altLang="en-US"/>
          </a:p>
        </p:txBody>
      </p:sp>
    </p:spTree>
    <p:extLst>
      <p:ext uri="{BB962C8B-B14F-4D97-AF65-F5344CB8AC3E}">
        <p14:creationId xmlns:p14="http://schemas.microsoft.com/office/powerpoint/2010/main" val="198397112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88</a:t>
            </a:fld>
            <a:endParaRPr lang="zh-CN" altLang="en-US"/>
          </a:p>
        </p:txBody>
      </p:sp>
    </p:spTree>
    <p:extLst>
      <p:ext uri="{BB962C8B-B14F-4D97-AF65-F5344CB8AC3E}">
        <p14:creationId xmlns:p14="http://schemas.microsoft.com/office/powerpoint/2010/main" val="250874864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89</a:t>
            </a:fld>
            <a:endParaRPr lang="zh-CN" altLang="en-US"/>
          </a:p>
        </p:txBody>
      </p:sp>
    </p:spTree>
    <p:extLst>
      <p:ext uri="{BB962C8B-B14F-4D97-AF65-F5344CB8AC3E}">
        <p14:creationId xmlns:p14="http://schemas.microsoft.com/office/powerpoint/2010/main" val="77210702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90</a:t>
            </a:fld>
            <a:endParaRPr lang="zh-CN" altLang="en-US"/>
          </a:p>
        </p:txBody>
      </p:sp>
    </p:spTree>
    <p:extLst>
      <p:ext uri="{BB962C8B-B14F-4D97-AF65-F5344CB8AC3E}">
        <p14:creationId xmlns:p14="http://schemas.microsoft.com/office/powerpoint/2010/main" val="369544415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91</a:t>
            </a:fld>
            <a:endParaRPr lang="zh-CN" altLang="en-US"/>
          </a:p>
        </p:txBody>
      </p:sp>
    </p:spTree>
    <p:extLst>
      <p:ext uri="{BB962C8B-B14F-4D97-AF65-F5344CB8AC3E}">
        <p14:creationId xmlns:p14="http://schemas.microsoft.com/office/powerpoint/2010/main" val="20982061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92</a:t>
            </a:fld>
            <a:endParaRPr lang="zh-CN" altLang="en-US"/>
          </a:p>
        </p:txBody>
      </p:sp>
    </p:spTree>
    <p:extLst>
      <p:ext uri="{BB962C8B-B14F-4D97-AF65-F5344CB8AC3E}">
        <p14:creationId xmlns:p14="http://schemas.microsoft.com/office/powerpoint/2010/main" val="359389663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93</a:t>
            </a:fld>
            <a:endParaRPr lang="zh-CN" altLang="en-US"/>
          </a:p>
        </p:txBody>
      </p:sp>
    </p:spTree>
    <p:extLst>
      <p:ext uri="{BB962C8B-B14F-4D97-AF65-F5344CB8AC3E}">
        <p14:creationId xmlns:p14="http://schemas.microsoft.com/office/powerpoint/2010/main" val="213804397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94</a:t>
            </a:fld>
            <a:endParaRPr lang="zh-CN" altLang="en-US"/>
          </a:p>
        </p:txBody>
      </p:sp>
    </p:spTree>
    <p:extLst>
      <p:ext uri="{BB962C8B-B14F-4D97-AF65-F5344CB8AC3E}">
        <p14:creationId xmlns:p14="http://schemas.microsoft.com/office/powerpoint/2010/main" val="2586641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12</a:t>
            </a:fld>
            <a:endParaRPr lang="zh-CN" altLang="en-US"/>
          </a:p>
        </p:txBody>
      </p:sp>
    </p:spTree>
    <p:extLst>
      <p:ext uri="{BB962C8B-B14F-4D97-AF65-F5344CB8AC3E}">
        <p14:creationId xmlns:p14="http://schemas.microsoft.com/office/powerpoint/2010/main" val="265434778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95</a:t>
            </a:fld>
            <a:endParaRPr lang="zh-CN" altLang="en-US"/>
          </a:p>
        </p:txBody>
      </p:sp>
    </p:spTree>
    <p:extLst>
      <p:ext uri="{BB962C8B-B14F-4D97-AF65-F5344CB8AC3E}">
        <p14:creationId xmlns:p14="http://schemas.microsoft.com/office/powerpoint/2010/main" val="23458517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96</a:t>
            </a:fld>
            <a:endParaRPr lang="zh-CN" altLang="en-US"/>
          </a:p>
        </p:txBody>
      </p:sp>
    </p:spTree>
    <p:extLst>
      <p:ext uri="{BB962C8B-B14F-4D97-AF65-F5344CB8AC3E}">
        <p14:creationId xmlns:p14="http://schemas.microsoft.com/office/powerpoint/2010/main" val="216268869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97</a:t>
            </a:fld>
            <a:endParaRPr lang="zh-CN" altLang="en-US"/>
          </a:p>
        </p:txBody>
      </p:sp>
    </p:spTree>
    <p:extLst>
      <p:ext uri="{BB962C8B-B14F-4D97-AF65-F5344CB8AC3E}">
        <p14:creationId xmlns:p14="http://schemas.microsoft.com/office/powerpoint/2010/main" val="304108127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98</a:t>
            </a:fld>
            <a:endParaRPr lang="zh-CN" altLang="en-US"/>
          </a:p>
        </p:txBody>
      </p:sp>
    </p:spTree>
    <p:extLst>
      <p:ext uri="{BB962C8B-B14F-4D97-AF65-F5344CB8AC3E}">
        <p14:creationId xmlns:p14="http://schemas.microsoft.com/office/powerpoint/2010/main" val="249827124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99</a:t>
            </a:fld>
            <a:endParaRPr lang="zh-CN" altLang="en-US"/>
          </a:p>
        </p:txBody>
      </p:sp>
    </p:spTree>
    <p:extLst>
      <p:ext uri="{BB962C8B-B14F-4D97-AF65-F5344CB8AC3E}">
        <p14:creationId xmlns:p14="http://schemas.microsoft.com/office/powerpoint/2010/main" val="155699733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100</a:t>
            </a:fld>
            <a:endParaRPr lang="zh-CN" altLang="en-US"/>
          </a:p>
        </p:txBody>
      </p:sp>
    </p:spTree>
    <p:extLst>
      <p:ext uri="{BB962C8B-B14F-4D97-AF65-F5344CB8AC3E}">
        <p14:creationId xmlns:p14="http://schemas.microsoft.com/office/powerpoint/2010/main" val="249419818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101</a:t>
            </a:fld>
            <a:endParaRPr lang="zh-CN" altLang="en-US"/>
          </a:p>
        </p:txBody>
      </p:sp>
    </p:spTree>
    <p:extLst>
      <p:ext uri="{BB962C8B-B14F-4D97-AF65-F5344CB8AC3E}">
        <p14:creationId xmlns:p14="http://schemas.microsoft.com/office/powerpoint/2010/main" val="419392895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102</a:t>
            </a:fld>
            <a:endParaRPr lang="zh-CN" altLang="en-US"/>
          </a:p>
        </p:txBody>
      </p:sp>
    </p:spTree>
    <p:extLst>
      <p:ext uri="{BB962C8B-B14F-4D97-AF65-F5344CB8AC3E}">
        <p14:creationId xmlns:p14="http://schemas.microsoft.com/office/powerpoint/2010/main" val="341253717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103</a:t>
            </a:fld>
            <a:endParaRPr lang="zh-CN" altLang="en-US"/>
          </a:p>
        </p:txBody>
      </p:sp>
    </p:spTree>
    <p:extLst>
      <p:ext uri="{BB962C8B-B14F-4D97-AF65-F5344CB8AC3E}">
        <p14:creationId xmlns:p14="http://schemas.microsoft.com/office/powerpoint/2010/main" val="293519787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B16CC2-40E4-42C6-B045-BDBA59AC99A2}" type="slidenum">
              <a:rPr lang="zh-CN" altLang="en-US" smtClean="0"/>
              <a:t>104</a:t>
            </a:fld>
            <a:endParaRPr lang="zh-CN" altLang="en-US"/>
          </a:p>
        </p:txBody>
      </p:sp>
    </p:spTree>
    <p:extLst>
      <p:ext uri="{BB962C8B-B14F-4D97-AF65-F5344CB8AC3E}">
        <p14:creationId xmlns:p14="http://schemas.microsoft.com/office/powerpoint/2010/main" val="19187753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5" name="AutoShape 2" descr="http://mmbiz.qpic.cn/mmbiz_jpg/FicfwUmeuXCb0TcRJcKfE2p5R6n260R8jZVRB7fDRlsT0AxjFw4kKbQxxQPxs08XVNbAwQiam8thca6FUia4qyCEw/640?wx_fmt=jpeg&amp;tp=webp&amp;wxfrom=5&amp;wx_lazy=1&amp;wx_co=1">
            <a:extLst>
              <a:ext uri="{FF2B5EF4-FFF2-40B4-BE49-F238E27FC236}">
                <a16:creationId xmlns:a16="http://schemas.microsoft.com/office/drawing/2014/main" id="{664D30C3-BC05-41CC-9F3A-23B61E18289E}"/>
              </a:ext>
            </a:extLst>
          </p:cNvPr>
          <p:cNvSpPr>
            <a:spLocks noChangeAspect="1" noChangeArrowheads="1"/>
          </p:cNvSpPr>
          <p:nvPr userDrawn="1"/>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1" name="图片 10">
            <a:extLst>
              <a:ext uri="{FF2B5EF4-FFF2-40B4-BE49-F238E27FC236}">
                <a16:creationId xmlns:a16="http://schemas.microsoft.com/office/drawing/2014/main" id="{3B1C2BA5-6814-42C7-82DE-7A5E5A8D49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96930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自定义版式">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 y="-297"/>
            <a:ext cx="1737511" cy="6858594"/>
          </a:xfrm>
          <a:prstGeom prst="rect">
            <a:avLst/>
          </a:prstGeom>
        </p:spPr>
      </p:pic>
      <p:sp>
        <p:nvSpPr>
          <p:cNvPr id="3" name="矩形 2"/>
          <p:cNvSpPr/>
          <p:nvPr/>
        </p:nvSpPr>
        <p:spPr>
          <a:xfrm>
            <a:off x="152182" y="6092143"/>
            <a:ext cx="1412240" cy="334835"/>
          </a:xfrm>
          <a:prstGeom prst="rect">
            <a:avLst/>
          </a:prstGeom>
        </p:spPr>
        <p:txBody>
          <a:bodyPr wrap="square">
            <a:spAutoFit/>
          </a:bodyPr>
          <a:lstStyle/>
          <a:p>
            <a:pPr algn="ctr"/>
            <a:r>
              <a:rPr lang="en-US" altLang="zh-CN" sz="788" kern="0">
                <a:solidFill>
                  <a:prstClr val="white"/>
                </a:solidFill>
                <a:ea typeface="微软雅黑" pitchFamily="34" charset="-122"/>
                <a:cs typeface="Arial" pitchFamily="34" charset="0"/>
              </a:rPr>
              <a:t>Lorem ipsum dolor sit amet consectetur adipisicing</a:t>
            </a:r>
          </a:p>
        </p:txBody>
      </p:sp>
      <p:pic>
        <p:nvPicPr>
          <p:cNvPr id="5" name="图片 4">
            <a:extLst>
              <a:ext uri="{FF2B5EF4-FFF2-40B4-BE49-F238E27FC236}">
                <a16:creationId xmlns:a16="http://schemas.microsoft.com/office/drawing/2014/main" id="{B4C3FE49-CE2A-4C7A-A762-337F29E9E7B5}"/>
              </a:ext>
            </a:extLst>
          </p:cNvPr>
          <p:cNvPicPr>
            <a:picLocks noChangeAspect="1"/>
          </p:cNvPicPr>
          <p:nvPr userDrawn="1"/>
        </p:nvPicPr>
        <p:blipFill>
          <a:blip r:embed="rId2"/>
          <a:stretch>
            <a:fillRect/>
          </a:stretch>
        </p:blipFill>
        <p:spPr>
          <a:xfrm>
            <a:off x="1" y="-297"/>
            <a:ext cx="1737511" cy="6858594"/>
          </a:xfrm>
          <a:prstGeom prst="rect">
            <a:avLst/>
          </a:prstGeom>
        </p:spPr>
      </p:pic>
      <p:pic>
        <p:nvPicPr>
          <p:cNvPr id="6" name="图片 5">
            <a:extLst>
              <a:ext uri="{FF2B5EF4-FFF2-40B4-BE49-F238E27FC236}">
                <a16:creationId xmlns:a16="http://schemas.microsoft.com/office/drawing/2014/main" id="{6DBFC6A2-F3B8-4BED-A0BE-E04F7E1057F4}"/>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152400" y="5337607"/>
            <a:ext cx="1238546" cy="1215302"/>
          </a:xfrm>
          <a:prstGeom prst="rect">
            <a:avLst/>
          </a:prstGeom>
        </p:spPr>
      </p:pic>
    </p:spTree>
    <p:extLst>
      <p:ext uri="{BB962C8B-B14F-4D97-AF65-F5344CB8AC3E}">
        <p14:creationId xmlns:p14="http://schemas.microsoft.com/office/powerpoint/2010/main" val="308650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5" name="文本占位符 2"/>
          <p:cNvSpPr>
            <a:spLocks noGrp="1"/>
          </p:cNvSpPr>
          <p:nvPr>
            <p:ph idx="1"/>
          </p:nvPr>
        </p:nvSpPr>
        <p:spPr>
          <a:xfrm>
            <a:off x="502444" y="1130300"/>
            <a:ext cx="8137922" cy="5006975"/>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91991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93A80A9-361A-46FB-B669-7AF52DB47C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12497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sp>
        <p:nvSpPr>
          <p:cNvPr id="4" name="副标题 2"/>
          <p:cNvSpPr>
            <a:spLocks noGrp="1"/>
          </p:cNvSpPr>
          <p:nvPr>
            <p:ph type="subTitle" idx="1"/>
          </p:nvPr>
        </p:nvSpPr>
        <p:spPr>
          <a:xfrm>
            <a:off x="502444" y="3053634"/>
            <a:ext cx="8137922" cy="558799"/>
          </a:xfrm>
        </p:spPr>
        <p:txBody>
          <a:bodyPr anchor="ctr">
            <a:normAutofit/>
          </a:bodyPr>
          <a:lstStyle>
            <a:lvl1pPr marL="0" indent="0" algn="ctr">
              <a:buNone/>
              <a:defRPr sz="1200">
                <a:solidFill>
                  <a:schemeClr val="tx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endParaRPr lang="zh-CN" altLang="en-US" dirty="0"/>
          </a:p>
        </p:txBody>
      </p:sp>
      <p:sp>
        <p:nvSpPr>
          <p:cNvPr id="5" name="标题 1"/>
          <p:cNvSpPr>
            <a:spLocks noGrp="1"/>
          </p:cNvSpPr>
          <p:nvPr>
            <p:ph type="ctrTitle"/>
          </p:nvPr>
        </p:nvSpPr>
        <p:spPr>
          <a:xfrm>
            <a:off x="502444" y="2355043"/>
            <a:ext cx="8137922" cy="698591"/>
          </a:xfrm>
        </p:spPr>
        <p:txBody>
          <a:bodyPr anchor="ctr">
            <a:normAutofit/>
          </a:bodyPr>
          <a:lstStyle>
            <a:lvl1pPr algn="ctr">
              <a:defRPr sz="2700">
                <a:solidFill>
                  <a:schemeClr val="tx1"/>
                </a:solidFill>
              </a:defRPr>
            </a:lvl1pPr>
          </a:lstStyle>
          <a:p>
            <a:endParaRPr lang="zh-CN" altLang="en-US" dirty="0"/>
          </a:p>
        </p:txBody>
      </p:sp>
      <p:sp>
        <p:nvSpPr>
          <p:cNvPr id="6" name="文本占位符 13"/>
          <p:cNvSpPr>
            <a:spLocks noGrp="1"/>
          </p:cNvSpPr>
          <p:nvPr>
            <p:ph type="body" sz="quarter" idx="10" hasCustomPrompt="1"/>
          </p:nvPr>
        </p:nvSpPr>
        <p:spPr>
          <a:xfrm>
            <a:off x="502444" y="3775991"/>
            <a:ext cx="8137922" cy="371475"/>
          </a:xfrm>
        </p:spPr>
        <p:txBody>
          <a:bodyPr anchor="ctr">
            <a:normAutofit/>
          </a:bodyPr>
          <a:lstStyle>
            <a:lvl1pPr marL="0" indent="0" algn="ctr">
              <a:buNone/>
              <a:defRPr sz="900" b="1">
                <a:solidFill>
                  <a:schemeClr val="tx1"/>
                </a:solidFill>
              </a:defRPr>
            </a:lvl1pPr>
            <a:lvl2pPr marL="342883" indent="0">
              <a:buNone/>
              <a:defRPr/>
            </a:lvl2pPr>
            <a:lvl3pPr marL="685765" indent="0">
              <a:buNone/>
              <a:defRPr/>
            </a:lvl3pPr>
            <a:lvl4pPr marL="1028648" indent="0">
              <a:buNone/>
              <a:defRPr/>
            </a:lvl4pPr>
            <a:lvl5pPr marL="1371532" indent="0">
              <a:buNone/>
              <a:defRPr/>
            </a:lvl5pPr>
          </a:lstStyle>
          <a:p>
            <a:pPr lvl="0"/>
            <a:r>
              <a:rPr lang="zh-CN" altLang="en-US" dirty="0"/>
              <a:t>署名</a:t>
            </a:r>
          </a:p>
        </p:txBody>
      </p:sp>
      <p:sp>
        <p:nvSpPr>
          <p:cNvPr id="7" name="文本占位符 13"/>
          <p:cNvSpPr>
            <a:spLocks noGrp="1"/>
          </p:cNvSpPr>
          <p:nvPr>
            <p:ph type="body" sz="quarter" idx="11" hasCustomPrompt="1"/>
          </p:nvPr>
        </p:nvSpPr>
        <p:spPr>
          <a:xfrm>
            <a:off x="502444" y="4147466"/>
            <a:ext cx="8137922" cy="371475"/>
          </a:xfrm>
        </p:spPr>
        <p:txBody>
          <a:bodyPr anchor="ctr">
            <a:normAutofit/>
          </a:bodyPr>
          <a:lstStyle>
            <a:lvl1pPr marL="0" indent="0" algn="ctr">
              <a:buNone/>
              <a:defRPr sz="900" b="1">
                <a:solidFill>
                  <a:schemeClr val="tx1"/>
                </a:solidFill>
              </a:defRPr>
            </a:lvl1pPr>
            <a:lvl2pPr marL="342883" indent="0">
              <a:buNone/>
              <a:defRPr/>
            </a:lvl2pPr>
            <a:lvl3pPr marL="685765" indent="0">
              <a:buNone/>
              <a:defRPr/>
            </a:lvl3pPr>
            <a:lvl4pPr marL="1028648" indent="0">
              <a:buNone/>
              <a:defRPr/>
            </a:lvl4pPr>
            <a:lvl5pPr marL="1371532" indent="0">
              <a:buNone/>
              <a:defRPr/>
            </a:lvl5pPr>
          </a:lstStyle>
          <a:p>
            <a:pPr lvl="0"/>
            <a:r>
              <a:rPr lang="zh-CN" altLang="en-US" dirty="0"/>
              <a:t>日期</a:t>
            </a:r>
          </a:p>
        </p:txBody>
      </p:sp>
    </p:spTree>
    <p:extLst>
      <p:ext uri="{BB962C8B-B14F-4D97-AF65-F5344CB8AC3E}">
        <p14:creationId xmlns:p14="http://schemas.microsoft.com/office/powerpoint/2010/main" val="1246073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CB8B36-2226-4ABE-9D48-94FCC552B7DD}"/>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170419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l="-17000" r="-17000"/>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99C0A92-1BD6-4110-A3D2-C2199F23DFE1}"/>
              </a:ext>
            </a:extLst>
          </p:cNvPr>
          <p:cNvSpPr>
            <a:spLocks noGrp="1"/>
          </p:cNvSpPr>
          <p:nvPr>
            <p:ph type="title"/>
          </p:nvPr>
        </p:nvSpPr>
        <p:spPr>
          <a:xfrm>
            <a:off x="502444" y="365126"/>
            <a:ext cx="8137922" cy="66357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502444" y="1130300"/>
            <a:ext cx="8137922" cy="5006975"/>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cxnSp>
        <p:nvCxnSpPr>
          <p:cNvPr id="6" name="直接连接符 5"/>
          <p:cNvCxnSpPr/>
          <p:nvPr userDrawn="1"/>
        </p:nvCxnSpPr>
        <p:spPr>
          <a:xfrm>
            <a:off x="503238" y="1028700"/>
            <a:ext cx="8137525"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929817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8" r:id="rId3"/>
    <p:sldLayoutId id="2147483705" r:id="rId4"/>
    <p:sldLayoutId id="2147483707" r:id="rId5"/>
    <p:sldLayoutId id="2147483709" r:id="rId6"/>
  </p:sldLayoutIdLst>
  <p:txStyles>
    <p:titleStyle>
      <a:lvl1pPr algn="l" defTabSz="685800" rtl="0" eaLnBrk="1" latinLnBrk="0" hangingPunct="1">
        <a:lnSpc>
          <a:spcPct val="90000"/>
        </a:lnSpc>
        <a:spcBef>
          <a:spcPct val="0"/>
        </a:spcBef>
        <a:buNone/>
        <a:defRPr sz="21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7" userDrawn="1">
          <p15:clr>
            <a:srgbClr val="F26B43"/>
          </p15:clr>
        </p15:guide>
        <p15:guide id="2" pos="5443" userDrawn="1">
          <p15:clr>
            <a:srgbClr val="F26B43"/>
          </p15:clr>
        </p15:guide>
        <p15:guide id="3" orient="horz" pos="648" userDrawn="1">
          <p15:clr>
            <a:srgbClr val="F26B43"/>
          </p15:clr>
        </p15:guide>
        <p15:guide id="4" orient="horz" pos="712" userDrawn="1">
          <p15:clr>
            <a:srgbClr val="F26B43"/>
          </p15:clr>
        </p15:guide>
        <p15:guide id="5" orient="horz" pos="3931" userDrawn="1">
          <p15:clr>
            <a:srgbClr val="F26B43"/>
          </p15:clr>
        </p15:guide>
        <p15:guide id="6" orient="horz" pos="386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186.png"/></Relationships>
</file>

<file path=ppt/slides/_rels/slide10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188.png"/></Relationships>
</file>

<file path=ppt/slides/_rels/slide10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191.png"/></Relationships>
</file>

<file path=ppt/slides/_rels/slide104.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197.png"/></Relationships>
</file>

<file path=ppt/slides/_rels/slide109.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jp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54.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jpeg"/><Relationship Id="rId3" Type="http://schemas.openxmlformats.org/officeDocument/2006/relationships/image" Target="../media/image74.jpeg"/><Relationship Id="rId7" Type="http://schemas.openxmlformats.org/officeDocument/2006/relationships/image" Target="../media/image78.jpeg"/><Relationship Id="rId12" Type="http://schemas.openxmlformats.org/officeDocument/2006/relationships/image" Target="../media/image83.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png"/><Relationship Id="rId9" Type="http://schemas.openxmlformats.org/officeDocument/2006/relationships/image" Target="../media/image80.jpeg"/><Relationship Id="rId14" Type="http://schemas.openxmlformats.org/officeDocument/2006/relationships/image" Target="../media/image85.jpeg"/></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5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6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63.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64.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 Id="rId9" Type="http://schemas.openxmlformats.org/officeDocument/2006/relationships/image" Target="../media/image113.png"/></Relationships>
</file>

<file path=ppt/slides/_rels/slide65.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6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67.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2.jpeg"/><Relationship Id="rId7" Type="http://schemas.openxmlformats.org/officeDocument/2006/relationships/image" Target="../media/image126.jpe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 Id="rId9" Type="http://schemas.openxmlformats.org/officeDocument/2006/relationships/image" Target="../media/image128.jpeg"/></Relationships>
</file>

<file path=ppt/slides/_rels/slide6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7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7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7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139.jpeg"/><Relationship Id="rId4" Type="http://schemas.openxmlformats.org/officeDocument/2006/relationships/image" Target="../media/image138.jpeg"/></Relationships>
</file>

<file path=ppt/slides/_rels/slide7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76.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148.jpeg"/><Relationship Id="rId5" Type="http://schemas.openxmlformats.org/officeDocument/2006/relationships/image" Target="../media/image147.png"/><Relationship Id="rId4" Type="http://schemas.openxmlformats.org/officeDocument/2006/relationships/image" Target="../media/image146.png"/></Relationships>
</file>

<file path=ppt/slides/_rels/slide7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7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8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jpeg"/></Relationships>
</file>

<file path=ppt/slides/_rels/slide89.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2.png"/><Relationship Id="rId4" Type="http://schemas.openxmlformats.org/officeDocument/2006/relationships/notesSlide" Target="../notesSlides/notesSlide85.xml"/></Relationships>
</file>

<file path=ppt/slides/_rels/slide91.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74.jpeg"/></Relationships>
</file>

<file path=ppt/slides/_rels/slide9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76.png"/></Relationships>
</file>

<file path=ppt/slides/_rels/slide9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9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9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9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291D899-E5C7-4457-A4D3-12ADC1270D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490" r="28696"/>
          <a:stretch/>
        </p:blipFill>
        <p:spPr>
          <a:xfrm>
            <a:off x="0" y="-378374"/>
            <a:ext cx="9144000" cy="7236374"/>
          </a:xfrm>
          <a:prstGeom prst="rect">
            <a:avLst/>
          </a:prstGeom>
        </p:spPr>
      </p:pic>
      <p:pic>
        <p:nvPicPr>
          <p:cNvPr id="52" name="图片 51"/>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25256" y="1559850"/>
            <a:ext cx="887186" cy="1191986"/>
          </a:xfrm>
          <a:prstGeom prst="rect">
            <a:avLst/>
          </a:prstGeom>
        </p:spPr>
      </p:pic>
      <p:sp>
        <p:nvSpPr>
          <p:cNvPr id="2" name="矩形 1">
            <a:extLst>
              <a:ext uri="{FF2B5EF4-FFF2-40B4-BE49-F238E27FC236}">
                <a16:creationId xmlns:a16="http://schemas.microsoft.com/office/drawing/2014/main" id="{688D9581-47D2-4DEA-9E73-5B06ECE95CB7}"/>
              </a:ext>
            </a:extLst>
          </p:cNvPr>
          <p:cNvSpPr/>
          <p:nvPr/>
        </p:nvSpPr>
        <p:spPr>
          <a:xfrm>
            <a:off x="5379007" y="2155843"/>
            <a:ext cx="692498" cy="2609730"/>
          </a:xfrm>
          <a:prstGeom prst="rect">
            <a:avLst/>
          </a:prstGeom>
        </p:spPr>
        <p:txBody>
          <a:bodyPr vert="eaVert" wrap="square">
            <a:noAutofit/>
          </a:bodyPr>
          <a:lstStyle/>
          <a:p>
            <a:pPr algn="dist"/>
            <a:endParaRPr lang="zh-CN" altLang="en-US" sz="7200" dirty="0">
              <a:cs typeface="+mn-ea"/>
              <a:sym typeface="+mn-lt"/>
            </a:endParaRPr>
          </a:p>
        </p:txBody>
      </p:sp>
      <p:sp>
        <p:nvSpPr>
          <p:cNvPr id="5" name="矩形 4"/>
          <p:cNvSpPr/>
          <p:nvPr/>
        </p:nvSpPr>
        <p:spPr>
          <a:xfrm>
            <a:off x="321013" y="2199952"/>
            <a:ext cx="8501974" cy="1754326"/>
          </a:xfrm>
          <a:prstGeom prst="rect">
            <a:avLst/>
          </a:prstGeom>
        </p:spPr>
        <p:txBody>
          <a:bodyPr wrap="square">
            <a:spAutoFit/>
          </a:bodyPr>
          <a:lstStyle/>
          <a:p>
            <a:pPr algn="ctr">
              <a:spcAft>
                <a:spcPts val="0"/>
              </a:spcAft>
            </a:pPr>
            <a:r>
              <a:rPr lang="zh-CN" altLang="en-US" sz="4400" b="1" kern="100" dirty="0">
                <a:solidFill>
                  <a:srgbClr val="0070C0"/>
                </a:solidFill>
                <a:latin typeface="方正魏碑_GBK" panose="03000509000000000000" pitchFamily="65" charset="-122"/>
                <a:ea typeface="方正魏碑_GBK" panose="03000509000000000000" pitchFamily="65" charset="-122"/>
                <a:cs typeface="Times New Roman" panose="02020603050405020304" pitchFamily="18" charset="0"/>
              </a:rPr>
              <a:t>方志</a:t>
            </a:r>
            <a:r>
              <a:rPr lang="zh-CN" altLang="zh-CN" sz="4400" b="1" kern="100" dirty="0" smtClean="0">
                <a:solidFill>
                  <a:srgbClr val="0070C0"/>
                </a:solidFill>
                <a:latin typeface="方正魏碑_GBK" panose="03000509000000000000" pitchFamily="65" charset="-122"/>
                <a:ea typeface="方正魏碑_GBK" panose="03000509000000000000" pitchFamily="65" charset="-122"/>
                <a:cs typeface="Times New Roman" panose="02020603050405020304" pitchFamily="18" charset="0"/>
              </a:rPr>
              <a:t>的</a:t>
            </a:r>
            <a:r>
              <a:rPr lang="zh-CN" altLang="zh-CN" sz="4400" b="1" kern="100" dirty="0">
                <a:solidFill>
                  <a:srgbClr val="0070C0"/>
                </a:solidFill>
                <a:latin typeface="方正魏碑_GBK" panose="03000509000000000000" pitchFamily="65" charset="-122"/>
                <a:ea typeface="方正魏碑_GBK" panose="03000509000000000000" pitchFamily="65" charset="-122"/>
                <a:cs typeface="Times New Roman" panose="02020603050405020304" pitchFamily="18" charset="0"/>
              </a:rPr>
              <a:t>收藏、交流、开发与利用</a:t>
            </a:r>
          </a:p>
          <a:p>
            <a:pPr algn="ctr">
              <a:spcAft>
                <a:spcPts val="0"/>
              </a:spcAft>
            </a:pPr>
            <a:endParaRPr lang="en-US" altLang="zh-CN" sz="3200" b="1" kern="100" dirty="0">
              <a:latin typeface="等线" panose="02010600030101010101" pitchFamily="2" charset="-122"/>
              <a:ea typeface="楷体" panose="02010609060101010101" pitchFamily="49" charset="-122"/>
              <a:cs typeface="Times New Roman" panose="02020603050405020304" pitchFamily="18" charset="0"/>
            </a:endParaRPr>
          </a:p>
          <a:p>
            <a:pPr algn="ctr">
              <a:spcAft>
                <a:spcPts val="0"/>
              </a:spcAft>
            </a:pPr>
            <a:r>
              <a:rPr lang="zh-CN" altLang="zh-CN" sz="3200" b="1" kern="100" dirty="0">
                <a:solidFill>
                  <a:srgbClr val="0070C0"/>
                </a:solidFill>
                <a:latin typeface="等线" panose="02010600030101010101" pitchFamily="2" charset="-122"/>
                <a:ea typeface="楷体" panose="02010609060101010101" pitchFamily="49" charset="-122"/>
                <a:cs typeface="Times New Roman" panose="02020603050405020304" pitchFamily="18" charset="0"/>
              </a:rPr>
              <a:t>——以方志馆为视角</a:t>
            </a:r>
            <a:endParaRPr lang="zh-CN" altLang="zh-CN" sz="3200" b="1" kern="100" dirty="0">
              <a:solidFill>
                <a:srgbClr val="0070C0"/>
              </a:solidFill>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7" name="文本框 6"/>
          <p:cNvSpPr txBox="1"/>
          <p:nvPr/>
        </p:nvSpPr>
        <p:spPr>
          <a:xfrm>
            <a:off x="3930145" y="5099329"/>
            <a:ext cx="2238704" cy="461665"/>
          </a:xfrm>
          <a:prstGeom prst="rect">
            <a:avLst/>
          </a:prstGeom>
          <a:noFill/>
        </p:spPr>
        <p:txBody>
          <a:bodyPr wrap="square" rtlCol="0">
            <a:spAutoFit/>
          </a:bodyPr>
          <a:lstStyle/>
          <a:p>
            <a:r>
              <a:rPr lang="zh-CN" altLang="en-US" sz="2400" dirty="0">
                <a:solidFill>
                  <a:srgbClr val="0070C0"/>
                </a:solidFill>
              </a:rPr>
              <a:t>宫冠丽</a:t>
            </a:r>
          </a:p>
        </p:txBody>
      </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013" y="-72451"/>
            <a:ext cx="1940404" cy="2129178"/>
          </a:xfrm>
          <a:prstGeom prst="rect">
            <a:avLst/>
          </a:prstGeom>
        </p:spPr>
      </p:pic>
    </p:spTree>
    <p:extLst>
      <p:ext uri="{BB962C8B-B14F-4D97-AF65-F5344CB8AC3E}">
        <p14:creationId xmlns:p14="http://schemas.microsoft.com/office/powerpoint/2010/main" val="6933017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1000"/>
                                        <p:tgtEl>
                                          <p:spTgt spid="52"/>
                                        </p:tgtEl>
                                      </p:cBhvr>
                                    </p:animEffect>
                                    <p:anim calcmode="lin" valueType="num">
                                      <p:cBhvr>
                                        <p:cTn id="8" dur="1000" fill="hold"/>
                                        <p:tgtEl>
                                          <p:spTgt spid="52"/>
                                        </p:tgtEl>
                                        <p:attrNameLst>
                                          <p:attrName>ppt_x</p:attrName>
                                        </p:attrNameLst>
                                      </p:cBhvr>
                                      <p:tavLst>
                                        <p:tav tm="0">
                                          <p:val>
                                            <p:strVal val="#ppt_x"/>
                                          </p:val>
                                        </p:tav>
                                        <p:tav tm="100000">
                                          <p:val>
                                            <p:strVal val="#ppt_x"/>
                                          </p:val>
                                        </p:tav>
                                      </p:tavLst>
                                    </p:anim>
                                    <p:anim calcmode="lin" valueType="num">
                                      <p:cBhvr>
                                        <p:cTn id="9"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4EA4A0A-F13B-4B3D-9A79-66BB24A8835C}"/>
              </a:ext>
            </a:extLst>
          </p:cNvPr>
          <p:cNvGrpSpPr/>
          <p:nvPr/>
        </p:nvGrpSpPr>
        <p:grpSpPr>
          <a:xfrm>
            <a:off x="3147410" y="1260522"/>
            <a:ext cx="3679897" cy="637410"/>
            <a:chOff x="2786095" y="1523231"/>
            <a:chExt cx="2393258" cy="532463"/>
          </a:xfrm>
          <a:noFill/>
        </p:grpSpPr>
        <p:sp>
          <p:nvSpPr>
            <p:cNvPr id="3" name="文本框 2">
              <a:extLst>
                <a:ext uri="{FF2B5EF4-FFF2-40B4-BE49-F238E27FC236}">
                  <a16:creationId xmlns:a16="http://schemas.microsoft.com/office/drawing/2014/main" id="{97EF5A0E-D114-49E7-B681-7D511D5815AC}"/>
                </a:ext>
              </a:extLst>
            </p:cNvPr>
            <p:cNvSpPr txBox="1"/>
            <p:nvPr/>
          </p:nvSpPr>
          <p:spPr>
            <a:xfrm>
              <a:off x="2786095" y="1528634"/>
              <a:ext cx="282734" cy="527060"/>
            </a:xfrm>
            <a:prstGeom prst="rect">
              <a:avLst/>
            </a:prstGeom>
            <a:grpFill/>
          </p:spPr>
          <p:txBody>
            <a:bodyPr wrap="none">
              <a:spAutoFit/>
            </a:bodyPr>
            <a:lstStyle/>
            <a:p>
              <a:pPr eaLnBrk="1" hangingPunct="1">
                <a:defRPr/>
              </a:pPr>
              <a:r>
                <a:rPr lang="en-US" altLang="zh-CN" sz="3500" dirty="0">
                  <a:cs typeface="+mn-ea"/>
                  <a:sym typeface="+mn-lt"/>
                </a:rPr>
                <a:t>1</a:t>
              </a:r>
              <a:endParaRPr lang="zh-CN" altLang="en-US" sz="3500" dirty="0">
                <a:cs typeface="+mn-ea"/>
                <a:sym typeface="+mn-lt"/>
              </a:endParaRPr>
            </a:p>
          </p:txBody>
        </p:sp>
        <p:cxnSp>
          <p:nvCxnSpPr>
            <p:cNvPr id="4" name="直接连接符 3">
              <a:extLst>
                <a:ext uri="{FF2B5EF4-FFF2-40B4-BE49-F238E27FC236}">
                  <a16:creationId xmlns:a16="http://schemas.microsoft.com/office/drawing/2014/main" id="{DF9D6FEB-4176-4394-96BE-32F2127627A9}"/>
                </a:ext>
              </a:extLst>
            </p:cNvPr>
            <p:cNvCxnSpPr/>
            <p:nvPr/>
          </p:nvCxnSpPr>
          <p:spPr>
            <a:xfrm flipH="1">
              <a:off x="3096618" y="1596008"/>
              <a:ext cx="184150" cy="396875"/>
            </a:xfrm>
            <a:prstGeom prst="line">
              <a:avLst/>
            </a:prstGeom>
            <a:grpFill/>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D3C38694-DE6C-4990-8CAB-B8E990454FA7}"/>
                </a:ext>
              </a:extLst>
            </p:cNvPr>
            <p:cNvSpPr txBox="1"/>
            <p:nvPr/>
          </p:nvSpPr>
          <p:spPr>
            <a:xfrm>
              <a:off x="3307805" y="1523231"/>
              <a:ext cx="1871548" cy="527060"/>
            </a:xfrm>
            <a:prstGeom prst="rect">
              <a:avLst/>
            </a:prstGeom>
            <a:grpFill/>
          </p:spPr>
          <p:txBody>
            <a:bodyPr wrap="none">
              <a:spAutoFit/>
            </a:bodyPr>
            <a:lstStyle/>
            <a:p>
              <a:pPr eaLnBrk="1" hangingPunct="1">
                <a:defRPr/>
              </a:pPr>
              <a:r>
                <a:rPr lang="zh-CN" altLang="en-US" sz="3500" dirty="0">
                  <a:cs typeface="+mn-ea"/>
                  <a:sym typeface="+mn-lt"/>
                </a:rPr>
                <a:t>方志馆的定义</a:t>
              </a:r>
            </a:p>
          </p:txBody>
        </p:sp>
      </p:grpSp>
      <p:grpSp>
        <p:nvGrpSpPr>
          <p:cNvPr id="6" name="组合 5">
            <a:extLst>
              <a:ext uri="{FF2B5EF4-FFF2-40B4-BE49-F238E27FC236}">
                <a16:creationId xmlns:a16="http://schemas.microsoft.com/office/drawing/2014/main" id="{C4EA4A0A-F13B-4B3D-9A79-66BB24A8835C}"/>
              </a:ext>
            </a:extLst>
          </p:cNvPr>
          <p:cNvGrpSpPr/>
          <p:nvPr/>
        </p:nvGrpSpPr>
        <p:grpSpPr>
          <a:xfrm>
            <a:off x="3147410" y="2318186"/>
            <a:ext cx="4648770" cy="640141"/>
            <a:chOff x="2739796" y="1523231"/>
            <a:chExt cx="3023374" cy="534744"/>
          </a:xfrm>
          <a:noFill/>
        </p:grpSpPr>
        <p:sp>
          <p:nvSpPr>
            <p:cNvPr id="7" name="文本框 6">
              <a:extLst>
                <a:ext uri="{FF2B5EF4-FFF2-40B4-BE49-F238E27FC236}">
                  <a16:creationId xmlns:a16="http://schemas.microsoft.com/office/drawing/2014/main" id="{97EF5A0E-D114-49E7-B681-7D511D5815AC}"/>
                </a:ext>
              </a:extLst>
            </p:cNvPr>
            <p:cNvSpPr txBox="1"/>
            <p:nvPr/>
          </p:nvSpPr>
          <p:spPr>
            <a:xfrm>
              <a:off x="2739796" y="1530915"/>
              <a:ext cx="282734" cy="527060"/>
            </a:xfrm>
            <a:prstGeom prst="rect">
              <a:avLst/>
            </a:prstGeom>
            <a:grpFill/>
          </p:spPr>
          <p:txBody>
            <a:bodyPr wrap="none">
              <a:spAutoFit/>
            </a:bodyPr>
            <a:lstStyle/>
            <a:p>
              <a:pPr eaLnBrk="1" hangingPunct="1">
                <a:defRPr/>
              </a:pPr>
              <a:r>
                <a:rPr lang="en-US" altLang="zh-CN" sz="3500" dirty="0">
                  <a:cs typeface="+mn-ea"/>
                  <a:sym typeface="+mn-lt"/>
                </a:rPr>
                <a:t>2</a:t>
              </a:r>
              <a:endParaRPr lang="zh-CN" altLang="en-US" sz="3500" dirty="0">
                <a:cs typeface="+mn-ea"/>
                <a:sym typeface="+mn-lt"/>
              </a:endParaRPr>
            </a:p>
          </p:txBody>
        </p:sp>
        <p:cxnSp>
          <p:nvCxnSpPr>
            <p:cNvPr id="8" name="直接连接符 7">
              <a:extLst>
                <a:ext uri="{FF2B5EF4-FFF2-40B4-BE49-F238E27FC236}">
                  <a16:creationId xmlns:a16="http://schemas.microsoft.com/office/drawing/2014/main" id="{DF9D6FEB-4176-4394-96BE-32F2127627A9}"/>
                </a:ext>
              </a:extLst>
            </p:cNvPr>
            <p:cNvCxnSpPr/>
            <p:nvPr/>
          </p:nvCxnSpPr>
          <p:spPr>
            <a:xfrm flipH="1">
              <a:off x="3096618" y="1596008"/>
              <a:ext cx="184150" cy="396875"/>
            </a:xfrm>
            <a:prstGeom prst="line">
              <a:avLst/>
            </a:prstGeom>
            <a:grpFill/>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D3C38694-DE6C-4990-8CAB-B8E990454FA7}"/>
                </a:ext>
              </a:extLst>
            </p:cNvPr>
            <p:cNvSpPr txBox="1"/>
            <p:nvPr/>
          </p:nvSpPr>
          <p:spPr>
            <a:xfrm>
              <a:off x="3307805" y="1523231"/>
              <a:ext cx="2455365" cy="527060"/>
            </a:xfrm>
            <a:prstGeom prst="rect">
              <a:avLst/>
            </a:prstGeom>
            <a:solidFill>
              <a:schemeClr val="accent1">
                <a:lumMod val="60000"/>
                <a:lumOff val="40000"/>
              </a:schemeClr>
            </a:solidFill>
          </p:spPr>
          <p:txBody>
            <a:bodyPr wrap="none">
              <a:spAutoFit/>
            </a:bodyPr>
            <a:lstStyle/>
            <a:p>
              <a:pPr eaLnBrk="1" hangingPunct="1">
                <a:defRPr/>
              </a:pPr>
              <a:r>
                <a:rPr lang="zh-CN" altLang="en-US" sz="3500" dirty="0">
                  <a:cs typeface="+mn-ea"/>
                  <a:sym typeface="+mn-lt"/>
                </a:rPr>
                <a:t>方志馆的发展现状</a:t>
              </a:r>
            </a:p>
          </p:txBody>
        </p:sp>
      </p:grpSp>
      <p:grpSp>
        <p:nvGrpSpPr>
          <p:cNvPr id="10" name="组合 9">
            <a:extLst>
              <a:ext uri="{FF2B5EF4-FFF2-40B4-BE49-F238E27FC236}">
                <a16:creationId xmlns:a16="http://schemas.microsoft.com/office/drawing/2014/main" id="{C4EA4A0A-F13B-4B3D-9A79-66BB24A8835C}"/>
              </a:ext>
            </a:extLst>
          </p:cNvPr>
          <p:cNvGrpSpPr/>
          <p:nvPr/>
        </p:nvGrpSpPr>
        <p:grpSpPr>
          <a:xfrm>
            <a:off x="3176509" y="3462971"/>
            <a:ext cx="5026419" cy="637410"/>
            <a:chOff x="2786095" y="1523231"/>
            <a:chExt cx="3268982" cy="532463"/>
          </a:xfrm>
          <a:noFill/>
        </p:grpSpPr>
        <p:sp>
          <p:nvSpPr>
            <p:cNvPr id="11" name="文本框 10">
              <a:extLst>
                <a:ext uri="{FF2B5EF4-FFF2-40B4-BE49-F238E27FC236}">
                  <a16:creationId xmlns:a16="http://schemas.microsoft.com/office/drawing/2014/main" id="{97EF5A0E-D114-49E7-B681-7D511D5815AC}"/>
                </a:ext>
              </a:extLst>
            </p:cNvPr>
            <p:cNvSpPr txBox="1"/>
            <p:nvPr/>
          </p:nvSpPr>
          <p:spPr>
            <a:xfrm>
              <a:off x="2786095" y="1528634"/>
              <a:ext cx="282734" cy="527060"/>
            </a:xfrm>
            <a:prstGeom prst="rect">
              <a:avLst/>
            </a:prstGeom>
            <a:grpFill/>
          </p:spPr>
          <p:txBody>
            <a:bodyPr wrap="none">
              <a:spAutoFit/>
            </a:bodyPr>
            <a:lstStyle/>
            <a:p>
              <a:pPr eaLnBrk="1" hangingPunct="1">
                <a:defRPr/>
              </a:pPr>
              <a:r>
                <a:rPr lang="en-US" altLang="zh-CN" sz="3500" dirty="0">
                  <a:cs typeface="+mn-ea"/>
                  <a:sym typeface="+mn-lt"/>
                </a:rPr>
                <a:t>3</a:t>
              </a:r>
              <a:endParaRPr lang="zh-CN" altLang="en-US" sz="3500" dirty="0">
                <a:cs typeface="+mn-ea"/>
                <a:sym typeface="+mn-lt"/>
              </a:endParaRPr>
            </a:p>
          </p:txBody>
        </p:sp>
        <p:cxnSp>
          <p:nvCxnSpPr>
            <p:cNvPr id="12" name="直接连接符 11">
              <a:extLst>
                <a:ext uri="{FF2B5EF4-FFF2-40B4-BE49-F238E27FC236}">
                  <a16:creationId xmlns:a16="http://schemas.microsoft.com/office/drawing/2014/main" id="{DF9D6FEB-4176-4394-96BE-32F2127627A9}"/>
                </a:ext>
              </a:extLst>
            </p:cNvPr>
            <p:cNvCxnSpPr/>
            <p:nvPr/>
          </p:nvCxnSpPr>
          <p:spPr>
            <a:xfrm flipH="1">
              <a:off x="3096618" y="1596008"/>
              <a:ext cx="184150" cy="396875"/>
            </a:xfrm>
            <a:prstGeom prst="line">
              <a:avLst/>
            </a:prstGeom>
            <a:grpFill/>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D3C38694-DE6C-4990-8CAB-B8E990454FA7}"/>
                </a:ext>
              </a:extLst>
            </p:cNvPr>
            <p:cNvSpPr txBox="1"/>
            <p:nvPr/>
          </p:nvSpPr>
          <p:spPr>
            <a:xfrm>
              <a:off x="3307805" y="1523231"/>
              <a:ext cx="2747272" cy="527060"/>
            </a:xfrm>
            <a:prstGeom prst="rect">
              <a:avLst/>
            </a:prstGeom>
            <a:grpFill/>
          </p:spPr>
          <p:txBody>
            <a:bodyPr wrap="none">
              <a:spAutoFit/>
            </a:bodyPr>
            <a:lstStyle/>
            <a:p>
              <a:pPr eaLnBrk="1" hangingPunct="1">
                <a:defRPr/>
              </a:pPr>
              <a:r>
                <a:rPr lang="zh-CN" altLang="en-US" sz="3500" dirty="0">
                  <a:cs typeface="+mn-ea"/>
                  <a:sym typeface="+mn-lt"/>
                </a:rPr>
                <a:t>方志馆的功能与作用</a:t>
              </a:r>
            </a:p>
          </p:txBody>
        </p:sp>
      </p:grpSp>
      <p:grpSp>
        <p:nvGrpSpPr>
          <p:cNvPr id="14" name="组合 13">
            <a:extLst>
              <a:ext uri="{FF2B5EF4-FFF2-40B4-BE49-F238E27FC236}">
                <a16:creationId xmlns:a16="http://schemas.microsoft.com/office/drawing/2014/main" id="{C4EA4A0A-F13B-4B3D-9A79-66BB24A8835C}"/>
              </a:ext>
            </a:extLst>
          </p:cNvPr>
          <p:cNvGrpSpPr/>
          <p:nvPr/>
        </p:nvGrpSpPr>
        <p:grpSpPr>
          <a:xfrm>
            <a:off x="3176509" y="4508189"/>
            <a:ext cx="5026419" cy="637410"/>
            <a:chOff x="2786095" y="1523231"/>
            <a:chExt cx="3268982" cy="532463"/>
          </a:xfrm>
          <a:noFill/>
        </p:grpSpPr>
        <p:sp>
          <p:nvSpPr>
            <p:cNvPr id="15" name="文本框 14">
              <a:extLst>
                <a:ext uri="{FF2B5EF4-FFF2-40B4-BE49-F238E27FC236}">
                  <a16:creationId xmlns:a16="http://schemas.microsoft.com/office/drawing/2014/main" id="{97EF5A0E-D114-49E7-B681-7D511D5815AC}"/>
                </a:ext>
              </a:extLst>
            </p:cNvPr>
            <p:cNvSpPr txBox="1"/>
            <p:nvPr/>
          </p:nvSpPr>
          <p:spPr>
            <a:xfrm>
              <a:off x="2786095" y="1528634"/>
              <a:ext cx="282734" cy="527060"/>
            </a:xfrm>
            <a:prstGeom prst="rect">
              <a:avLst/>
            </a:prstGeom>
            <a:grpFill/>
          </p:spPr>
          <p:txBody>
            <a:bodyPr wrap="none">
              <a:spAutoFit/>
            </a:bodyPr>
            <a:lstStyle/>
            <a:p>
              <a:pPr eaLnBrk="1" hangingPunct="1">
                <a:defRPr/>
              </a:pPr>
              <a:r>
                <a:rPr lang="en-US" altLang="zh-CN" sz="3500" dirty="0">
                  <a:cs typeface="+mn-ea"/>
                  <a:sym typeface="+mn-lt"/>
                </a:rPr>
                <a:t>4</a:t>
              </a:r>
              <a:endParaRPr lang="zh-CN" altLang="en-US" sz="3500" dirty="0">
                <a:cs typeface="+mn-ea"/>
                <a:sym typeface="+mn-lt"/>
              </a:endParaRPr>
            </a:p>
          </p:txBody>
        </p:sp>
        <p:cxnSp>
          <p:nvCxnSpPr>
            <p:cNvPr id="16" name="直接连接符 15">
              <a:extLst>
                <a:ext uri="{FF2B5EF4-FFF2-40B4-BE49-F238E27FC236}">
                  <a16:creationId xmlns:a16="http://schemas.microsoft.com/office/drawing/2014/main" id="{DF9D6FEB-4176-4394-96BE-32F2127627A9}"/>
                </a:ext>
              </a:extLst>
            </p:cNvPr>
            <p:cNvCxnSpPr/>
            <p:nvPr/>
          </p:nvCxnSpPr>
          <p:spPr>
            <a:xfrm flipH="1">
              <a:off x="3096618" y="1596008"/>
              <a:ext cx="184150" cy="396875"/>
            </a:xfrm>
            <a:prstGeom prst="line">
              <a:avLst/>
            </a:prstGeom>
            <a:grpFill/>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D3C38694-DE6C-4990-8CAB-B8E990454FA7}"/>
                </a:ext>
              </a:extLst>
            </p:cNvPr>
            <p:cNvSpPr txBox="1"/>
            <p:nvPr/>
          </p:nvSpPr>
          <p:spPr>
            <a:xfrm>
              <a:off x="3307805" y="1523231"/>
              <a:ext cx="2747272" cy="527060"/>
            </a:xfrm>
            <a:prstGeom prst="rect">
              <a:avLst/>
            </a:prstGeom>
            <a:grpFill/>
          </p:spPr>
          <p:txBody>
            <a:bodyPr wrap="none">
              <a:spAutoFit/>
            </a:bodyPr>
            <a:lstStyle/>
            <a:p>
              <a:pPr eaLnBrk="1" hangingPunct="1">
                <a:defRPr/>
              </a:pPr>
              <a:r>
                <a:rPr lang="zh-CN" altLang="en-US" sz="3500" dirty="0">
                  <a:cs typeface="+mn-ea"/>
                  <a:sym typeface="+mn-lt"/>
                </a:rPr>
                <a:t>现代数字化方志资源</a:t>
              </a:r>
            </a:p>
          </p:txBody>
        </p:sp>
      </p:grpSp>
      <p:sp>
        <p:nvSpPr>
          <p:cNvPr id="18" name="文本框 17">
            <a:extLst>
              <a:ext uri="{FF2B5EF4-FFF2-40B4-BE49-F238E27FC236}">
                <a16:creationId xmlns:a16="http://schemas.microsoft.com/office/drawing/2014/main" id="{2B8C0215-3D5A-4F69-AD9B-CED044A98A89}"/>
              </a:ext>
            </a:extLst>
          </p:cNvPr>
          <p:cNvSpPr txBox="1"/>
          <p:nvPr/>
        </p:nvSpPr>
        <p:spPr>
          <a:xfrm>
            <a:off x="0" y="2620203"/>
            <a:ext cx="1514913" cy="646331"/>
          </a:xfrm>
          <a:prstGeom prst="rect">
            <a:avLst/>
          </a:prstGeom>
          <a:noFill/>
        </p:spPr>
        <p:txBody>
          <a:bodyPr wrap="square" rtlCol="0">
            <a:spAutoFit/>
          </a:bodyPr>
          <a:lstStyle/>
          <a:p>
            <a:pPr algn="ctr"/>
            <a:r>
              <a:rPr lang="zh-CN" altLang="en-US" sz="3600" b="1" dirty="0">
                <a:solidFill>
                  <a:schemeClr val="bg1"/>
                </a:solidFill>
                <a:effectLst>
                  <a:outerShdw blurRad="38100" dist="76200" dir="2700000" algn="tl">
                    <a:srgbClr val="000000">
                      <a:alpha val="10000"/>
                    </a:srgbClr>
                  </a:outerShdw>
                </a:effectLst>
                <a:cs typeface="+mn-ea"/>
                <a:sym typeface="+mn-lt"/>
              </a:rPr>
              <a:t>目 录</a:t>
            </a:r>
          </a:p>
        </p:txBody>
      </p:sp>
    </p:spTree>
    <p:extLst>
      <p:ext uri="{BB962C8B-B14F-4D97-AF65-F5344CB8AC3E}">
        <p14:creationId xmlns:p14="http://schemas.microsoft.com/office/powerpoint/2010/main" val="11816850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现代数字化方志资源</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4</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pic>
        <p:nvPicPr>
          <p:cNvPr id="2" name="图片 1"/>
          <p:cNvPicPr>
            <a:picLocks noChangeAspect="1"/>
          </p:cNvPicPr>
          <p:nvPr/>
        </p:nvPicPr>
        <p:blipFill>
          <a:blip r:embed="rId3"/>
          <a:stretch>
            <a:fillRect/>
          </a:stretch>
        </p:blipFill>
        <p:spPr>
          <a:xfrm>
            <a:off x="2083664" y="351740"/>
            <a:ext cx="6408695" cy="2750188"/>
          </a:xfrm>
          <a:prstGeom prst="rect">
            <a:avLst/>
          </a:prstGeom>
        </p:spPr>
      </p:pic>
      <p:pic>
        <p:nvPicPr>
          <p:cNvPr id="3" name="图片 2"/>
          <p:cNvPicPr>
            <a:picLocks noChangeAspect="1"/>
          </p:cNvPicPr>
          <p:nvPr/>
        </p:nvPicPr>
        <p:blipFill>
          <a:blip r:embed="rId4"/>
          <a:stretch>
            <a:fillRect/>
          </a:stretch>
        </p:blipFill>
        <p:spPr>
          <a:xfrm>
            <a:off x="2247341" y="3672115"/>
            <a:ext cx="6245018" cy="2525652"/>
          </a:xfrm>
          <a:prstGeom prst="rect">
            <a:avLst/>
          </a:prstGeom>
        </p:spPr>
      </p:pic>
    </p:spTree>
    <p:extLst>
      <p:ext uri="{BB962C8B-B14F-4D97-AF65-F5344CB8AC3E}">
        <p14:creationId xmlns:p14="http://schemas.microsoft.com/office/powerpoint/2010/main" val="1620795864"/>
      </p:ext>
    </p:extLst>
  </p:cSld>
  <p:clrMapOvr>
    <a:masterClrMapping/>
  </p:clrMapOvr>
  <p:transition spd="med">
    <p:pull/>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现代数字化方志资源</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4</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pic>
        <p:nvPicPr>
          <p:cNvPr id="2" name="图片 1"/>
          <p:cNvPicPr>
            <a:picLocks noChangeAspect="1"/>
          </p:cNvPicPr>
          <p:nvPr/>
        </p:nvPicPr>
        <p:blipFill>
          <a:blip r:embed="rId3"/>
          <a:stretch>
            <a:fillRect/>
          </a:stretch>
        </p:blipFill>
        <p:spPr>
          <a:xfrm>
            <a:off x="1740476" y="630621"/>
            <a:ext cx="7403524" cy="2835698"/>
          </a:xfrm>
          <a:prstGeom prst="rect">
            <a:avLst/>
          </a:prstGeom>
        </p:spPr>
      </p:pic>
      <p:pic>
        <p:nvPicPr>
          <p:cNvPr id="3" name="图片 2"/>
          <p:cNvPicPr>
            <a:picLocks noChangeAspect="1"/>
          </p:cNvPicPr>
          <p:nvPr/>
        </p:nvPicPr>
        <p:blipFill>
          <a:blip r:embed="rId4"/>
          <a:stretch>
            <a:fillRect/>
          </a:stretch>
        </p:blipFill>
        <p:spPr>
          <a:xfrm>
            <a:off x="1740476" y="3822226"/>
            <a:ext cx="7319441" cy="2741747"/>
          </a:xfrm>
          <a:prstGeom prst="rect">
            <a:avLst/>
          </a:prstGeom>
        </p:spPr>
      </p:pic>
    </p:spTree>
    <p:extLst>
      <p:ext uri="{BB962C8B-B14F-4D97-AF65-F5344CB8AC3E}">
        <p14:creationId xmlns:p14="http://schemas.microsoft.com/office/powerpoint/2010/main" val="2174224863"/>
      </p:ext>
    </p:extLst>
  </p:cSld>
  <p:clrMapOvr>
    <a:masterClrMapping/>
  </p:clrMapOvr>
  <p:transition spd="med">
    <p:pull/>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现代数字化方志资源</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4</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pic>
        <p:nvPicPr>
          <p:cNvPr id="2" name="图片 1"/>
          <p:cNvPicPr>
            <a:picLocks noChangeAspect="1"/>
          </p:cNvPicPr>
          <p:nvPr/>
        </p:nvPicPr>
        <p:blipFill>
          <a:blip r:embed="rId3"/>
          <a:stretch>
            <a:fillRect/>
          </a:stretch>
        </p:blipFill>
        <p:spPr>
          <a:xfrm>
            <a:off x="2151281" y="1395910"/>
            <a:ext cx="6271803" cy="4077053"/>
          </a:xfrm>
          <a:prstGeom prst="rect">
            <a:avLst/>
          </a:prstGeom>
        </p:spPr>
      </p:pic>
      <p:sp>
        <p:nvSpPr>
          <p:cNvPr id="7" name="椭圆 6"/>
          <p:cNvSpPr/>
          <p:nvPr/>
        </p:nvSpPr>
        <p:spPr>
          <a:xfrm>
            <a:off x="2057762" y="235289"/>
            <a:ext cx="2025865" cy="703421"/>
          </a:xfrm>
          <a:prstGeom prst="ellipse">
            <a:avLst/>
          </a:prstGeom>
          <a:solidFill>
            <a:schemeClr val="accent5"/>
          </a:solidFill>
          <a:ln>
            <a:noFill/>
          </a:ln>
          <a:effectLst>
            <a:outerShdw blurRad="50800" dist="25400" dir="2700000" algn="tl" rotWithShape="0">
              <a:prstClr val="black">
                <a:alpha val="33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wrap="none" rtlCol="0" anchor="ctr"/>
          <a:lstStyle/>
          <a:p>
            <a:pPr algn="ctr"/>
            <a:r>
              <a:rPr lang="zh-CN" altLang="en-US" sz="1600" b="1" dirty="0"/>
              <a:t>中华再造善本数据库</a:t>
            </a:r>
          </a:p>
        </p:txBody>
      </p:sp>
    </p:spTree>
    <p:extLst>
      <p:ext uri="{BB962C8B-B14F-4D97-AF65-F5344CB8AC3E}">
        <p14:creationId xmlns:p14="http://schemas.microsoft.com/office/powerpoint/2010/main" val="2109530221"/>
      </p:ext>
    </p:extLst>
  </p:cSld>
  <p:clrMapOvr>
    <a:masterClrMapping/>
  </p:clrMapOvr>
  <p:transition spd="med">
    <p:pull/>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现代数字化方志资源</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4</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pic>
        <p:nvPicPr>
          <p:cNvPr id="2" name="图片 1"/>
          <p:cNvPicPr>
            <a:picLocks noChangeAspect="1"/>
          </p:cNvPicPr>
          <p:nvPr/>
        </p:nvPicPr>
        <p:blipFill>
          <a:blip r:embed="rId3"/>
          <a:stretch>
            <a:fillRect/>
          </a:stretch>
        </p:blipFill>
        <p:spPr>
          <a:xfrm>
            <a:off x="1818289" y="1471995"/>
            <a:ext cx="6644877" cy="3259863"/>
          </a:xfrm>
          <a:prstGeom prst="rect">
            <a:avLst/>
          </a:prstGeom>
        </p:spPr>
      </p:pic>
      <p:pic>
        <p:nvPicPr>
          <p:cNvPr id="3" name="图片 2"/>
          <p:cNvPicPr>
            <a:picLocks noChangeAspect="1"/>
          </p:cNvPicPr>
          <p:nvPr/>
        </p:nvPicPr>
        <p:blipFill>
          <a:blip r:embed="rId4"/>
          <a:stretch>
            <a:fillRect/>
          </a:stretch>
        </p:blipFill>
        <p:spPr>
          <a:xfrm>
            <a:off x="8463166" y="613782"/>
            <a:ext cx="571550" cy="4976291"/>
          </a:xfrm>
          <a:prstGeom prst="rect">
            <a:avLst/>
          </a:prstGeom>
        </p:spPr>
      </p:pic>
    </p:spTree>
    <p:extLst>
      <p:ext uri="{BB962C8B-B14F-4D97-AF65-F5344CB8AC3E}">
        <p14:creationId xmlns:p14="http://schemas.microsoft.com/office/powerpoint/2010/main" val="3902534646"/>
      </p:ext>
    </p:extLst>
  </p:cSld>
  <p:clrMapOvr>
    <a:masterClrMapping/>
  </p:clrMapOvr>
  <p:transition spd="med">
    <p:pull/>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现代数字化方志资源</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4</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pic>
        <p:nvPicPr>
          <p:cNvPr id="2" name="图片 1"/>
          <p:cNvPicPr>
            <a:picLocks noChangeAspect="1"/>
          </p:cNvPicPr>
          <p:nvPr/>
        </p:nvPicPr>
        <p:blipFill>
          <a:blip r:embed="rId3"/>
          <a:stretch>
            <a:fillRect/>
          </a:stretch>
        </p:blipFill>
        <p:spPr>
          <a:xfrm>
            <a:off x="1828797" y="823117"/>
            <a:ext cx="6944329" cy="4789407"/>
          </a:xfrm>
          <a:prstGeom prst="rect">
            <a:avLst/>
          </a:prstGeom>
        </p:spPr>
      </p:pic>
    </p:spTree>
    <p:extLst>
      <p:ext uri="{BB962C8B-B14F-4D97-AF65-F5344CB8AC3E}">
        <p14:creationId xmlns:p14="http://schemas.microsoft.com/office/powerpoint/2010/main" val="1681055150"/>
      </p:ext>
    </p:extLst>
  </p:cSld>
  <p:clrMapOvr>
    <a:masterClrMapping/>
  </p:clrMapOvr>
  <p:transition spd="med">
    <p:pull/>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现代数字化方志资源</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4</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pic>
        <p:nvPicPr>
          <p:cNvPr id="7" name="图片 6"/>
          <p:cNvPicPr>
            <a:picLocks noChangeAspect="1"/>
          </p:cNvPicPr>
          <p:nvPr/>
        </p:nvPicPr>
        <p:blipFill>
          <a:blip r:embed="rId3"/>
          <a:stretch>
            <a:fillRect/>
          </a:stretch>
        </p:blipFill>
        <p:spPr>
          <a:xfrm>
            <a:off x="1710102" y="911762"/>
            <a:ext cx="7433898" cy="3597175"/>
          </a:xfrm>
          <a:prstGeom prst="rect">
            <a:avLst/>
          </a:prstGeom>
        </p:spPr>
      </p:pic>
    </p:spTree>
    <p:extLst>
      <p:ext uri="{BB962C8B-B14F-4D97-AF65-F5344CB8AC3E}">
        <p14:creationId xmlns:p14="http://schemas.microsoft.com/office/powerpoint/2010/main" val="2805441203"/>
      </p:ext>
    </p:extLst>
  </p:cSld>
  <p:clrMapOvr>
    <a:masterClrMapping/>
  </p:clrMapOvr>
  <p:transition spd="med">
    <p:pull/>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现代数字化方志资源</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4</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pic>
        <p:nvPicPr>
          <p:cNvPr id="4" name="图片 3"/>
          <p:cNvPicPr>
            <a:picLocks noChangeAspect="1"/>
          </p:cNvPicPr>
          <p:nvPr/>
        </p:nvPicPr>
        <p:blipFill>
          <a:blip r:embed="rId3"/>
          <a:stretch>
            <a:fillRect/>
          </a:stretch>
        </p:blipFill>
        <p:spPr>
          <a:xfrm>
            <a:off x="1952298" y="496755"/>
            <a:ext cx="6921173" cy="5557204"/>
          </a:xfrm>
          <a:prstGeom prst="rect">
            <a:avLst/>
          </a:prstGeom>
        </p:spPr>
      </p:pic>
    </p:spTree>
    <p:extLst>
      <p:ext uri="{BB962C8B-B14F-4D97-AF65-F5344CB8AC3E}">
        <p14:creationId xmlns:p14="http://schemas.microsoft.com/office/powerpoint/2010/main" val="2522660798"/>
      </p:ext>
    </p:extLst>
  </p:cSld>
  <p:clrMapOvr>
    <a:masterClrMapping/>
  </p:clrMapOvr>
  <p:transition spd="med">
    <p:pull/>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现代数字化方志资源</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4</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pic>
        <p:nvPicPr>
          <p:cNvPr id="2" name="图片 1"/>
          <p:cNvPicPr>
            <a:picLocks noChangeAspect="1"/>
          </p:cNvPicPr>
          <p:nvPr/>
        </p:nvPicPr>
        <p:blipFill>
          <a:blip r:embed="rId3"/>
          <a:stretch>
            <a:fillRect/>
          </a:stretch>
        </p:blipFill>
        <p:spPr>
          <a:xfrm>
            <a:off x="1825417" y="1901599"/>
            <a:ext cx="7200900" cy="2836718"/>
          </a:xfrm>
          <a:prstGeom prst="rect">
            <a:avLst/>
          </a:prstGeom>
        </p:spPr>
      </p:pic>
      <p:sp>
        <p:nvSpPr>
          <p:cNvPr id="7" name="椭圆 6"/>
          <p:cNvSpPr/>
          <p:nvPr/>
        </p:nvSpPr>
        <p:spPr>
          <a:xfrm>
            <a:off x="1974634" y="432716"/>
            <a:ext cx="2545411" cy="970057"/>
          </a:xfrm>
          <a:prstGeom prst="ellipse">
            <a:avLst/>
          </a:prstGeom>
          <a:solidFill>
            <a:schemeClr val="accent5"/>
          </a:solidFill>
          <a:ln>
            <a:noFill/>
          </a:ln>
          <a:effectLst>
            <a:outerShdw blurRad="50800" dist="25400" dir="2700000" algn="tl" rotWithShape="0">
              <a:prstClr val="black">
                <a:alpha val="33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wrap="none" rtlCol="0" anchor="ctr"/>
          <a:lstStyle/>
          <a:p>
            <a:pPr algn="ctr"/>
            <a:r>
              <a:rPr lang="zh-CN" altLang="en-US" sz="1600" b="1" dirty="0"/>
              <a:t>中国历史人物传记数据库</a:t>
            </a:r>
          </a:p>
        </p:txBody>
      </p:sp>
    </p:spTree>
    <p:extLst>
      <p:ext uri="{BB962C8B-B14F-4D97-AF65-F5344CB8AC3E}">
        <p14:creationId xmlns:p14="http://schemas.microsoft.com/office/powerpoint/2010/main" val="1541189013"/>
      </p:ext>
    </p:extLst>
  </p:cSld>
  <p:clrMapOvr>
    <a:masterClrMapping/>
  </p:clrMapOvr>
  <p:transition spd="med">
    <p:pull/>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现代数字化方志资源</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4</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pic>
        <p:nvPicPr>
          <p:cNvPr id="2" name="图片 1"/>
          <p:cNvPicPr>
            <a:picLocks noChangeAspect="1"/>
          </p:cNvPicPr>
          <p:nvPr/>
        </p:nvPicPr>
        <p:blipFill>
          <a:blip r:embed="rId3"/>
          <a:stretch>
            <a:fillRect/>
          </a:stretch>
        </p:blipFill>
        <p:spPr>
          <a:xfrm>
            <a:off x="1859972" y="148161"/>
            <a:ext cx="7024255" cy="5019061"/>
          </a:xfrm>
          <a:prstGeom prst="rect">
            <a:avLst/>
          </a:prstGeom>
        </p:spPr>
      </p:pic>
      <p:pic>
        <p:nvPicPr>
          <p:cNvPr id="3" name="图片 2"/>
          <p:cNvPicPr>
            <a:picLocks noChangeAspect="1"/>
          </p:cNvPicPr>
          <p:nvPr/>
        </p:nvPicPr>
        <p:blipFill>
          <a:blip r:embed="rId4"/>
          <a:stretch>
            <a:fillRect/>
          </a:stretch>
        </p:blipFill>
        <p:spPr>
          <a:xfrm>
            <a:off x="1859972" y="5299515"/>
            <a:ext cx="7024255" cy="1060608"/>
          </a:xfrm>
          <a:prstGeom prst="rect">
            <a:avLst/>
          </a:prstGeom>
        </p:spPr>
      </p:pic>
    </p:spTree>
    <p:extLst>
      <p:ext uri="{BB962C8B-B14F-4D97-AF65-F5344CB8AC3E}">
        <p14:creationId xmlns:p14="http://schemas.microsoft.com/office/powerpoint/2010/main" val="1989322951"/>
      </p:ext>
    </p:extLst>
  </p:cSld>
  <p:clrMapOvr>
    <a:masterClrMapping/>
  </p:clrMapOvr>
  <p:transition spd="med">
    <p:pull/>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现代数字化方志资源</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4</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pic>
        <p:nvPicPr>
          <p:cNvPr id="2" name="图片 1"/>
          <p:cNvPicPr>
            <a:picLocks noChangeAspect="1"/>
          </p:cNvPicPr>
          <p:nvPr/>
        </p:nvPicPr>
        <p:blipFill>
          <a:blip r:embed="rId3"/>
          <a:stretch>
            <a:fillRect/>
          </a:stretch>
        </p:blipFill>
        <p:spPr>
          <a:xfrm>
            <a:off x="1859973" y="475330"/>
            <a:ext cx="7056890" cy="4886378"/>
          </a:xfrm>
          <a:prstGeom prst="rect">
            <a:avLst/>
          </a:prstGeom>
        </p:spPr>
      </p:pic>
    </p:spTree>
    <p:extLst>
      <p:ext uri="{BB962C8B-B14F-4D97-AF65-F5344CB8AC3E}">
        <p14:creationId xmlns:p14="http://schemas.microsoft.com/office/powerpoint/2010/main" val="1796913457"/>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170492" y="3190671"/>
            <a:ext cx="1344500"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方志馆的发展现状</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2</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7" name="文本框 6">
            <a:extLst>
              <a:ext uri="{FF2B5EF4-FFF2-40B4-BE49-F238E27FC236}">
                <a16:creationId xmlns:a16="http://schemas.microsoft.com/office/drawing/2014/main" id="{547FDD1A-0010-449C-8642-67915592CD89}"/>
              </a:ext>
            </a:extLst>
          </p:cNvPr>
          <p:cNvSpPr txBox="1"/>
          <p:nvPr/>
        </p:nvSpPr>
        <p:spPr>
          <a:xfrm>
            <a:off x="1272939" y="1485461"/>
            <a:ext cx="7629008" cy="400110"/>
          </a:xfrm>
          <a:prstGeom prst="rect">
            <a:avLst/>
          </a:prstGeom>
          <a:noFill/>
        </p:spPr>
        <p:txBody>
          <a:bodyPr wrap="square">
            <a:spAutoFit/>
          </a:bodyPr>
          <a:lstStyle/>
          <a:p>
            <a:pPr marL="685800" indent="266700" algn="just"/>
            <a:r>
              <a:rPr lang="zh-CN" altLang="zh-CN" sz="2000" kern="100" dirty="0">
                <a:solidFill>
                  <a:srgbClr val="002060"/>
                </a:solidFill>
                <a:effectLst/>
                <a:latin typeface="楷体" panose="02010609060101010101" pitchFamily="49" charset="-122"/>
                <a:ea typeface="楷体" panose="02010609060101010101" pitchFamily="49" charset="-122"/>
                <a:cs typeface="Times New Roman" panose="02020603050405020304" pitchFamily="18" charset="0"/>
              </a:rPr>
              <a:t>（</a:t>
            </a:r>
            <a:r>
              <a:rPr lang="en-US" altLang="zh-CN" sz="2000" kern="100" dirty="0">
                <a:solidFill>
                  <a:srgbClr val="002060"/>
                </a:solidFill>
                <a:effectLst/>
                <a:latin typeface="楷体" panose="02010609060101010101" pitchFamily="49" charset="-122"/>
                <a:ea typeface="楷体" panose="02010609060101010101" pitchFamily="49" charset="-122"/>
                <a:cs typeface="Times New Roman" panose="02020603050405020304" pitchFamily="18" charset="0"/>
              </a:rPr>
              <a:t>1</a:t>
            </a:r>
            <a:r>
              <a:rPr lang="zh-CN" altLang="zh-CN" sz="2000" kern="100" dirty="0">
                <a:solidFill>
                  <a:srgbClr val="002060"/>
                </a:solidFill>
                <a:effectLst/>
                <a:latin typeface="楷体" panose="02010609060101010101" pitchFamily="49" charset="-122"/>
                <a:ea typeface="楷体" panose="02010609060101010101" pitchFamily="49" charset="-122"/>
                <a:cs typeface="Times New Roman" panose="02020603050405020304" pitchFamily="18" charset="0"/>
              </a:rPr>
              <a:t>）《全国地方志事业发展规划纲要</a:t>
            </a:r>
            <a:r>
              <a:rPr lang="en-US" altLang="zh-CN" sz="2000" kern="100" dirty="0">
                <a:solidFill>
                  <a:srgbClr val="002060"/>
                </a:solidFill>
                <a:effectLst/>
                <a:latin typeface="楷体" panose="02010609060101010101" pitchFamily="49" charset="-122"/>
                <a:ea typeface="楷体" panose="02010609060101010101" pitchFamily="49" charset="-122"/>
                <a:cs typeface="Times New Roman" panose="02020603050405020304" pitchFamily="18" charset="0"/>
              </a:rPr>
              <a:t>(2015-2020</a:t>
            </a:r>
            <a:r>
              <a:rPr lang="zh-CN" altLang="zh-CN" sz="2000" kern="100" dirty="0">
                <a:solidFill>
                  <a:srgbClr val="002060"/>
                </a:solidFill>
                <a:effectLst/>
                <a:latin typeface="楷体" panose="02010609060101010101" pitchFamily="49" charset="-122"/>
                <a:ea typeface="楷体" panose="02010609060101010101" pitchFamily="49" charset="-122"/>
                <a:cs typeface="Times New Roman" panose="02020603050405020304" pitchFamily="18" charset="0"/>
              </a:rPr>
              <a:t>年</a:t>
            </a:r>
            <a:r>
              <a:rPr lang="en-US" altLang="zh-CN" sz="2000" kern="100" dirty="0">
                <a:solidFill>
                  <a:srgbClr val="002060"/>
                </a:solidFill>
                <a:effectLst/>
                <a:latin typeface="楷体" panose="02010609060101010101" pitchFamily="49" charset="-122"/>
                <a:ea typeface="楷体" panose="02010609060101010101" pitchFamily="49" charset="-122"/>
                <a:cs typeface="Times New Roman" panose="02020603050405020304" pitchFamily="18" charset="0"/>
              </a:rPr>
              <a:t>) </a:t>
            </a:r>
            <a:r>
              <a:rPr lang="zh-CN" altLang="zh-CN" sz="2000" kern="100" dirty="0">
                <a:solidFill>
                  <a:srgbClr val="002060"/>
                </a:solidFill>
                <a:effectLst/>
                <a:latin typeface="楷体" panose="02010609060101010101" pitchFamily="49" charset="-122"/>
                <a:ea typeface="楷体" panose="02010609060101010101" pitchFamily="49" charset="-122"/>
                <a:cs typeface="Times New Roman" panose="02020603050405020304" pitchFamily="18" charset="0"/>
              </a:rPr>
              <a:t>》</a:t>
            </a:r>
          </a:p>
        </p:txBody>
      </p:sp>
      <p:sp>
        <p:nvSpPr>
          <p:cNvPr id="9" name="矩形 8">
            <a:extLst>
              <a:ext uri="{FF2B5EF4-FFF2-40B4-BE49-F238E27FC236}">
                <a16:creationId xmlns:a16="http://schemas.microsoft.com/office/drawing/2014/main" id="{6EE81870-152D-4560-9B08-3EE1408F8194}"/>
              </a:ext>
            </a:extLst>
          </p:cNvPr>
          <p:cNvSpPr/>
          <p:nvPr/>
        </p:nvSpPr>
        <p:spPr>
          <a:xfrm>
            <a:off x="2068935" y="530371"/>
            <a:ext cx="1967205" cy="523220"/>
          </a:xfrm>
          <a:prstGeom prst="rect">
            <a:avLst/>
          </a:prstGeom>
        </p:spPr>
        <p:txBody>
          <a:bodyPr wrap="none">
            <a:spAutoFit/>
          </a:bodyPr>
          <a:lstStyle/>
          <a:p>
            <a:pPr marL="342900" lvl="0" indent="-342900" algn="just">
              <a:spcAft>
                <a:spcPts val="0"/>
              </a:spcAft>
              <a:buFont typeface="+mj-lt"/>
              <a:buAutoNum type="arabicPeriod"/>
            </a:pPr>
            <a:r>
              <a:rPr lang="zh-CN" altLang="zh-CN" sz="2800" dirty="0">
                <a:solidFill>
                  <a:srgbClr val="002060"/>
                </a:solidFill>
              </a:rPr>
              <a:t>政策法规</a:t>
            </a:r>
          </a:p>
        </p:txBody>
      </p:sp>
      <p:sp>
        <p:nvSpPr>
          <p:cNvPr id="10" name="文本框 9">
            <a:extLst>
              <a:ext uri="{FF2B5EF4-FFF2-40B4-BE49-F238E27FC236}">
                <a16:creationId xmlns:a16="http://schemas.microsoft.com/office/drawing/2014/main" id="{739F7C33-4BB9-4222-8C7C-3658026184C9}"/>
              </a:ext>
            </a:extLst>
          </p:cNvPr>
          <p:cNvSpPr txBox="1"/>
          <p:nvPr/>
        </p:nvSpPr>
        <p:spPr>
          <a:xfrm>
            <a:off x="2488129" y="1080552"/>
            <a:ext cx="1219200" cy="369332"/>
          </a:xfrm>
          <a:prstGeom prst="rect">
            <a:avLst/>
          </a:prstGeom>
          <a:noFill/>
        </p:spPr>
        <p:txBody>
          <a:bodyPr wrap="square" rtlCol="0">
            <a:spAutoFit/>
          </a:bodyPr>
          <a:lstStyle/>
          <a:p>
            <a:r>
              <a:rPr lang="zh-CN" altLang="en-US" dirty="0">
                <a:solidFill>
                  <a:srgbClr val="002060"/>
                </a:solidFill>
                <a:latin typeface="方正仿宋_GBK" panose="03000509000000000000" pitchFamily="65" charset="-122"/>
                <a:ea typeface="方正仿宋_GBK" panose="03000509000000000000" pitchFamily="65" charset="-122"/>
              </a:rPr>
              <a:t>▉</a:t>
            </a:r>
            <a:r>
              <a:rPr lang="zh-CN" altLang="en-US" dirty="0">
                <a:solidFill>
                  <a:srgbClr val="002060"/>
                </a:solidFill>
              </a:rPr>
              <a:t>国家级</a:t>
            </a:r>
          </a:p>
        </p:txBody>
      </p:sp>
      <p:pic>
        <p:nvPicPr>
          <p:cNvPr id="3" name="图片 2">
            <a:extLst>
              <a:ext uri="{FF2B5EF4-FFF2-40B4-BE49-F238E27FC236}">
                <a16:creationId xmlns:a16="http://schemas.microsoft.com/office/drawing/2014/main" id="{AC2B10E2-CE94-47FA-99C0-C2881C7B1C5D}"/>
              </a:ext>
            </a:extLst>
          </p:cNvPr>
          <p:cNvPicPr>
            <a:picLocks noChangeAspect="1"/>
          </p:cNvPicPr>
          <p:nvPr/>
        </p:nvPicPr>
        <p:blipFill>
          <a:blip r:embed="rId3"/>
          <a:stretch>
            <a:fillRect/>
          </a:stretch>
        </p:blipFill>
        <p:spPr>
          <a:xfrm>
            <a:off x="3658340" y="2050741"/>
            <a:ext cx="2966280" cy="4150190"/>
          </a:xfrm>
          <a:prstGeom prst="rect">
            <a:avLst/>
          </a:prstGeom>
        </p:spPr>
      </p:pic>
    </p:spTree>
    <p:extLst>
      <p:ext uri="{BB962C8B-B14F-4D97-AF65-F5344CB8AC3E}">
        <p14:creationId xmlns:p14="http://schemas.microsoft.com/office/powerpoint/2010/main" val="849069765"/>
      </p:ext>
    </p:extLst>
  </p:cSld>
  <p:clrMapOvr>
    <a:masterClrMapping/>
  </p:clrMapOvr>
  <p:transition spd="med">
    <p:pull/>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现代数字化方志资源</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4</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pic>
        <p:nvPicPr>
          <p:cNvPr id="4" name="图片 3">
            <a:extLst>
              <a:ext uri="{FF2B5EF4-FFF2-40B4-BE49-F238E27FC236}">
                <a16:creationId xmlns:a16="http://schemas.microsoft.com/office/drawing/2014/main" id="{F291D899-E5C7-4457-A4D3-12ADC1270D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490" r="28696"/>
          <a:stretch/>
        </p:blipFill>
        <p:spPr>
          <a:xfrm>
            <a:off x="0" y="0"/>
            <a:ext cx="9144000" cy="6858000"/>
          </a:xfrm>
          <a:prstGeom prst="rect">
            <a:avLst/>
          </a:prstGeom>
        </p:spPr>
      </p:pic>
      <p:sp>
        <p:nvSpPr>
          <p:cNvPr id="2" name="矩形 1"/>
          <p:cNvSpPr/>
          <p:nvPr/>
        </p:nvSpPr>
        <p:spPr>
          <a:xfrm>
            <a:off x="3698032" y="2178598"/>
            <a:ext cx="2454519" cy="923330"/>
          </a:xfrm>
          <a:prstGeom prst="rect">
            <a:avLst/>
          </a:prstGeom>
          <a:noFill/>
        </p:spPr>
        <p:txBody>
          <a:bodyPr wrap="none" lIns="91440" tIns="45720" rIns="91440" bIns="45720">
            <a:spAutoFit/>
          </a:bodyPr>
          <a:lstStyle/>
          <a:p>
            <a:pPr algn="ctr"/>
            <a:r>
              <a:rPr lang="zh-CN" alt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谢 谢！</a:t>
            </a:r>
            <a:endParaRPr lang="zh-CN" alt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331877900"/>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170492" y="3190671"/>
            <a:ext cx="1344500"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方志馆的发展现状</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2</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8" name="文本框 7">
            <a:extLst>
              <a:ext uri="{FF2B5EF4-FFF2-40B4-BE49-F238E27FC236}">
                <a16:creationId xmlns:a16="http://schemas.microsoft.com/office/drawing/2014/main" id="{785C14EB-C350-4BB2-A07D-122F7A8F9CBF}"/>
              </a:ext>
            </a:extLst>
          </p:cNvPr>
          <p:cNvSpPr txBox="1"/>
          <p:nvPr/>
        </p:nvSpPr>
        <p:spPr>
          <a:xfrm>
            <a:off x="2402404" y="1214084"/>
            <a:ext cx="5491213" cy="2118337"/>
          </a:xfrm>
          <a:prstGeom prst="rect">
            <a:avLst/>
          </a:prstGeom>
          <a:noFill/>
        </p:spPr>
        <p:txBody>
          <a:bodyPr wrap="square">
            <a:spAutoFit/>
          </a:bodyPr>
          <a:lstStyle/>
          <a:p>
            <a:pPr algn="just">
              <a:lnSpc>
                <a:spcPct val="150000"/>
              </a:lnSpc>
            </a:pPr>
            <a:r>
              <a:rPr lang="zh-CN" altLang="en-US" sz="1800" spc="40" dirty="0">
                <a:solidFill>
                  <a:srgbClr val="002060"/>
                </a:solidFill>
                <a:effectLst/>
                <a:latin typeface="宋体" panose="02010600030101010101" pitchFamily="2" charset="-122"/>
                <a:ea typeface="Microsoft YaHei UI" panose="020B0503020204020204" pitchFamily="34" charset="-122"/>
                <a:cs typeface="宋体" panose="02010600030101010101" pitchFamily="2" charset="-122"/>
              </a:rPr>
              <a:t>一、发展基础与机遇</a:t>
            </a:r>
            <a:endParaRPr lang="en-US" altLang="zh-CN" sz="1800" spc="40" dirty="0">
              <a:solidFill>
                <a:srgbClr val="002060"/>
              </a:solidFill>
              <a:effectLst/>
              <a:latin typeface="宋体" panose="02010600030101010101" pitchFamily="2" charset="-122"/>
              <a:ea typeface="Microsoft YaHei UI" panose="020B0503020204020204" pitchFamily="34" charset="-122"/>
              <a:cs typeface="宋体" panose="02010600030101010101" pitchFamily="2" charset="-122"/>
            </a:endParaRPr>
          </a:p>
          <a:p>
            <a:pPr algn="just">
              <a:lnSpc>
                <a:spcPct val="150000"/>
              </a:lnSpc>
            </a:pPr>
            <a:r>
              <a:rPr lang="zh-CN" altLang="zh-CN" sz="1800" spc="40" dirty="0">
                <a:solidFill>
                  <a:srgbClr val="002060"/>
                </a:solidFill>
                <a:effectLst/>
                <a:latin typeface="宋体" panose="02010600030101010101" pitchFamily="2" charset="-122"/>
                <a:ea typeface="Microsoft YaHei UI" panose="020B0503020204020204" pitchFamily="34" charset="-122"/>
                <a:cs typeface="宋体" panose="02010600030101010101" pitchFamily="2" charset="-122"/>
              </a:rPr>
              <a:t>（五）基础设施建设逐步推进。全国已建成国家方志馆</a:t>
            </a:r>
            <a:r>
              <a:rPr lang="en-US" altLang="zh-CN" sz="1800" spc="40" dirty="0">
                <a:solidFill>
                  <a:srgbClr val="002060"/>
                </a:solidFill>
                <a:effectLst/>
                <a:latin typeface="宋体" panose="02010600030101010101" pitchFamily="2" charset="-122"/>
                <a:ea typeface="Microsoft YaHei UI" panose="020B0503020204020204" pitchFamily="34" charset="-122"/>
                <a:cs typeface="宋体" panose="02010600030101010101" pitchFamily="2" charset="-122"/>
              </a:rPr>
              <a:t>1</a:t>
            </a:r>
            <a:r>
              <a:rPr lang="zh-CN" altLang="zh-CN" sz="1800" spc="40" dirty="0">
                <a:solidFill>
                  <a:srgbClr val="002060"/>
                </a:solidFill>
                <a:effectLst/>
                <a:latin typeface="宋体" panose="02010600030101010101" pitchFamily="2" charset="-122"/>
                <a:ea typeface="Microsoft YaHei UI" panose="020B0503020204020204" pitchFamily="34" charset="-122"/>
                <a:cs typeface="宋体" panose="02010600030101010101" pitchFamily="2" charset="-122"/>
              </a:rPr>
              <a:t>个、省级馆</a:t>
            </a:r>
            <a:r>
              <a:rPr lang="en-US" altLang="zh-CN" sz="1800" spc="40" dirty="0">
                <a:solidFill>
                  <a:srgbClr val="002060"/>
                </a:solidFill>
                <a:effectLst/>
                <a:latin typeface="宋体" panose="02010600030101010101" pitchFamily="2" charset="-122"/>
                <a:ea typeface="Microsoft YaHei UI" panose="020B0503020204020204" pitchFamily="34" charset="-122"/>
                <a:cs typeface="宋体" panose="02010600030101010101" pitchFamily="2" charset="-122"/>
              </a:rPr>
              <a:t>15</a:t>
            </a:r>
            <a:r>
              <a:rPr lang="zh-CN" altLang="zh-CN" sz="1800" spc="40" dirty="0">
                <a:solidFill>
                  <a:srgbClr val="002060"/>
                </a:solidFill>
                <a:effectLst/>
                <a:latin typeface="宋体" panose="02010600030101010101" pitchFamily="2" charset="-122"/>
                <a:ea typeface="Microsoft YaHei UI" panose="020B0503020204020204" pitchFamily="34" charset="-122"/>
                <a:cs typeface="宋体" panose="02010600030101010101" pitchFamily="2" charset="-122"/>
              </a:rPr>
              <a:t>个、市级馆</a:t>
            </a:r>
            <a:r>
              <a:rPr lang="en-US" altLang="zh-CN" sz="1800" spc="40" dirty="0">
                <a:solidFill>
                  <a:srgbClr val="002060"/>
                </a:solidFill>
                <a:effectLst/>
                <a:latin typeface="宋体" panose="02010600030101010101" pitchFamily="2" charset="-122"/>
                <a:ea typeface="Microsoft YaHei UI" panose="020B0503020204020204" pitchFamily="34" charset="-122"/>
                <a:cs typeface="宋体" panose="02010600030101010101" pitchFamily="2" charset="-122"/>
              </a:rPr>
              <a:t>60</a:t>
            </a:r>
            <a:r>
              <a:rPr lang="zh-CN" altLang="zh-CN" sz="1800" spc="40" dirty="0">
                <a:solidFill>
                  <a:srgbClr val="002060"/>
                </a:solidFill>
                <a:effectLst/>
                <a:latin typeface="宋体" panose="02010600030101010101" pitchFamily="2" charset="-122"/>
                <a:ea typeface="Microsoft YaHei UI" panose="020B0503020204020204" pitchFamily="34" charset="-122"/>
                <a:cs typeface="宋体" panose="02010600030101010101" pitchFamily="2" charset="-122"/>
              </a:rPr>
              <a:t>多个、县级馆近</a:t>
            </a:r>
            <a:r>
              <a:rPr lang="en-US" altLang="zh-CN" sz="1800" spc="40" dirty="0">
                <a:solidFill>
                  <a:srgbClr val="002060"/>
                </a:solidFill>
                <a:effectLst/>
                <a:latin typeface="宋体" panose="02010600030101010101" pitchFamily="2" charset="-122"/>
                <a:ea typeface="Microsoft YaHei UI" panose="020B0503020204020204" pitchFamily="34" charset="-122"/>
                <a:cs typeface="宋体" panose="02010600030101010101" pitchFamily="2" charset="-122"/>
              </a:rPr>
              <a:t>200</a:t>
            </a:r>
            <a:r>
              <a:rPr lang="zh-CN" altLang="zh-CN" sz="1800" spc="40" dirty="0">
                <a:solidFill>
                  <a:srgbClr val="002060"/>
                </a:solidFill>
                <a:effectLst/>
                <a:latin typeface="宋体" panose="02010600030101010101" pitchFamily="2" charset="-122"/>
                <a:ea typeface="Microsoft YaHei UI" panose="020B0503020204020204" pitchFamily="34" charset="-122"/>
                <a:cs typeface="宋体" panose="02010600030101010101" pitchFamily="2" charset="-122"/>
              </a:rPr>
              <a:t>个，省级网站</a:t>
            </a:r>
            <a:r>
              <a:rPr lang="en-US" altLang="zh-CN" sz="1800" spc="40" dirty="0">
                <a:solidFill>
                  <a:srgbClr val="002060"/>
                </a:solidFill>
                <a:effectLst/>
                <a:latin typeface="宋体" panose="02010600030101010101" pitchFamily="2" charset="-122"/>
                <a:ea typeface="Microsoft YaHei UI" panose="020B0503020204020204" pitchFamily="34" charset="-122"/>
                <a:cs typeface="宋体" panose="02010600030101010101" pitchFamily="2" charset="-122"/>
              </a:rPr>
              <a:t>26</a:t>
            </a:r>
            <a:r>
              <a:rPr lang="zh-CN" altLang="zh-CN" sz="1800" spc="40" dirty="0">
                <a:solidFill>
                  <a:srgbClr val="002060"/>
                </a:solidFill>
                <a:effectLst/>
                <a:latin typeface="宋体" panose="02010600030101010101" pitchFamily="2" charset="-122"/>
                <a:ea typeface="Microsoft YaHei UI" panose="020B0503020204020204" pitchFamily="34" charset="-122"/>
                <a:cs typeface="宋体" panose="02010600030101010101" pitchFamily="2" charset="-122"/>
              </a:rPr>
              <a:t>个、市级网站近</a:t>
            </a:r>
            <a:r>
              <a:rPr lang="en-US" altLang="zh-CN" sz="1800" spc="40" dirty="0">
                <a:solidFill>
                  <a:srgbClr val="002060"/>
                </a:solidFill>
                <a:effectLst/>
                <a:latin typeface="宋体" panose="02010600030101010101" pitchFamily="2" charset="-122"/>
                <a:ea typeface="Microsoft YaHei UI" panose="020B0503020204020204" pitchFamily="34" charset="-122"/>
                <a:cs typeface="宋体" panose="02010600030101010101" pitchFamily="2" charset="-122"/>
              </a:rPr>
              <a:t>200</a:t>
            </a:r>
            <a:r>
              <a:rPr lang="zh-CN" altLang="zh-CN" sz="1800" spc="40" dirty="0">
                <a:solidFill>
                  <a:srgbClr val="002060"/>
                </a:solidFill>
                <a:effectLst/>
                <a:latin typeface="宋体" panose="02010600030101010101" pitchFamily="2" charset="-122"/>
                <a:ea typeface="Microsoft YaHei UI" panose="020B0503020204020204" pitchFamily="34" charset="-122"/>
                <a:cs typeface="宋体" panose="02010600030101010101" pitchFamily="2" charset="-122"/>
              </a:rPr>
              <a:t>个、县级网站</a:t>
            </a:r>
            <a:r>
              <a:rPr lang="en-US" altLang="zh-CN" sz="1800" spc="40" dirty="0">
                <a:solidFill>
                  <a:srgbClr val="002060"/>
                </a:solidFill>
                <a:effectLst/>
                <a:latin typeface="宋体" panose="02010600030101010101" pitchFamily="2" charset="-122"/>
                <a:ea typeface="Microsoft YaHei UI" panose="020B0503020204020204" pitchFamily="34" charset="-122"/>
                <a:cs typeface="宋体" panose="02010600030101010101" pitchFamily="2" charset="-122"/>
              </a:rPr>
              <a:t>470</a:t>
            </a:r>
            <a:r>
              <a:rPr lang="zh-CN" altLang="zh-CN" sz="1800" spc="40" dirty="0">
                <a:solidFill>
                  <a:srgbClr val="002060"/>
                </a:solidFill>
                <a:effectLst/>
                <a:latin typeface="宋体" panose="02010600030101010101" pitchFamily="2" charset="-122"/>
                <a:ea typeface="Microsoft YaHei UI" panose="020B0503020204020204" pitchFamily="34" charset="-122"/>
                <a:cs typeface="宋体" panose="02010600030101010101" pitchFamily="2" charset="-122"/>
              </a:rPr>
              <a:t>多个，方志工作公共基础设施建设迈上新台阶</a:t>
            </a:r>
            <a:r>
              <a:rPr lang="zh-CN" altLang="zh-CN" sz="1800" spc="40" dirty="0">
                <a:solidFill>
                  <a:srgbClr val="333333"/>
                </a:solidFill>
                <a:effectLst/>
                <a:latin typeface="宋体" panose="02010600030101010101" pitchFamily="2" charset="-122"/>
                <a:ea typeface="Microsoft YaHei UI" panose="020B0503020204020204" pitchFamily="34" charset="-122"/>
                <a:cs typeface="宋体" panose="02010600030101010101" pitchFamily="2" charset="-122"/>
              </a:rPr>
              <a:t>。</a:t>
            </a:r>
            <a:endParaRPr lang="zh-CN" altLang="zh-CN" sz="16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13" name="文本框 12">
            <a:extLst>
              <a:ext uri="{FF2B5EF4-FFF2-40B4-BE49-F238E27FC236}">
                <a16:creationId xmlns:a16="http://schemas.microsoft.com/office/drawing/2014/main" id="{A03CC628-F72A-4D3B-B9F4-9D736FF50691}"/>
              </a:ext>
            </a:extLst>
          </p:cNvPr>
          <p:cNvSpPr txBox="1"/>
          <p:nvPr/>
        </p:nvSpPr>
        <p:spPr>
          <a:xfrm>
            <a:off x="2402404" y="4214737"/>
            <a:ext cx="4591250" cy="400110"/>
          </a:xfrm>
          <a:prstGeom prst="rect">
            <a:avLst/>
          </a:prstGeom>
          <a:noFill/>
        </p:spPr>
        <p:txBody>
          <a:bodyPr wrap="square">
            <a:spAutoFit/>
          </a:bodyPr>
          <a:lstStyle/>
          <a:p>
            <a:r>
              <a:rPr lang="zh-CN" altLang="zh-CN" sz="2000" dirty="0">
                <a:effectLst/>
                <a:ea typeface="方正仿宋_GBK" panose="03000509000000000000" pitchFamily="65" charset="-122"/>
                <a:cs typeface="Times New Roman" panose="02020603050405020304" pitchFamily="18" charset="0"/>
              </a:rPr>
              <a:t>“</a:t>
            </a:r>
            <a:r>
              <a:rPr lang="zh-CN" altLang="zh-CN" spc="40" dirty="0">
                <a:solidFill>
                  <a:srgbClr val="002060"/>
                </a:solidFill>
                <a:latin typeface="宋体" panose="02010600030101010101" pitchFamily="2" charset="-122"/>
                <a:ea typeface="Microsoft YaHei UI" panose="020B0503020204020204" pitchFamily="34" charset="-122"/>
              </a:rPr>
              <a:t>信息化与方志馆建设比较滞后”</a:t>
            </a:r>
            <a:endParaRPr lang="zh-CN" altLang="en-US" spc="40" dirty="0">
              <a:solidFill>
                <a:srgbClr val="002060"/>
              </a:solidFill>
              <a:latin typeface="宋体" panose="02010600030101010101" pitchFamily="2" charset="-122"/>
              <a:ea typeface="Microsoft YaHei UI" panose="020B0503020204020204" pitchFamily="34" charset="-122"/>
            </a:endParaRPr>
          </a:p>
        </p:txBody>
      </p:sp>
    </p:spTree>
    <p:extLst>
      <p:ext uri="{BB962C8B-B14F-4D97-AF65-F5344CB8AC3E}">
        <p14:creationId xmlns:p14="http://schemas.microsoft.com/office/powerpoint/2010/main" val="1175716609"/>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170492" y="3190671"/>
            <a:ext cx="1344500"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方志馆的发展现状</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2</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4" name="文本框 3">
            <a:extLst>
              <a:ext uri="{FF2B5EF4-FFF2-40B4-BE49-F238E27FC236}">
                <a16:creationId xmlns:a16="http://schemas.microsoft.com/office/drawing/2014/main" id="{6AA7AC86-97A6-42A0-ADAB-5C29E2E5897E}"/>
              </a:ext>
            </a:extLst>
          </p:cNvPr>
          <p:cNvSpPr txBox="1"/>
          <p:nvPr/>
        </p:nvSpPr>
        <p:spPr>
          <a:xfrm>
            <a:off x="2276375" y="1214423"/>
            <a:ext cx="6290108" cy="1287340"/>
          </a:xfrm>
          <a:prstGeom prst="rect">
            <a:avLst/>
          </a:prstGeom>
          <a:noFill/>
        </p:spPr>
        <p:txBody>
          <a:bodyPr wrap="square">
            <a:spAutoFit/>
          </a:bodyPr>
          <a:lstStyle/>
          <a:p>
            <a:pPr algn="just">
              <a:lnSpc>
                <a:spcPct val="150000"/>
              </a:lnSpc>
            </a:pPr>
            <a:r>
              <a:rPr lang="en-US" altLang="zh-CN" spc="40" dirty="0">
                <a:solidFill>
                  <a:srgbClr val="002060"/>
                </a:solidFill>
                <a:latin typeface="宋体" panose="02010600030101010101" pitchFamily="2" charset="-122"/>
                <a:ea typeface="Microsoft YaHei UI" panose="020B0503020204020204" pitchFamily="34" charset="-122"/>
              </a:rPr>
              <a:t>3</a:t>
            </a:r>
            <a:r>
              <a:rPr lang="zh-CN" altLang="zh-CN" spc="40" dirty="0">
                <a:solidFill>
                  <a:srgbClr val="002060"/>
                </a:solidFill>
                <a:latin typeface="宋体" panose="02010600030101010101" pitchFamily="2" charset="-122"/>
                <a:ea typeface="Microsoft YaHei UI" panose="020B0503020204020204" pitchFamily="34" charset="-122"/>
              </a:rPr>
              <a:t>．坚持全面发展。以修志编鉴为主业，统筹兼顾理论研究、开发利用、信息化建设、</a:t>
            </a:r>
            <a:r>
              <a:rPr lang="zh-CN" altLang="zh-CN" spc="40" dirty="0">
                <a:solidFill>
                  <a:srgbClr val="FF0000"/>
                </a:solidFill>
                <a:latin typeface="宋体" panose="02010600030101010101" pitchFamily="2" charset="-122"/>
                <a:ea typeface="Microsoft YaHei UI" panose="020B0503020204020204" pitchFamily="34" charset="-122"/>
              </a:rPr>
              <a:t>方志馆</a:t>
            </a:r>
            <a:r>
              <a:rPr lang="zh-CN" altLang="zh-CN" spc="40" dirty="0">
                <a:solidFill>
                  <a:srgbClr val="002060"/>
                </a:solidFill>
                <a:latin typeface="宋体" panose="02010600030101010101" pitchFamily="2" charset="-122"/>
                <a:ea typeface="Microsoft YaHei UI" panose="020B0503020204020204" pitchFamily="34" charset="-122"/>
              </a:rPr>
              <a:t>建设、旧志整理等工作，实现地方志事业全面协调可持续发展。</a:t>
            </a:r>
          </a:p>
        </p:txBody>
      </p:sp>
      <p:sp>
        <p:nvSpPr>
          <p:cNvPr id="7" name="文本框 6">
            <a:extLst>
              <a:ext uri="{FF2B5EF4-FFF2-40B4-BE49-F238E27FC236}">
                <a16:creationId xmlns:a16="http://schemas.microsoft.com/office/drawing/2014/main" id="{8DB9F336-B205-4601-B20A-E9C5D78EA90C}"/>
              </a:ext>
            </a:extLst>
          </p:cNvPr>
          <p:cNvSpPr txBox="1"/>
          <p:nvPr/>
        </p:nvSpPr>
        <p:spPr>
          <a:xfrm>
            <a:off x="2276375" y="656520"/>
            <a:ext cx="4591250" cy="369332"/>
          </a:xfrm>
          <a:prstGeom prst="rect">
            <a:avLst/>
          </a:prstGeom>
          <a:noFill/>
        </p:spPr>
        <p:txBody>
          <a:bodyPr wrap="square">
            <a:spAutoFit/>
          </a:bodyPr>
          <a:lstStyle/>
          <a:p>
            <a:r>
              <a:rPr lang="zh-CN" altLang="en-US" spc="40" dirty="0">
                <a:solidFill>
                  <a:srgbClr val="002060"/>
                </a:solidFill>
                <a:latin typeface="宋体" panose="02010600030101010101" pitchFamily="2" charset="-122"/>
                <a:ea typeface="Microsoft YaHei UI" panose="020B0503020204020204" pitchFamily="34" charset="-122"/>
              </a:rPr>
              <a:t>二、</a:t>
            </a:r>
            <a:r>
              <a:rPr lang="zh-CN" altLang="zh-CN" spc="40" dirty="0">
                <a:solidFill>
                  <a:srgbClr val="002060"/>
                </a:solidFill>
                <a:latin typeface="宋体" panose="02010600030101010101" pitchFamily="2" charset="-122"/>
                <a:ea typeface="Microsoft YaHei UI" panose="020B0503020204020204" pitchFamily="34" charset="-122"/>
              </a:rPr>
              <a:t>指导思想与基本原则</a:t>
            </a:r>
            <a:endParaRPr lang="zh-CN" altLang="en-US" spc="40" dirty="0">
              <a:solidFill>
                <a:srgbClr val="002060"/>
              </a:solidFill>
              <a:latin typeface="宋体" panose="02010600030101010101" pitchFamily="2" charset="-122"/>
              <a:ea typeface="Microsoft YaHei UI" panose="020B0503020204020204" pitchFamily="34" charset="-122"/>
            </a:endParaRPr>
          </a:p>
        </p:txBody>
      </p:sp>
      <p:sp>
        <p:nvSpPr>
          <p:cNvPr id="8" name="文本框 7">
            <a:extLst>
              <a:ext uri="{FF2B5EF4-FFF2-40B4-BE49-F238E27FC236}">
                <a16:creationId xmlns:a16="http://schemas.microsoft.com/office/drawing/2014/main" id="{8776E951-2DA8-4DC6-BA33-15750755D151}"/>
              </a:ext>
            </a:extLst>
          </p:cNvPr>
          <p:cNvSpPr txBox="1"/>
          <p:nvPr/>
        </p:nvSpPr>
        <p:spPr>
          <a:xfrm>
            <a:off x="2081736" y="3429000"/>
            <a:ext cx="6484747" cy="2533835"/>
          </a:xfrm>
          <a:prstGeom prst="rect">
            <a:avLst/>
          </a:prstGeom>
          <a:noFill/>
        </p:spPr>
        <p:txBody>
          <a:bodyPr wrap="square">
            <a:spAutoFit/>
          </a:bodyPr>
          <a:lstStyle/>
          <a:p>
            <a:pPr algn="just">
              <a:lnSpc>
                <a:spcPct val="150000"/>
              </a:lnSpc>
            </a:pPr>
            <a:r>
              <a:rPr lang="en-US" altLang="zh-CN" spc="40" dirty="0">
                <a:solidFill>
                  <a:srgbClr val="002060"/>
                </a:solidFill>
                <a:latin typeface="宋体" panose="02010600030101010101" pitchFamily="2" charset="-122"/>
                <a:ea typeface="Microsoft YaHei UI" panose="020B0503020204020204" pitchFamily="34" charset="-122"/>
              </a:rPr>
              <a:t>    </a:t>
            </a:r>
            <a:r>
              <a:rPr lang="zh-CN" altLang="zh-CN" spc="40" dirty="0">
                <a:solidFill>
                  <a:srgbClr val="002060"/>
                </a:solidFill>
                <a:latin typeface="宋体" panose="02010600030101010101" pitchFamily="2" charset="-122"/>
                <a:ea typeface="Microsoft YaHei UI" panose="020B0503020204020204" pitchFamily="34" charset="-122"/>
              </a:rPr>
              <a:t>到</a:t>
            </a:r>
            <a:r>
              <a:rPr lang="en-US" altLang="zh-CN" spc="40" dirty="0">
                <a:solidFill>
                  <a:srgbClr val="002060"/>
                </a:solidFill>
                <a:latin typeface="宋体" panose="02010600030101010101" pitchFamily="2" charset="-122"/>
                <a:ea typeface="Microsoft YaHei UI" panose="020B0503020204020204" pitchFamily="34" charset="-122"/>
              </a:rPr>
              <a:t>2020</a:t>
            </a:r>
            <a:r>
              <a:rPr lang="zh-CN" altLang="zh-CN" spc="40" dirty="0">
                <a:solidFill>
                  <a:srgbClr val="002060"/>
                </a:solidFill>
                <a:latin typeface="宋体" panose="02010600030101010101" pitchFamily="2" charset="-122"/>
                <a:ea typeface="Microsoft YaHei UI" panose="020B0503020204020204" pitchFamily="34" charset="-122"/>
              </a:rPr>
              <a:t>年，全面完成第二轮修志规划任务，实现省、市、县三级综合年鉴全覆盖，加快信息化和</a:t>
            </a:r>
            <a:r>
              <a:rPr lang="zh-CN" altLang="zh-CN" spc="40" dirty="0">
                <a:solidFill>
                  <a:srgbClr val="FF0000"/>
                </a:solidFill>
                <a:latin typeface="宋体" panose="02010600030101010101" pitchFamily="2" charset="-122"/>
                <a:ea typeface="Microsoft YaHei UI" panose="020B0503020204020204" pitchFamily="34" charset="-122"/>
              </a:rPr>
              <a:t>方志馆建设</a:t>
            </a:r>
            <a:r>
              <a:rPr lang="zh-CN" altLang="zh-CN" spc="40" dirty="0">
                <a:solidFill>
                  <a:srgbClr val="002060"/>
                </a:solidFill>
                <a:latin typeface="宋体" panose="02010600030101010101" pitchFamily="2" charset="-122"/>
                <a:ea typeface="Microsoft YaHei UI" panose="020B0503020204020204" pitchFamily="34" charset="-122"/>
              </a:rPr>
              <a:t>，做好第三轮修志工作准备，加强对社会修志的指导和管理，基本形成地方志编修体系、理论研究和学科建设体系、质量保障体系、资源开发利用体系、工作保障体系“五位一体”的地方志事业发展综合体系，努力开创地方志事业发展新局面。”</a:t>
            </a:r>
          </a:p>
        </p:txBody>
      </p:sp>
      <p:sp>
        <p:nvSpPr>
          <p:cNvPr id="10" name="文本框 9">
            <a:extLst>
              <a:ext uri="{FF2B5EF4-FFF2-40B4-BE49-F238E27FC236}">
                <a16:creationId xmlns:a16="http://schemas.microsoft.com/office/drawing/2014/main" id="{FA4C5AFE-C8D1-4EC9-B8FA-6B46796B73C9}"/>
              </a:ext>
            </a:extLst>
          </p:cNvPr>
          <p:cNvSpPr txBox="1"/>
          <p:nvPr/>
        </p:nvSpPr>
        <p:spPr>
          <a:xfrm>
            <a:off x="2276375" y="2876273"/>
            <a:ext cx="4589362" cy="369332"/>
          </a:xfrm>
          <a:prstGeom prst="rect">
            <a:avLst/>
          </a:prstGeom>
          <a:noFill/>
        </p:spPr>
        <p:txBody>
          <a:bodyPr wrap="square">
            <a:spAutoFit/>
          </a:bodyPr>
          <a:lstStyle/>
          <a:p>
            <a:r>
              <a:rPr lang="zh-CN" altLang="en-US" spc="40" dirty="0">
                <a:solidFill>
                  <a:srgbClr val="002060"/>
                </a:solidFill>
                <a:latin typeface="宋体" panose="02010600030101010101" pitchFamily="2" charset="-122"/>
                <a:ea typeface="Microsoft YaHei UI" panose="020B0503020204020204" pitchFamily="34" charset="-122"/>
              </a:rPr>
              <a:t>三、</a:t>
            </a:r>
            <a:r>
              <a:rPr lang="zh-CN" altLang="zh-CN" spc="40" dirty="0">
                <a:solidFill>
                  <a:srgbClr val="002060"/>
                </a:solidFill>
                <a:latin typeface="宋体" panose="02010600030101010101" pitchFamily="2" charset="-122"/>
                <a:ea typeface="Microsoft YaHei UI" panose="020B0503020204020204" pitchFamily="34" charset="-122"/>
              </a:rPr>
              <a:t>总体目标与主要任务</a:t>
            </a:r>
            <a:endParaRPr lang="zh-CN" altLang="en-US" spc="40" dirty="0">
              <a:solidFill>
                <a:srgbClr val="002060"/>
              </a:solidFill>
              <a:latin typeface="宋体" panose="02010600030101010101" pitchFamily="2" charset="-122"/>
              <a:ea typeface="Microsoft YaHei UI" panose="020B0503020204020204" pitchFamily="34" charset="-122"/>
            </a:endParaRPr>
          </a:p>
        </p:txBody>
      </p:sp>
    </p:spTree>
    <p:extLst>
      <p:ext uri="{BB962C8B-B14F-4D97-AF65-F5344CB8AC3E}">
        <p14:creationId xmlns:p14="http://schemas.microsoft.com/office/powerpoint/2010/main" val="2908249091"/>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170492" y="3190671"/>
            <a:ext cx="1344500"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方志馆的发展现状</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2</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pic>
        <p:nvPicPr>
          <p:cNvPr id="7" name="图片 6"/>
          <p:cNvPicPr>
            <a:picLocks noChangeAspect="1"/>
          </p:cNvPicPr>
          <p:nvPr/>
        </p:nvPicPr>
        <p:blipFill>
          <a:blip r:embed="rId3"/>
          <a:stretch>
            <a:fillRect/>
          </a:stretch>
        </p:blipFill>
        <p:spPr>
          <a:xfrm>
            <a:off x="2354317" y="1851675"/>
            <a:ext cx="2810306" cy="3732726"/>
          </a:xfrm>
          <a:prstGeom prst="rect">
            <a:avLst/>
          </a:prstGeom>
        </p:spPr>
      </p:pic>
      <p:sp>
        <p:nvSpPr>
          <p:cNvPr id="4" name="文本框 3"/>
          <p:cNvSpPr txBox="1"/>
          <p:nvPr/>
        </p:nvSpPr>
        <p:spPr>
          <a:xfrm>
            <a:off x="2138136" y="661028"/>
            <a:ext cx="5644055" cy="400110"/>
          </a:xfrm>
          <a:prstGeom prst="rect">
            <a:avLst/>
          </a:prstGeom>
          <a:noFill/>
        </p:spPr>
        <p:txBody>
          <a:bodyPr wrap="square" rtlCol="0">
            <a:spAutoFit/>
          </a:bodyPr>
          <a:lstStyle/>
          <a:p>
            <a:r>
              <a:rPr lang="zh-CN" altLang="en-US" sz="2000" dirty="0">
                <a:solidFill>
                  <a:srgbClr val="002060"/>
                </a:solidFill>
                <a:latin typeface="楷体" panose="02010609060101010101" pitchFamily="49" charset="-122"/>
                <a:ea typeface="楷体" panose="02010609060101010101" pitchFamily="49" charset="-122"/>
              </a:rPr>
              <a:t>（</a:t>
            </a:r>
            <a:r>
              <a:rPr lang="en-US" altLang="zh-CN" sz="2000" dirty="0">
                <a:solidFill>
                  <a:srgbClr val="002060"/>
                </a:solidFill>
                <a:latin typeface="楷体" panose="02010609060101010101" pitchFamily="49" charset="-122"/>
                <a:ea typeface="楷体" panose="02010609060101010101" pitchFamily="49" charset="-122"/>
              </a:rPr>
              <a:t>2</a:t>
            </a:r>
            <a:r>
              <a:rPr lang="zh-CN" altLang="en-US" sz="2000" dirty="0">
                <a:solidFill>
                  <a:srgbClr val="002060"/>
                </a:solidFill>
                <a:latin typeface="楷体" panose="02010609060101010101" pitchFamily="49" charset="-122"/>
                <a:ea typeface="楷体" panose="02010609060101010101" pitchFamily="49" charset="-122"/>
              </a:rPr>
              <a:t>）</a:t>
            </a:r>
            <a:r>
              <a:rPr lang="zh-CN" altLang="zh-CN" sz="2000" dirty="0">
                <a:solidFill>
                  <a:srgbClr val="002060"/>
                </a:solidFill>
                <a:latin typeface="楷体" panose="02010609060101010101" pitchFamily="49" charset="-122"/>
                <a:ea typeface="楷体" panose="02010609060101010101" pitchFamily="49" charset="-122"/>
              </a:rPr>
              <a:t>《方志馆建设规定（试行）》</a:t>
            </a:r>
            <a:r>
              <a:rPr lang="en-US" altLang="zh-CN" sz="2000" dirty="0">
                <a:solidFill>
                  <a:srgbClr val="002060"/>
                </a:solidFill>
                <a:latin typeface="楷体" panose="02010609060101010101" pitchFamily="49" charset="-122"/>
                <a:ea typeface="楷体" panose="02010609060101010101" pitchFamily="49" charset="-122"/>
              </a:rPr>
              <a:t>2017.6.12</a:t>
            </a:r>
            <a:endParaRPr lang="zh-CN" altLang="en-US" sz="2000" dirty="0">
              <a:solidFill>
                <a:srgbClr val="002060"/>
              </a:solidFill>
              <a:latin typeface="楷体" panose="02010609060101010101" pitchFamily="49" charset="-122"/>
              <a:ea typeface="楷体" panose="02010609060101010101" pitchFamily="49" charset="-122"/>
            </a:endParaRPr>
          </a:p>
        </p:txBody>
      </p:sp>
      <p:sp>
        <p:nvSpPr>
          <p:cNvPr id="8" name="文本框 7"/>
          <p:cNvSpPr txBox="1"/>
          <p:nvPr/>
        </p:nvSpPr>
        <p:spPr>
          <a:xfrm>
            <a:off x="5538952" y="2044203"/>
            <a:ext cx="2984937" cy="3000821"/>
          </a:xfrm>
          <a:prstGeom prst="rect">
            <a:avLst/>
          </a:prstGeom>
          <a:noFill/>
        </p:spPr>
        <p:txBody>
          <a:bodyPr wrap="square" rtlCol="0">
            <a:spAutoFit/>
          </a:bodyPr>
          <a:lstStyle/>
          <a:p>
            <a:pPr>
              <a:lnSpc>
                <a:spcPct val="150000"/>
              </a:lnSpc>
            </a:pPr>
            <a:r>
              <a:rPr lang="en-US" altLang="zh-CN" dirty="0">
                <a:solidFill>
                  <a:srgbClr val="002060"/>
                </a:solidFill>
              </a:rPr>
              <a:t>      </a:t>
            </a:r>
            <a:r>
              <a:rPr lang="zh-CN" altLang="zh-CN" dirty="0">
                <a:solidFill>
                  <a:srgbClr val="002060"/>
                </a:solidFill>
              </a:rPr>
              <a:t>该规定共</a:t>
            </a:r>
            <a:r>
              <a:rPr lang="en-US" altLang="zh-CN" dirty="0">
                <a:solidFill>
                  <a:srgbClr val="FF0000"/>
                </a:solidFill>
              </a:rPr>
              <a:t>20</a:t>
            </a:r>
            <a:r>
              <a:rPr lang="zh-CN" altLang="zh-CN" dirty="0">
                <a:solidFill>
                  <a:srgbClr val="002060"/>
                </a:solidFill>
              </a:rPr>
              <a:t>条，从</a:t>
            </a:r>
            <a:endParaRPr lang="en-US" altLang="zh-CN" dirty="0">
              <a:solidFill>
                <a:srgbClr val="002060"/>
              </a:solidFill>
            </a:endParaRPr>
          </a:p>
          <a:p>
            <a:pPr>
              <a:lnSpc>
                <a:spcPct val="150000"/>
              </a:lnSpc>
            </a:pPr>
            <a:r>
              <a:rPr lang="zh-CN" altLang="zh-CN" dirty="0">
                <a:solidFill>
                  <a:srgbClr val="002060"/>
                </a:solidFill>
              </a:rPr>
              <a:t>制定的依据与原则、</a:t>
            </a:r>
            <a:endParaRPr lang="en-US" altLang="zh-CN" dirty="0">
              <a:solidFill>
                <a:srgbClr val="002060"/>
              </a:solidFill>
            </a:endParaRPr>
          </a:p>
          <a:p>
            <a:pPr>
              <a:lnSpc>
                <a:spcPct val="150000"/>
              </a:lnSpc>
            </a:pPr>
            <a:r>
              <a:rPr lang="zh-CN" altLang="zh-CN" dirty="0">
                <a:solidFill>
                  <a:srgbClr val="002060"/>
                </a:solidFill>
              </a:rPr>
              <a:t>方志馆概念与功能、</a:t>
            </a:r>
            <a:endParaRPr lang="en-US" altLang="zh-CN" dirty="0">
              <a:solidFill>
                <a:srgbClr val="002060"/>
              </a:solidFill>
            </a:endParaRPr>
          </a:p>
          <a:p>
            <a:pPr>
              <a:lnSpc>
                <a:spcPct val="150000"/>
              </a:lnSpc>
            </a:pPr>
            <a:r>
              <a:rPr lang="zh-CN" altLang="zh-CN" dirty="0">
                <a:solidFill>
                  <a:srgbClr val="002060"/>
                </a:solidFill>
              </a:rPr>
              <a:t>方志馆建设规划与规模、</a:t>
            </a:r>
            <a:endParaRPr lang="en-US" altLang="zh-CN" dirty="0">
              <a:solidFill>
                <a:srgbClr val="002060"/>
              </a:solidFill>
            </a:endParaRPr>
          </a:p>
          <a:p>
            <a:pPr>
              <a:lnSpc>
                <a:spcPct val="150000"/>
              </a:lnSpc>
            </a:pPr>
            <a:r>
              <a:rPr lang="zh-CN" altLang="zh-CN" dirty="0">
                <a:solidFill>
                  <a:srgbClr val="002060"/>
                </a:solidFill>
              </a:rPr>
              <a:t>方志馆建筑选址与设计、</a:t>
            </a:r>
            <a:endParaRPr lang="en-US" altLang="zh-CN" dirty="0">
              <a:solidFill>
                <a:srgbClr val="002060"/>
              </a:solidFill>
            </a:endParaRPr>
          </a:p>
          <a:p>
            <a:pPr>
              <a:lnSpc>
                <a:spcPct val="150000"/>
              </a:lnSpc>
            </a:pPr>
            <a:r>
              <a:rPr lang="zh-CN" altLang="zh-CN" dirty="0">
                <a:solidFill>
                  <a:srgbClr val="002060"/>
                </a:solidFill>
              </a:rPr>
              <a:t>方志馆建筑标准与机构人员</a:t>
            </a:r>
            <a:endParaRPr lang="en-US" altLang="zh-CN" dirty="0">
              <a:solidFill>
                <a:srgbClr val="002060"/>
              </a:solidFill>
            </a:endParaRPr>
          </a:p>
          <a:p>
            <a:pPr>
              <a:lnSpc>
                <a:spcPct val="150000"/>
              </a:lnSpc>
            </a:pPr>
            <a:r>
              <a:rPr lang="zh-CN" altLang="zh-CN" dirty="0">
                <a:solidFill>
                  <a:srgbClr val="002060"/>
                </a:solidFill>
              </a:rPr>
              <a:t>等方面作出明确规定。</a:t>
            </a:r>
            <a:endParaRPr lang="zh-CN" altLang="en-US" dirty="0">
              <a:solidFill>
                <a:srgbClr val="002060"/>
              </a:solidFill>
            </a:endParaRPr>
          </a:p>
        </p:txBody>
      </p:sp>
    </p:spTree>
    <p:extLst>
      <p:ext uri="{BB962C8B-B14F-4D97-AF65-F5344CB8AC3E}">
        <p14:creationId xmlns:p14="http://schemas.microsoft.com/office/powerpoint/2010/main" val="3663811650"/>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170492" y="3190671"/>
            <a:ext cx="1344500"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方志馆的发展现状</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2</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7" name="文本框 6"/>
          <p:cNvSpPr txBox="1"/>
          <p:nvPr/>
        </p:nvSpPr>
        <p:spPr>
          <a:xfrm>
            <a:off x="2291250" y="516605"/>
            <a:ext cx="6558455" cy="873957"/>
          </a:xfrm>
          <a:prstGeom prst="rect">
            <a:avLst/>
          </a:prstGeom>
          <a:noFill/>
        </p:spPr>
        <p:txBody>
          <a:bodyPr wrap="square" rtlCol="0">
            <a:spAutoFit/>
          </a:bodyPr>
          <a:lstStyle/>
          <a:p>
            <a:pPr>
              <a:lnSpc>
                <a:spcPct val="150000"/>
              </a:lnSpc>
            </a:pPr>
            <a:r>
              <a:rPr lang="zh-CN" altLang="zh-CN" b="1" dirty="0">
                <a:solidFill>
                  <a:srgbClr val="002060"/>
                </a:solidFill>
              </a:rPr>
              <a:t>第二条　</a:t>
            </a:r>
            <a:r>
              <a:rPr lang="zh-CN" altLang="zh-CN" dirty="0">
                <a:solidFill>
                  <a:srgbClr val="002060"/>
                </a:solidFill>
              </a:rPr>
              <a:t>方志馆是收藏研究、开发利用地方志资源，宣传展示国情、地情的</a:t>
            </a:r>
            <a:r>
              <a:rPr lang="zh-CN" altLang="zh-CN" dirty="0">
                <a:solidFill>
                  <a:srgbClr val="7030A0"/>
                </a:solidFill>
              </a:rPr>
              <a:t>公共文化服务机构</a:t>
            </a:r>
            <a:r>
              <a:rPr lang="zh-CN" altLang="zh-CN" dirty="0">
                <a:solidFill>
                  <a:srgbClr val="002060"/>
                </a:solidFill>
              </a:rPr>
              <a:t>。</a:t>
            </a:r>
          </a:p>
        </p:txBody>
      </p:sp>
      <p:sp>
        <p:nvSpPr>
          <p:cNvPr id="10" name="文本框 9"/>
          <p:cNvSpPr txBox="1"/>
          <p:nvPr/>
        </p:nvSpPr>
        <p:spPr>
          <a:xfrm>
            <a:off x="2291247" y="1561744"/>
            <a:ext cx="6558455" cy="1289456"/>
          </a:xfrm>
          <a:prstGeom prst="rect">
            <a:avLst/>
          </a:prstGeom>
          <a:noFill/>
        </p:spPr>
        <p:txBody>
          <a:bodyPr wrap="square" rtlCol="0">
            <a:spAutoFit/>
          </a:bodyPr>
          <a:lstStyle/>
          <a:p>
            <a:pPr>
              <a:lnSpc>
                <a:spcPct val="150000"/>
              </a:lnSpc>
            </a:pPr>
            <a:r>
              <a:rPr lang="zh-CN" altLang="zh-CN" b="1" dirty="0">
                <a:solidFill>
                  <a:srgbClr val="002060"/>
                </a:solidFill>
              </a:rPr>
              <a:t>第三条　</a:t>
            </a:r>
            <a:r>
              <a:rPr lang="zh-CN" altLang="zh-CN" dirty="0">
                <a:solidFill>
                  <a:srgbClr val="002060"/>
                </a:solidFill>
              </a:rPr>
              <a:t>方志馆具有收藏保护、展览展示、编纂研究、专业咨询、信息服务、开发利用、宣传教育、业务培训、文化交流等功能。</a:t>
            </a:r>
          </a:p>
        </p:txBody>
      </p:sp>
      <p:sp>
        <p:nvSpPr>
          <p:cNvPr id="11" name="文本框 10"/>
          <p:cNvSpPr txBox="1"/>
          <p:nvPr/>
        </p:nvSpPr>
        <p:spPr>
          <a:xfrm>
            <a:off x="2291247" y="3101928"/>
            <a:ext cx="6558455" cy="1289456"/>
          </a:xfrm>
          <a:prstGeom prst="rect">
            <a:avLst/>
          </a:prstGeom>
          <a:noFill/>
        </p:spPr>
        <p:txBody>
          <a:bodyPr wrap="square" rtlCol="0">
            <a:spAutoFit/>
          </a:bodyPr>
          <a:lstStyle/>
          <a:p>
            <a:pPr>
              <a:lnSpc>
                <a:spcPct val="150000"/>
              </a:lnSpc>
            </a:pPr>
            <a:r>
              <a:rPr lang="zh-CN" altLang="zh-CN" b="1" dirty="0">
                <a:solidFill>
                  <a:srgbClr val="002060"/>
                </a:solidFill>
              </a:rPr>
              <a:t>第五条　</a:t>
            </a:r>
            <a:r>
              <a:rPr lang="zh-CN" altLang="zh-CN" dirty="0">
                <a:solidFill>
                  <a:srgbClr val="002060"/>
                </a:solidFill>
              </a:rPr>
              <a:t>省（自治区、直辖市）、市（地、州、盟）、县（市、区、旗）</a:t>
            </a:r>
            <a:r>
              <a:rPr lang="zh-CN" altLang="zh-CN" dirty="0">
                <a:solidFill>
                  <a:srgbClr val="FF0000"/>
                </a:solidFill>
              </a:rPr>
              <a:t>应</a:t>
            </a:r>
            <a:r>
              <a:rPr lang="en-US" altLang="zh-CN" dirty="0">
                <a:solidFill>
                  <a:srgbClr val="FF0000"/>
                </a:solidFill>
              </a:rPr>
              <a:t> </a:t>
            </a:r>
            <a:r>
              <a:rPr lang="zh-CN" altLang="zh-CN" dirty="0">
                <a:solidFill>
                  <a:srgbClr val="002060"/>
                </a:solidFill>
              </a:rPr>
              <a:t>建立方志馆。</a:t>
            </a:r>
            <a:r>
              <a:rPr lang="zh-CN" altLang="zh-CN" dirty="0">
                <a:solidFill>
                  <a:srgbClr val="FF0000"/>
                </a:solidFill>
              </a:rPr>
              <a:t>鼓励</a:t>
            </a:r>
            <a:r>
              <a:rPr lang="zh-CN" altLang="zh-CN" dirty="0">
                <a:solidFill>
                  <a:srgbClr val="002060"/>
                </a:solidFill>
              </a:rPr>
              <a:t>有条件的乡镇（街道）、村（社区）建立方志馆。</a:t>
            </a:r>
          </a:p>
        </p:txBody>
      </p:sp>
      <p:sp>
        <p:nvSpPr>
          <p:cNvPr id="15" name="文本框 14">
            <a:extLst>
              <a:ext uri="{FF2B5EF4-FFF2-40B4-BE49-F238E27FC236}">
                <a16:creationId xmlns:a16="http://schemas.microsoft.com/office/drawing/2014/main" id="{3B20C39B-071C-4875-B230-0F3485B16232}"/>
              </a:ext>
            </a:extLst>
          </p:cNvPr>
          <p:cNvSpPr txBox="1"/>
          <p:nvPr/>
        </p:nvSpPr>
        <p:spPr>
          <a:xfrm>
            <a:off x="2364580" y="4710174"/>
            <a:ext cx="6485122" cy="1289456"/>
          </a:xfrm>
          <a:prstGeom prst="rect">
            <a:avLst/>
          </a:prstGeom>
          <a:noFill/>
        </p:spPr>
        <p:txBody>
          <a:bodyPr wrap="square">
            <a:spAutoFit/>
          </a:bodyPr>
          <a:lstStyle/>
          <a:p>
            <a:pPr>
              <a:lnSpc>
                <a:spcPct val="150000"/>
              </a:lnSpc>
            </a:pPr>
            <a:r>
              <a:rPr lang="zh-CN" altLang="en-US" b="1" dirty="0">
                <a:solidFill>
                  <a:srgbClr val="002060"/>
                </a:solidFill>
              </a:rPr>
              <a:t>第六条   </a:t>
            </a:r>
            <a:r>
              <a:rPr lang="zh-CN" altLang="zh-CN" dirty="0">
                <a:solidFill>
                  <a:srgbClr val="002060"/>
                </a:solidFill>
              </a:rPr>
              <a:t>方志馆建设应纳入当地经济社会发展、文化建设和城市建设总体规划，统筹推进与安排，所需经费列入同级人民政府财政预算。</a:t>
            </a:r>
            <a:endParaRPr lang="zh-CN" altLang="en-US" dirty="0">
              <a:solidFill>
                <a:srgbClr val="002060"/>
              </a:solidFill>
            </a:endParaRPr>
          </a:p>
        </p:txBody>
      </p:sp>
    </p:spTree>
    <p:extLst>
      <p:ext uri="{BB962C8B-B14F-4D97-AF65-F5344CB8AC3E}">
        <p14:creationId xmlns:p14="http://schemas.microsoft.com/office/powerpoint/2010/main" val="2989272647"/>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170492" y="3190671"/>
            <a:ext cx="1344500"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方志馆的发展现状</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2</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12" name="文本框 11"/>
          <p:cNvSpPr txBox="1"/>
          <p:nvPr/>
        </p:nvSpPr>
        <p:spPr>
          <a:xfrm>
            <a:off x="2196000" y="2161024"/>
            <a:ext cx="6558455" cy="2535951"/>
          </a:xfrm>
          <a:prstGeom prst="rect">
            <a:avLst/>
          </a:prstGeom>
          <a:noFill/>
        </p:spPr>
        <p:txBody>
          <a:bodyPr wrap="square" rtlCol="0">
            <a:spAutoFit/>
          </a:bodyPr>
          <a:lstStyle/>
          <a:p>
            <a:pPr>
              <a:lnSpc>
                <a:spcPct val="150000"/>
              </a:lnSpc>
            </a:pPr>
            <a:r>
              <a:rPr lang="zh-CN" altLang="zh-CN" b="1" dirty="0">
                <a:solidFill>
                  <a:srgbClr val="002060"/>
                </a:solidFill>
              </a:rPr>
              <a:t>第九条　</a:t>
            </a:r>
            <a:r>
              <a:rPr lang="zh-CN" altLang="zh-CN" dirty="0">
                <a:solidFill>
                  <a:srgbClr val="002060"/>
                </a:solidFill>
              </a:rPr>
              <a:t>方志馆建筑规模应与行政区划级别、经济社会发展水平和服务人口数量等相适应，分为大型馆、中型馆和小型馆。大型馆为</a:t>
            </a:r>
            <a:r>
              <a:rPr lang="zh-CN" altLang="zh-CN" dirty="0">
                <a:solidFill>
                  <a:srgbClr val="00B0F0"/>
                </a:solidFill>
              </a:rPr>
              <a:t>省级馆</a:t>
            </a:r>
            <a:r>
              <a:rPr lang="zh-CN" altLang="zh-CN" dirty="0">
                <a:solidFill>
                  <a:srgbClr val="002060"/>
                </a:solidFill>
              </a:rPr>
              <a:t>，建筑面积一般应不少于</a:t>
            </a:r>
            <a:r>
              <a:rPr lang="en-US" altLang="zh-CN" dirty="0">
                <a:solidFill>
                  <a:srgbClr val="00B0F0"/>
                </a:solidFill>
              </a:rPr>
              <a:t>20000</a:t>
            </a:r>
            <a:r>
              <a:rPr lang="zh-CN" altLang="zh-CN" dirty="0">
                <a:solidFill>
                  <a:srgbClr val="00B0F0"/>
                </a:solidFill>
              </a:rPr>
              <a:t>平方米</a:t>
            </a:r>
            <a:r>
              <a:rPr lang="zh-CN" altLang="zh-CN" dirty="0">
                <a:solidFill>
                  <a:srgbClr val="002060"/>
                </a:solidFill>
              </a:rPr>
              <a:t>；中型馆为</a:t>
            </a:r>
            <a:r>
              <a:rPr lang="zh-CN" altLang="zh-CN" dirty="0">
                <a:solidFill>
                  <a:srgbClr val="00B050"/>
                </a:solidFill>
              </a:rPr>
              <a:t>市级馆</a:t>
            </a:r>
            <a:r>
              <a:rPr lang="zh-CN" altLang="zh-CN" dirty="0">
                <a:solidFill>
                  <a:srgbClr val="002060"/>
                </a:solidFill>
              </a:rPr>
              <a:t>，建筑面积一般应不少于</a:t>
            </a:r>
            <a:r>
              <a:rPr lang="en-US" altLang="zh-CN" dirty="0">
                <a:solidFill>
                  <a:srgbClr val="00B050"/>
                </a:solidFill>
              </a:rPr>
              <a:t>10000</a:t>
            </a:r>
            <a:r>
              <a:rPr lang="zh-CN" altLang="zh-CN" dirty="0">
                <a:solidFill>
                  <a:srgbClr val="00B050"/>
                </a:solidFill>
              </a:rPr>
              <a:t>平方米</a:t>
            </a:r>
            <a:r>
              <a:rPr lang="zh-CN" altLang="zh-CN" dirty="0">
                <a:solidFill>
                  <a:srgbClr val="002060"/>
                </a:solidFill>
              </a:rPr>
              <a:t>；小型馆为</a:t>
            </a:r>
            <a:r>
              <a:rPr lang="zh-CN" altLang="zh-CN" dirty="0">
                <a:solidFill>
                  <a:schemeClr val="accent6">
                    <a:lumMod val="75000"/>
                  </a:schemeClr>
                </a:solidFill>
              </a:rPr>
              <a:t>县级馆</a:t>
            </a:r>
            <a:r>
              <a:rPr lang="zh-CN" altLang="zh-CN" dirty="0">
                <a:solidFill>
                  <a:srgbClr val="002060"/>
                </a:solidFill>
              </a:rPr>
              <a:t>，建筑面积一般应不少于</a:t>
            </a:r>
            <a:r>
              <a:rPr lang="en-US" altLang="zh-CN" dirty="0">
                <a:solidFill>
                  <a:schemeClr val="accent6">
                    <a:lumMod val="75000"/>
                  </a:schemeClr>
                </a:solidFill>
              </a:rPr>
              <a:t>5000</a:t>
            </a:r>
            <a:r>
              <a:rPr lang="zh-CN" altLang="zh-CN" dirty="0">
                <a:solidFill>
                  <a:schemeClr val="accent6">
                    <a:lumMod val="75000"/>
                  </a:schemeClr>
                </a:solidFill>
              </a:rPr>
              <a:t>平方米</a:t>
            </a:r>
            <a:r>
              <a:rPr lang="zh-CN" altLang="zh-CN" dirty="0">
                <a:solidFill>
                  <a:srgbClr val="002060"/>
                </a:solidFill>
              </a:rPr>
              <a:t>。有条件的地区可适当增加建筑面积。</a:t>
            </a:r>
          </a:p>
        </p:txBody>
      </p:sp>
      <p:sp>
        <p:nvSpPr>
          <p:cNvPr id="14" name="文本框 13"/>
          <p:cNvSpPr txBox="1"/>
          <p:nvPr/>
        </p:nvSpPr>
        <p:spPr>
          <a:xfrm>
            <a:off x="2196000" y="5049908"/>
            <a:ext cx="6558455" cy="873957"/>
          </a:xfrm>
          <a:prstGeom prst="rect">
            <a:avLst/>
          </a:prstGeom>
          <a:noFill/>
        </p:spPr>
        <p:txBody>
          <a:bodyPr wrap="square" rtlCol="0">
            <a:spAutoFit/>
          </a:bodyPr>
          <a:lstStyle/>
          <a:p>
            <a:pPr>
              <a:lnSpc>
                <a:spcPct val="150000"/>
              </a:lnSpc>
            </a:pPr>
            <a:r>
              <a:rPr lang="zh-CN" altLang="zh-CN" b="1" dirty="0">
                <a:solidFill>
                  <a:srgbClr val="002060"/>
                </a:solidFill>
              </a:rPr>
              <a:t>第十六条　</a:t>
            </a:r>
            <a:r>
              <a:rPr lang="zh-CN" altLang="zh-CN" dirty="0">
                <a:solidFill>
                  <a:srgbClr val="002060"/>
                </a:solidFill>
              </a:rPr>
              <a:t>方志馆机构设置和人员编制要与其履行职能的要求相适应，一般应按照专业要求配备相应的人员。</a:t>
            </a:r>
          </a:p>
        </p:txBody>
      </p:sp>
      <p:sp>
        <p:nvSpPr>
          <p:cNvPr id="15" name="文本框 14">
            <a:extLst>
              <a:ext uri="{FF2B5EF4-FFF2-40B4-BE49-F238E27FC236}">
                <a16:creationId xmlns:a16="http://schemas.microsoft.com/office/drawing/2014/main" id="{8166EA97-E3DA-4AD4-8E96-23606660CC44}"/>
              </a:ext>
            </a:extLst>
          </p:cNvPr>
          <p:cNvSpPr txBox="1"/>
          <p:nvPr/>
        </p:nvSpPr>
        <p:spPr>
          <a:xfrm>
            <a:off x="2196000" y="934135"/>
            <a:ext cx="6357450" cy="873957"/>
          </a:xfrm>
          <a:prstGeom prst="rect">
            <a:avLst/>
          </a:prstGeom>
          <a:noFill/>
        </p:spPr>
        <p:txBody>
          <a:bodyPr wrap="square">
            <a:spAutoFit/>
          </a:bodyPr>
          <a:lstStyle/>
          <a:p>
            <a:pPr>
              <a:lnSpc>
                <a:spcPct val="150000"/>
              </a:lnSpc>
            </a:pPr>
            <a:r>
              <a:rPr lang="zh-CN" altLang="en-US" b="1" dirty="0">
                <a:solidFill>
                  <a:srgbClr val="002060"/>
                </a:solidFill>
              </a:rPr>
              <a:t>第七条    </a:t>
            </a:r>
            <a:r>
              <a:rPr lang="zh-CN" altLang="zh-CN" dirty="0">
                <a:solidFill>
                  <a:srgbClr val="002060"/>
                </a:solidFill>
              </a:rPr>
              <a:t>方志馆一般应独立建设。确需与其他设施合建的，应自成体系，相对独立</a:t>
            </a:r>
            <a:r>
              <a:rPr lang="zh-CN" altLang="en-US" dirty="0">
                <a:solidFill>
                  <a:srgbClr val="002060"/>
                </a:solidFill>
              </a:rPr>
              <a:t>。</a:t>
            </a:r>
          </a:p>
        </p:txBody>
      </p:sp>
    </p:spTree>
    <p:extLst>
      <p:ext uri="{BB962C8B-B14F-4D97-AF65-F5344CB8AC3E}">
        <p14:creationId xmlns:p14="http://schemas.microsoft.com/office/powerpoint/2010/main" val="2156161392"/>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170492" y="3190671"/>
            <a:ext cx="1344500"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方志馆的发展现状</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2</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3" name="矩形 2"/>
          <p:cNvSpPr/>
          <p:nvPr/>
        </p:nvSpPr>
        <p:spPr>
          <a:xfrm>
            <a:off x="842741" y="339887"/>
            <a:ext cx="7670639" cy="400110"/>
          </a:xfrm>
          <a:prstGeom prst="rect">
            <a:avLst/>
          </a:prstGeom>
        </p:spPr>
        <p:txBody>
          <a:bodyPr wrap="square">
            <a:spAutoFit/>
          </a:bodyPr>
          <a:lstStyle/>
          <a:p>
            <a:pPr marL="685800" indent="266700" algn="just">
              <a:spcAft>
                <a:spcPts val="0"/>
              </a:spcAft>
            </a:pPr>
            <a:r>
              <a:rPr lang="zh-CN" altLang="zh-CN" sz="2000"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a:t>
            </a:r>
            <a:r>
              <a:rPr lang="en-US" altLang="zh-CN" sz="2000"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3</a:t>
            </a:r>
            <a:r>
              <a:rPr lang="zh-CN" altLang="zh-CN" sz="2000"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）《国家方志馆分馆建设管理工作规定》</a:t>
            </a:r>
            <a:r>
              <a:rPr lang="en-US" altLang="zh-CN" sz="2000"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2018.10.11</a:t>
            </a:r>
            <a:endParaRPr lang="zh-CN" altLang="zh-CN" sz="2000" kern="100" dirty="0">
              <a:solidFill>
                <a:srgbClr val="002060"/>
              </a:solidFill>
              <a:effectLst/>
              <a:latin typeface="楷体" panose="02010609060101010101" pitchFamily="49" charset="-122"/>
              <a:ea typeface="楷体" panose="02010609060101010101" pitchFamily="49" charset="-122"/>
              <a:cs typeface="Times New Roman" panose="02020603050405020304" pitchFamily="18" charset="0"/>
            </a:endParaRPr>
          </a:p>
        </p:txBody>
      </p:sp>
      <p:sp>
        <p:nvSpPr>
          <p:cNvPr id="4" name="矩形 3"/>
          <p:cNvSpPr/>
          <p:nvPr/>
        </p:nvSpPr>
        <p:spPr>
          <a:xfrm>
            <a:off x="2081377" y="925074"/>
            <a:ext cx="6726620" cy="6275436"/>
          </a:xfrm>
          <a:prstGeom prst="rect">
            <a:avLst/>
          </a:prstGeom>
        </p:spPr>
        <p:txBody>
          <a:bodyPr wrap="square">
            <a:spAutoFit/>
          </a:bodyPr>
          <a:lstStyle/>
          <a:p>
            <a:pPr>
              <a:lnSpc>
                <a:spcPct val="150000"/>
              </a:lnSpc>
            </a:pPr>
            <a:r>
              <a:rPr lang="zh-CN" altLang="en-US" b="1" dirty="0">
                <a:solidFill>
                  <a:srgbClr val="002060"/>
                </a:solidFill>
                <a:latin typeface="宋体" panose="02010600030101010101" pitchFamily="2" charset="-122"/>
                <a:ea typeface="宋体" panose="02010600030101010101" pitchFamily="2" charset="-122"/>
              </a:rPr>
              <a:t>第六条  </a:t>
            </a:r>
            <a:r>
              <a:rPr lang="zh-CN" altLang="zh-CN" b="1" dirty="0">
                <a:solidFill>
                  <a:srgbClr val="002060"/>
                </a:solidFill>
                <a:latin typeface="宋体" panose="02010600030101010101" pitchFamily="2" charset="-122"/>
                <a:ea typeface="宋体" panose="02010600030101010101" pitchFamily="2" charset="-122"/>
              </a:rPr>
              <a:t>全国地方志系统</a:t>
            </a:r>
            <a:r>
              <a:rPr lang="zh-CN" altLang="zh-CN" b="1" dirty="0">
                <a:solidFill>
                  <a:srgbClr val="FF0000"/>
                </a:solidFill>
                <a:latin typeface="宋体" panose="02010600030101010101" pitchFamily="2" charset="-122"/>
                <a:ea typeface="宋体" panose="02010600030101010101" pitchFamily="2" charset="-122"/>
              </a:rPr>
              <a:t>省、市、县</a:t>
            </a:r>
            <a:r>
              <a:rPr lang="zh-CN" altLang="zh-CN" b="1" dirty="0">
                <a:solidFill>
                  <a:srgbClr val="002060"/>
                </a:solidFill>
                <a:latin typeface="宋体" panose="02010600030101010101" pitchFamily="2" charset="-122"/>
                <a:ea typeface="宋体" panose="02010600030101010101" pitchFamily="2" charset="-122"/>
              </a:rPr>
              <a:t>三级方志馆和地方专业特色馆均可申请设立国家方志馆分馆</a:t>
            </a:r>
            <a:r>
              <a:rPr lang="zh-CN" altLang="en-US" b="1" dirty="0">
                <a:solidFill>
                  <a:srgbClr val="002060"/>
                </a:solidFill>
                <a:latin typeface="宋体" panose="02010600030101010101" pitchFamily="2" charset="-122"/>
                <a:ea typeface="宋体" panose="02010600030101010101" pitchFamily="2" charset="-122"/>
              </a:rPr>
              <a:t>。</a:t>
            </a:r>
            <a:endParaRPr lang="en-US" altLang="zh-CN" b="1" dirty="0">
              <a:solidFill>
                <a:srgbClr val="002060"/>
              </a:solidFill>
              <a:latin typeface="宋体" panose="02010600030101010101" pitchFamily="2" charset="-122"/>
              <a:ea typeface="宋体" panose="02010600030101010101" pitchFamily="2" charset="-122"/>
            </a:endParaRPr>
          </a:p>
          <a:p>
            <a:pPr>
              <a:lnSpc>
                <a:spcPct val="150000"/>
              </a:lnSpc>
            </a:pPr>
            <a:endParaRPr lang="en-US" altLang="zh-CN" b="1" dirty="0">
              <a:solidFill>
                <a:srgbClr val="002060"/>
              </a:solidFill>
              <a:latin typeface="宋体" panose="02010600030101010101" pitchFamily="2" charset="-122"/>
              <a:ea typeface="宋体" panose="02010600030101010101" pitchFamily="2" charset="-122"/>
            </a:endParaRPr>
          </a:p>
          <a:p>
            <a:pPr>
              <a:lnSpc>
                <a:spcPct val="150000"/>
              </a:lnSpc>
            </a:pPr>
            <a:r>
              <a:rPr lang="zh-CN" altLang="zh-CN" b="1" dirty="0">
                <a:solidFill>
                  <a:srgbClr val="002060"/>
                </a:solidFill>
                <a:latin typeface="宋体" panose="02010600030101010101" pitchFamily="2" charset="-122"/>
                <a:ea typeface="宋体" panose="02010600030101010101" pitchFamily="2" charset="-122"/>
              </a:rPr>
              <a:t>第七条　申请设立国家方志馆分馆的，应当具备下列条件：</a:t>
            </a:r>
          </a:p>
          <a:p>
            <a:pPr>
              <a:lnSpc>
                <a:spcPct val="150000"/>
              </a:lnSpc>
            </a:pPr>
            <a:r>
              <a:rPr lang="zh-CN" altLang="zh-CN" b="1" dirty="0">
                <a:solidFill>
                  <a:srgbClr val="002060"/>
                </a:solidFill>
                <a:latin typeface="宋体" panose="02010600030101010101" pitchFamily="2" charset="-122"/>
                <a:ea typeface="宋体" panose="02010600030101010101" pitchFamily="2" charset="-122"/>
              </a:rPr>
              <a:t>　　（一）原则上应当</a:t>
            </a:r>
            <a:r>
              <a:rPr lang="zh-CN" altLang="zh-CN" b="1" dirty="0">
                <a:solidFill>
                  <a:srgbClr val="00B0F0"/>
                </a:solidFill>
                <a:latin typeface="宋体" panose="02010600030101010101" pitchFamily="2" charset="-122"/>
                <a:ea typeface="宋体" panose="02010600030101010101" pitchFamily="2" charset="-122"/>
              </a:rPr>
              <a:t>独立建馆</a:t>
            </a:r>
            <a:r>
              <a:rPr lang="zh-CN" altLang="zh-CN" b="1" dirty="0">
                <a:solidFill>
                  <a:srgbClr val="002060"/>
                </a:solidFill>
                <a:latin typeface="宋体" panose="02010600030101010101" pitchFamily="2" charset="-122"/>
                <a:ea typeface="宋体" panose="02010600030101010101" pitchFamily="2" charset="-122"/>
              </a:rPr>
              <a:t>。与其他文化设施合建者，应当具备相对独立性。</a:t>
            </a:r>
          </a:p>
          <a:p>
            <a:pPr>
              <a:lnSpc>
                <a:spcPct val="150000"/>
              </a:lnSpc>
            </a:pPr>
            <a:r>
              <a:rPr lang="zh-CN" altLang="zh-CN" b="1" dirty="0">
                <a:solidFill>
                  <a:srgbClr val="002060"/>
                </a:solidFill>
                <a:latin typeface="宋体" panose="02010600030101010101" pitchFamily="2" charset="-122"/>
                <a:ea typeface="宋体" panose="02010600030101010101" pitchFamily="2" charset="-122"/>
              </a:rPr>
              <a:t>　　（二）有相对</a:t>
            </a:r>
            <a:r>
              <a:rPr lang="zh-CN" altLang="zh-CN" b="1" dirty="0">
                <a:solidFill>
                  <a:srgbClr val="00B050"/>
                </a:solidFill>
                <a:latin typeface="宋体" panose="02010600030101010101" pitchFamily="2" charset="-122"/>
                <a:ea typeface="宋体" panose="02010600030101010101" pitchFamily="2" charset="-122"/>
              </a:rPr>
              <a:t>独立的编制</a:t>
            </a:r>
            <a:r>
              <a:rPr lang="zh-CN" altLang="zh-CN" b="1" dirty="0">
                <a:solidFill>
                  <a:srgbClr val="002060"/>
                </a:solidFill>
                <a:latin typeface="宋体" panose="02010600030101010101" pitchFamily="2" charset="-122"/>
                <a:ea typeface="宋体" panose="02010600030101010101" pitchFamily="2" charset="-122"/>
              </a:rPr>
              <a:t>和稳定的人员配备。</a:t>
            </a:r>
          </a:p>
          <a:p>
            <a:pPr>
              <a:lnSpc>
                <a:spcPct val="150000"/>
              </a:lnSpc>
            </a:pPr>
            <a:r>
              <a:rPr lang="zh-CN" altLang="zh-CN" b="1" dirty="0">
                <a:solidFill>
                  <a:srgbClr val="002060"/>
                </a:solidFill>
                <a:latin typeface="宋体" panose="02010600030101010101" pitchFamily="2" charset="-122"/>
                <a:ea typeface="宋体" panose="02010600030101010101" pitchFamily="2" charset="-122"/>
              </a:rPr>
              <a:t>　　（三）馆舍达到一定建筑规模，总建筑面积原则上不少于</a:t>
            </a:r>
            <a:r>
              <a:rPr lang="en-US" altLang="zh-CN" b="1" dirty="0">
                <a:solidFill>
                  <a:srgbClr val="FF0000"/>
                </a:solidFill>
                <a:latin typeface="宋体" panose="02010600030101010101" pitchFamily="2" charset="-122"/>
                <a:ea typeface="宋体" panose="02010600030101010101" pitchFamily="2" charset="-122"/>
              </a:rPr>
              <a:t>20000</a:t>
            </a:r>
            <a:r>
              <a:rPr lang="zh-CN" altLang="zh-CN" b="1" dirty="0">
                <a:solidFill>
                  <a:srgbClr val="002060"/>
                </a:solidFill>
                <a:latin typeface="宋体" panose="02010600030101010101" pitchFamily="2" charset="-122"/>
                <a:ea typeface="宋体" panose="02010600030101010101" pitchFamily="2" charset="-122"/>
              </a:rPr>
              <a:t>平方米。</a:t>
            </a:r>
          </a:p>
          <a:p>
            <a:pPr>
              <a:lnSpc>
                <a:spcPct val="150000"/>
              </a:lnSpc>
            </a:pPr>
            <a:r>
              <a:rPr lang="zh-CN" altLang="zh-CN" b="1" dirty="0">
                <a:solidFill>
                  <a:srgbClr val="002060"/>
                </a:solidFill>
                <a:latin typeface="宋体" panose="02010600030101010101" pitchFamily="2" charset="-122"/>
                <a:ea typeface="宋体" panose="02010600030101010101" pitchFamily="2" charset="-122"/>
              </a:rPr>
              <a:t>　　（四）有相对独立、科学合理的藏书、展览、研编、阅览、服务、办公、会议等功能空间。</a:t>
            </a:r>
          </a:p>
          <a:p>
            <a:pPr>
              <a:lnSpc>
                <a:spcPct val="150000"/>
              </a:lnSpc>
            </a:pPr>
            <a:r>
              <a:rPr lang="zh-CN" altLang="zh-CN" b="1" dirty="0">
                <a:solidFill>
                  <a:srgbClr val="002060"/>
                </a:solidFill>
                <a:latin typeface="宋体" panose="02010600030101010101" pitchFamily="2" charset="-122"/>
                <a:ea typeface="宋体" panose="02010600030101010101" pitchFamily="2" charset="-122"/>
              </a:rPr>
              <a:t>　　（五）建有完备的收藏、展示、研究、服务等各项规章制度，能够实施科学、规范、高效管理。</a:t>
            </a:r>
          </a:p>
          <a:p>
            <a:pPr>
              <a:lnSpc>
                <a:spcPct val="150000"/>
              </a:lnSpc>
            </a:pPr>
            <a:r>
              <a:rPr lang="zh-CN" altLang="zh-CN" b="1" dirty="0">
                <a:solidFill>
                  <a:srgbClr val="002060"/>
                </a:solidFill>
                <a:latin typeface="宋体" panose="02010600030101010101" pitchFamily="2" charset="-122"/>
                <a:ea typeface="宋体" panose="02010600030101010101" pitchFamily="2" charset="-122"/>
              </a:rPr>
              <a:t>　　</a:t>
            </a:r>
          </a:p>
          <a:p>
            <a:pPr>
              <a:lnSpc>
                <a:spcPct val="150000"/>
              </a:lnSpc>
            </a:pPr>
            <a:r>
              <a:rPr lang="zh-CN" altLang="zh-CN" dirty="0">
                <a:solidFill>
                  <a:srgbClr val="002060"/>
                </a:solidFill>
              </a:rPr>
              <a:t>　　</a:t>
            </a:r>
          </a:p>
        </p:txBody>
      </p:sp>
    </p:spTree>
    <p:extLst>
      <p:ext uri="{BB962C8B-B14F-4D97-AF65-F5344CB8AC3E}">
        <p14:creationId xmlns:p14="http://schemas.microsoft.com/office/powerpoint/2010/main" val="1263003338"/>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170492" y="3190671"/>
            <a:ext cx="1344500"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方志馆的发展现状</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2</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2" name="矩形 1"/>
          <p:cNvSpPr/>
          <p:nvPr/>
        </p:nvSpPr>
        <p:spPr>
          <a:xfrm>
            <a:off x="2213412" y="1067012"/>
            <a:ext cx="6174829" cy="4247317"/>
          </a:xfrm>
          <a:prstGeom prst="rect">
            <a:avLst/>
          </a:prstGeom>
        </p:spPr>
        <p:txBody>
          <a:bodyPr wrap="square">
            <a:spAutoFit/>
          </a:bodyPr>
          <a:lstStyle/>
          <a:p>
            <a:pPr>
              <a:lnSpc>
                <a:spcPct val="150000"/>
              </a:lnSpc>
            </a:pPr>
            <a:r>
              <a:rPr lang="en-US" altLang="zh-CN" b="1" dirty="0">
                <a:solidFill>
                  <a:srgbClr val="002060"/>
                </a:solidFill>
                <a:latin typeface="宋体" panose="02010600030101010101" pitchFamily="2" charset="-122"/>
                <a:ea typeface="宋体" panose="02010600030101010101" pitchFamily="2" charset="-122"/>
              </a:rPr>
              <a:t>   </a:t>
            </a:r>
            <a:r>
              <a:rPr lang="zh-CN" altLang="zh-CN" b="1" dirty="0">
                <a:solidFill>
                  <a:srgbClr val="002060"/>
                </a:solidFill>
                <a:latin typeface="宋体" panose="02010600030101010101" pitchFamily="2" charset="-122"/>
                <a:ea typeface="宋体" panose="02010600030101010101" pitchFamily="2" charset="-122"/>
              </a:rPr>
              <a:t>（六）有一定规模的图书资料馆藏，馆藏量原则上不少于</a:t>
            </a:r>
            <a:r>
              <a:rPr lang="en-US" altLang="zh-CN" b="1" dirty="0">
                <a:solidFill>
                  <a:schemeClr val="accent6">
                    <a:lumMod val="75000"/>
                  </a:schemeClr>
                </a:solidFill>
                <a:latin typeface="宋体" panose="02010600030101010101" pitchFamily="2" charset="-122"/>
                <a:ea typeface="宋体" panose="02010600030101010101" pitchFamily="2" charset="-122"/>
              </a:rPr>
              <a:t>15</a:t>
            </a:r>
            <a:r>
              <a:rPr lang="zh-CN" altLang="zh-CN" b="1" dirty="0">
                <a:solidFill>
                  <a:schemeClr val="accent6">
                    <a:lumMod val="75000"/>
                  </a:schemeClr>
                </a:solidFill>
                <a:latin typeface="宋体" panose="02010600030101010101" pitchFamily="2" charset="-122"/>
                <a:ea typeface="宋体" panose="02010600030101010101" pitchFamily="2" charset="-122"/>
              </a:rPr>
              <a:t>万册（件）</a:t>
            </a:r>
            <a:r>
              <a:rPr lang="zh-CN" altLang="zh-CN" b="1" dirty="0">
                <a:solidFill>
                  <a:srgbClr val="002060"/>
                </a:solidFill>
                <a:latin typeface="宋体" panose="02010600030101010101" pitchFamily="2" charset="-122"/>
                <a:ea typeface="宋体" panose="02010600030101010101" pitchFamily="2" charset="-122"/>
              </a:rPr>
              <a:t>。 </a:t>
            </a:r>
            <a:endParaRPr lang="en-US" altLang="zh-CN" b="1" dirty="0">
              <a:solidFill>
                <a:srgbClr val="002060"/>
              </a:solidFill>
              <a:latin typeface="宋体" panose="02010600030101010101" pitchFamily="2" charset="-122"/>
              <a:ea typeface="宋体" panose="02010600030101010101" pitchFamily="2" charset="-122"/>
            </a:endParaRPr>
          </a:p>
          <a:p>
            <a:pPr>
              <a:lnSpc>
                <a:spcPct val="150000"/>
              </a:lnSpc>
            </a:pPr>
            <a:r>
              <a:rPr lang="en-US" altLang="zh-CN" b="1" kern="0" dirty="0">
                <a:solidFill>
                  <a:srgbClr val="002060"/>
                </a:solidFill>
                <a:latin typeface="宋体" panose="02010600030101010101" pitchFamily="2" charset="-122"/>
                <a:ea typeface="宋体" panose="02010600030101010101" pitchFamily="2" charset="-122"/>
                <a:cs typeface="宋体" panose="02010600030101010101" pitchFamily="2" charset="-122"/>
              </a:rPr>
              <a:t>   </a:t>
            </a:r>
            <a:r>
              <a:rPr lang="zh-CN" altLang="zh-CN" b="1" kern="0" dirty="0">
                <a:solidFill>
                  <a:srgbClr val="002060"/>
                </a:solidFill>
                <a:latin typeface="宋体" panose="02010600030101010101" pitchFamily="2" charset="-122"/>
                <a:ea typeface="宋体" panose="02010600030101010101" pitchFamily="2" charset="-122"/>
                <a:cs typeface="宋体" panose="02010600030101010101" pitchFamily="2" charset="-122"/>
              </a:rPr>
              <a:t>（七）具备基本展览陈列空间，面积原则上不低于</a:t>
            </a:r>
            <a:r>
              <a:rPr lang="en-US" altLang="zh-CN" b="1" kern="0" dirty="0">
                <a:solidFill>
                  <a:schemeClr val="accent1"/>
                </a:solidFill>
                <a:latin typeface="宋体" panose="02010600030101010101" pitchFamily="2" charset="-122"/>
                <a:ea typeface="宋体" panose="02010600030101010101" pitchFamily="2" charset="-122"/>
                <a:cs typeface="宋体" panose="02010600030101010101" pitchFamily="2" charset="-122"/>
              </a:rPr>
              <a:t>5000</a:t>
            </a:r>
            <a:r>
              <a:rPr lang="zh-CN" altLang="zh-CN" b="1" kern="0" dirty="0">
                <a:solidFill>
                  <a:srgbClr val="002060"/>
                </a:solidFill>
                <a:latin typeface="宋体" panose="02010600030101010101" pitchFamily="2" charset="-122"/>
                <a:ea typeface="宋体" panose="02010600030101010101" pitchFamily="2" charset="-122"/>
                <a:cs typeface="宋体" panose="02010600030101010101" pitchFamily="2" charset="-122"/>
              </a:rPr>
              <a:t>平方米。 </a:t>
            </a:r>
            <a:endParaRPr lang="en-US" altLang="zh-CN" b="1" kern="0" dirty="0">
              <a:solidFill>
                <a:srgbClr val="002060"/>
              </a:solidFill>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b="1" kern="0" dirty="0">
                <a:solidFill>
                  <a:srgbClr val="002060"/>
                </a:solidFill>
                <a:latin typeface="宋体" panose="02010600030101010101" pitchFamily="2" charset="-122"/>
                <a:ea typeface="宋体" panose="02010600030101010101" pitchFamily="2" charset="-122"/>
                <a:cs typeface="宋体" panose="02010600030101010101" pitchFamily="2" charset="-122"/>
              </a:rPr>
              <a:t>   </a:t>
            </a:r>
            <a:r>
              <a:rPr lang="zh-CN" altLang="zh-CN" b="1" kern="0" dirty="0">
                <a:solidFill>
                  <a:srgbClr val="002060"/>
                </a:solidFill>
                <a:latin typeface="宋体" panose="02010600030101010101" pitchFamily="2" charset="-122"/>
                <a:ea typeface="宋体" panose="02010600030101010101" pitchFamily="2" charset="-122"/>
                <a:cs typeface="宋体" panose="02010600030101010101" pitchFamily="2" charset="-122"/>
              </a:rPr>
              <a:t>（八）有必要的设施设备，电子计算机、网络设备设施等配置齐全，具备建设数字方志馆的基本条件。</a:t>
            </a:r>
            <a:endParaRPr lang="zh-CN" altLang="zh-CN" b="1" kern="100" dirty="0">
              <a:solidFill>
                <a:srgbClr val="002060"/>
              </a:solidFill>
              <a:latin typeface="宋体" panose="02010600030101010101" pitchFamily="2" charset="-122"/>
              <a:ea typeface="宋体" panose="02010600030101010101" pitchFamily="2" charset="-122"/>
              <a:cs typeface="Times New Roman" panose="02020603050405020304" pitchFamily="18" charset="0"/>
            </a:endParaRPr>
          </a:p>
          <a:p>
            <a:pPr>
              <a:lnSpc>
                <a:spcPct val="150000"/>
              </a:lnSpc>
            </a:pPr>
            <a:r>
              <a:rPr lang="en-US" altLang="zh-CN" b="1" kern="0" dirty="0">
                <a:solidFill>
                  <a:srgbClr val="002060"/>
                </a:solidFill>
                <a:latin typeface="宋体" panose="02010600030101010101" pitchFamily="2" charset="-122"/>
                <a:ea typeface="宋体" panose="02010600030101010101" pitchFamily="2" charset="-122"/>
                <a:cs typeface="宋体" panose="02010600030101010101" pitchFamily="2" charset="-122"/>
              </a:rPr>
              <a:t>   </a:t>
            </a:r>
            <a:r>
              <a:rPr lang="zh-CN" altLang="zh-CN" b="1" kern="0" dirty="0">
                <a:solidFill>
                  <a:srgbClr val="002060"/>
                </a:solidFill>
                <a:latin typeface="宋体" panose="02010600030101010101" pitchFamily="2" charset="-122"/>
                <a:ea typeface="宋体" panose="02010600030101010101" pitchFamily="2" charset="-122"/>
                <a:cs typeface="宋体" panose="02010600030101010101" pitchFamily="2" charset="-122"/>
              </a:rPr>
              <a:t>（九）具备一定的科研能力和业务培训能力，能够承担国家方志馆交办的各类科研任务和业务培训。</a:t>
            </a:r>
            <a:endParaRPr lang="zh-CN" altLang="zh-CN" b="1" kern="100" dirty="0">
              <a:solidFill>
                <a:srgbClr val="002060"/>
              </a:solidFill>
              <a:latin typeface="宋体" panose="02010600030101010101" pitchFamily="2" charset="-122"/>
              <a:ea typeface="宋体" panose="02010600030101010101" pitchFamily="2" charset="-122"/>
              <a:cs typeface="Times New Roman" panose="02020603050405020304" pitchFamily="18" charset="0"/>
            </a:endParaRPr>
          </a:p>
          <a:p>
            <a:pPr>
              <a:lnSpc>
                <a:spcPct val="150000"/>
              </a:lnSpc>
            </a:pPr>
            <a:r>
              <a:rPr lang="en-US" altLang="zh-CN" b="1" kern="0" dirty="0">
                <a:solidFill>
                  <a:srgbClr val="002060"/>
                </a:solidFill>
                <a:latin typeface="宋体" panose="02010600030101010101" pitchFamily="2" charset="-122"/>
                <a:ea typeface="宋体" panose="02010600030101010101" pitchFamily="2" charset="-122"/>
                <a:cs typeface="宋体" panose="02010600030101010101" pitchFamily="2" charset="-122"/>
              </a:rPr>
              <a:t>   </a:t>
            </a:r>
            <a:r>
              <a:rPr lang="zh-CN" altLang="zh-CN" b="1" kern="0" dirty="0">
                <a:solidFill>
                  <a:srgbClr val="002060"/>
                </a:solidFill>
                <a:latin typeface="宋体" panose="02010600030101010101" pitchFamily="2" charset="-122"/>
                <a:ea typeface="宋体" panose="02010600030101010101" pitchFamily="2" charset="-122"/>
                <a:cs typeface="宋体" panose="02010600030101010101" pitchFamily="2" charset="-122"/>
              </a:rPr>
              <a:t>（十）有开发当地地方志资源的基础条件，有独立完成的地情书籍、地情资料或地情研究报告等成果。</a:t>
            </a:r>
            <a:r>
              <a:rPr lang="en-US" altLang="zh-CN" b="1" kern="0" dirty="0">
                <a:solidFill>
                  <a:srgbClr val="002060"/>
                </a:solidFill>
                <a:latin typeface="宋体" panose="02010600030101010101" pitchFamily="2" charset="-122"/>
                <a:ea typeface="宋体" panose="02010600030101010101" pitchFamily="2" charset="-122"/>
                <a:cs typeface="宋体" panose="02010600030101010101" pitchFamily="2" charset="-122"/>
              </a:rPr>
              <a:t> </a:t>
            </a:r>
            <a:endParaRPr lang="zh-CN" altLang="zh-CN" b="1" kern="100" dirty="0">
              <a:solidFill>
                <a:srgbClr val="002060"/>
              </a:solidFill>
              <a:effectLst/>
              <a:latin typeface="宋体" panose="02010600030101010101" pitchFamily="2" charset="-122"/>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890446530"/>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170492" y="3190671"/>
            <a:ext cx="1344500"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方志馆的发展现状</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2</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2" name="矩形 1"/>
          <p:cNvSpPr/>
          <p:nvPr/>
        </p:nvSpPr>
        <p:spPr>
          <a:xfrm>
            <a:off x="2286775" y="797966"/>
            <a:ext cx="5962076" cy="5013360"/>
          </a:xfrm>
          <a:prstGeom prst="rect">
            <a:avLst/>
          </a:prstGeom>
        </p:spPr>
        <p:txBody>
          <a:bodyPr wrap="square">
            <a:spAutoFit/>
          </a:bodyPr>
          <a:lstStyle/>
          <a:p>
            <a:pPr>
              <a:lnSpc>
                <a:spcPct val="150000"/>
              </a:lnSpc>
            </a:pPr>
            <a:r>
              <a:rPr lang="zh-CN" altLang="zh-CN" b="1" kern="0" dirty="0">
                <a:solidFill>
                  <a:srgbClr val="002060"/>
                </a:solidFill>
                <a:latin typeface="宋体" panose="02010600030101010101" pitchFamily="2" charset="-122"/>
                <a:ea typeface="宋体" panose="02010600030101010101" pitchFamily="2" charset="-122"/>
                <a:cs typeface="宋体" panose="02010600030101010101" pitchFamily="2" charset="-122"/>
              </a:rPr>
              <a:t>第九条　申报工作应当严格履行程序。申报审核程序为：</a:t>
            </a:r>
            <a:endParaRPr lang="zh-CN" altLang="zh-CN" b="1" kern="100" dirty="0">
              <a:solidFill>
                <a:srgbClr val="002060"/>
              </a:solidFill>
              <a:latin typeface="宋体" panose="02010600030101010101" pitchFamily="2" charset="-122"/>
              <a:ea typeface="宋体" panose="02010600030101010101" pitchFamily="2" charset="-122"/>
              <a:cs typeface="Times New Roman" panose="02020603050405020304" pitchFamily="18" charset="0"/>
            </a:endParaRPr>
          </a:p>
          <a:p>
            <a:pPr>
              <a:lnSpc>
                <a:spcPct val="150000"/>
              </a:lnSpc>
            </a:pPr>
            <a:r>
              <a:rPr lang="zh-CN" altLang="zh-CN" b="1" kern="0" dirty="0">
                <a:solidFill>
                  <a:srgbClr val="002060"/>
                </a:solidFill>
                <a:latin typeface="宋体" panose="02010600030101010101" pitchFamily="2" charset="-122"/>
                <a:ea typeface="宋体" panose="02010600030101010101" pitchFamily="2" charset="-122"/>
                <a:cs typeface="宋体" panose="02010600030101010101" pitchFamily="2" charset="-122"/>
              </a:rPr>
              <a:t>　　</a:t>
            </a:r>
            <a:r>
              <a:rPr lang="zh-CN" altLang="zh-CN" b="1" kern="0" dirty="0">
                <a:solidFill>
                  <a:srgbClr val="002060"/>
                </a:solidFill>
                <a:latin typeface="黑体" panose="02010609060101010101" pitchFamily="49" charset="-122"/>
                <a:ea typeface="黑体" panose="02010609060101010101" pitchFamily="49" charset="-122"/>
                <a:cs typeface="宋体" panose="02010600030101010101" pitchFamily="2" charset="-122"/>
              </a:rPr>
              <a:t>初审</a:t>
            </a:r>
            <a:r>
              <a:rPr lang="zh-CN" altLang="zh-CN" b="1" kern="0" dirty="0">
                <a:solidFill>
                  <a:srgbClr val="002060"/>
                </a:solidFill>
                <a:latin typeface="宋体" panose="02010600030101010101" pitchFamily="2" charset="-122"/>
                <a:ea typeface="宋体" panose="02010600030101010101" pitchFamily="2" charset="-122"/>
                <a:cs typeface="宋体" panose="02010600030101010101" pitchFamily="2" charset="-122"/>
              </a:rPr>
              <a:t>：申请单位提出书面申请（含申报书），报送所在</a:t>
            </a:r>
            <a:r>
              <a:rPr lang="zh-CN" altLang="zh-CN" b="1" kern="0" dirty="0">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rPr>
              <a:t>省级地方志工作机构</a:t>
            </a:r>
            <a:r>
              <a:rPr lang="zh-CN" altLang="zh-CN" b="1" kern="0" dirty="0">
                <a:solidFill>
                  <a:srgbClr val="002060"/>
                </a:solidFill>
                <a:latin typeface="宋体" panose="02010600030101010101" pitchFamily="2" charset="-122"/>
                <a:ea typeface="宋体" panose="02010600030101010101" pitchFamily="2" charset="-122"/>
                <a:cs typeface="宋体" panose="02010600030101010101" pitchFamily="2" charset="-122"/>
              </a:rPr>
              <a:t>初审。</a:t>
            </a:r>
            <a:endParaRPr lang="zh-CN" altLang="zh-CN" b="1" kern="100" dirty="0">
              <a:solidFill>
                <a:srgbClr val="002060"/>
              </a:solidFill>
              <a:latin typeface="宋体" panose="02010600030101010101" pitchFamily="2" charset="-122"/>
              <a:ea typeface="宋体" panose="02010600030101010101" pitchFamily="2" charset="-122"/>
              <a:cs typeface="Times New Roman" panose="02020603050405020304" pitchFamily="18" charset="0"/>
            </a:endParaRPr>
          </a:p>
          <a:p>
            <a:pPr>
              <a:lnSpc>
                <a:spcPct val="150000"/>
              </a:lnSpc>
            </a:pPr>
            <a:r>
              <a:rPr lang="zh-CN" altLang="zh-CN" b="1" kern="0" dirty="0">
                <a:solidFill>
                  <a:srgbClr val="002060"/>
                </a:solidFill>
                <a:latin typeface="宋体" panose="02010600030101010101" pitchFamily="2" charset="-122"/>
                <a:ea typeface="宋体" panose="02010600030101010101" pitchFamily="2" charset="-122"/>
                <a:cs typeface="宋体" panose="02010600030101010101" pitchFamily="2" charset="-122"/>
              </a:rPr>
              <a:t>　　</a:t>
            </a:r>
            <a:r>
              <a:rPr lang="zh-CN" altLang="zh-CN" b="1" kern="0" dirty="0">
                <a:solidFill>
                  <a:srgbClr val="002060"/>
                </a:solidFill>
                <a:latin typeface="黑体" panose="02010609060101010101" pitchFamily="49" charset="-122"/>
                <a:ea typeface="黑体" panose="02010609060101010101" pitchFamily="49" charset="-122"/>
                <a:cs typeface="宋体" panose="02010600030101010101" pitchFamily="2" charset="-122"/>
              </a:rPr>
              <a:t>复审</a:t>
            </a:r>
            <a:r>
              <a:rPr lang="zh-CN" altLang="zh-CN" b="1" kern="0" dirty="0">
                <a:solidFill>
                  <a:srgbClr val="002060"/>
                </a:solidFill>
                <a:latin typeface="宋体" panose="02010600030101010101" pitchFamily="2" charset="-122"/>
                <a:ea typeface="宋体" panose="02010600030101010101" pitchFamily="2" charset="-122"/>
                <a:cs typeface="宋体" panose="02010600030101010101" pitchFamily="2" charset="-122"/>
              </a:rPr>
              <a:t>：省级地方志工作机构初审合格后，报</a:t>
            </a:r>
            <a:r>
              <a:rPr lang="zh-CN" altLang="zh-CN" b="1" kern="0" dirty="0">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rPr>
              <a:t>国家方志馆</a:t>
            </a:r>
            <a:r>
              <a:rPr lang="zh-CN" altLang="zh-CN" b="1" kern="0" dirty="0">
                <a:solidFill>
                  <a:srgbClr val="002060"/>
                </a:solidFill>
                <a:latin typeface="宋体" panose="02010600030101010101" pitchFamily="2" charset="-122"/>
                <a:ea typeface="宋体" panose="02010600030101010101" pitchFamily="2" charset="-122"/>
                <a:cs typeface="宋体" panose="02010600030101010101" pitchFamily="2" charset="-122"/>
              </a:rPr>
              <a:t>复审。国家方志馆成立由中国地方志指导小组办公室领导、国家方志馆领导及相关专家、学者组成的评审委员会，依法依规进行审核。复审包括</a:t>
            </a:r>
            <a:r>
              <a:rPr lang="zh-CN" altLang="zh-CN" b="1" kern="0" dirty="0">
                <a:solidFill>
                  <a:srgbClr val="00B0F0"/>
                </a:solidFill>
                <a:latin typeface="宋体" panose="02010600030101010101" pitchFamily="2" charset="-122"/>
                <a:ea typeface="宋体" panose="02010600030101010101" pitchFamily="2" charset="-122"/>
                <a:cs typeface="宋体" panose="02010600030101010101" pitchFamily="2" charset="-122"/>
              </a:rPr>
              <a:t>书面审核</a:t>
            </a:r>
            <a:r>
              <a:rPr lang="zh-CN" altLang="zh-CN" b="1" kern="0" dirty="0">
                <a:solidFill>
                  <a:srgbClr val="002060"/>
                </a:solidFill>
                <a:latin typeface="宋体" panose="02010600030101010101" pitchFamily="2" charset="-122"/>
                <a:ea typeface="宋体" panose="02010600030101010101" pitchFamily="2" charset="-122"/>
                <a:cs typeface="宋体" panose="02010600030101010101" pitchFamily="2" charset="-122"/>
              </a:rPr>
              <a:t>与</a:t>
            </a:r>
            <a:r>
              <a:rPr lang="zh-CN" altLang="zh-CN" b="1" kern="0" dirty="0">
                <a:solidFill>
                  <a:srgbClr val="00B0F0"/>
                </a:solidFill>
                <a:latin typeface="宋体" panose="02010600030101010101" pitchFamily="2" charset="-122"/>
                <a:ea typeface="宋体" panose="02010600030101010101" pitchFamily="2" charset="-122"/>
                <a:cs typeface="宋体" panose="02010600030101010101" pitchFamily="2" charset="-122"/>
              </a:rPr>
              <a:t>实地考察</a:t>
            </a:r>
            <a:r>
              <a:rPr lang="zh-CN" altLang="zh-CN" b="1" kern="0" dirty="0">
                <a:solidFill>
                  <a:srgbClr val="002060"/>
                </a:solidFill>
                <a:latin typeface="宋体" panose="02010600030101010101" pitchFamily="2" charset="-122"/>
                <a:ea typeface="宋体" panose="02010600030101010101" pitchFamily="2" charset="-122"/>
                <a:cs typeface="宋体" panose="02010600030101010101" pitchFamily="2" charset="-122"/>
              </a:rPr>
              <a:t>两种形式。</a:t>
            </a:r>
            <a:endParaRPr lang="zh-CN" altLang="zh-CN" b="1" kern="100" dirty="0">
              <a:solidFill>
                <a:srgbClr val="002060"/>
              </a:solidFill>
              <a:latin typeface="宋体" panose="02010600030101010101" pitchFamily="2" charset="-122"/>
              <a:ea typeface="宋体" panose="02010600030101010101" pitchFamily="2" charset="-122"/>
              <a:cs typeface="Times New Roman" panose="02020603050405020304" pitchFamily="18" charset="0"/>
            </a:endParaRPr>
          </a:p>
          <a:p>
            <a:pPr>
              <a:lnSpc>
                <a:spcPct val="150000"/>
              </a:lnSpc>
            </a:pPr>
            <a:r>
              <a:rPr lang="zh-CN" altLang="zh-CN" b="1" kern="0" dirty="0">
                <a:solidFill>
                  <a:srgbClr val="002060"/>
                </a:solidFill>
                <a:latin typeface="宋体" panose="02010600030101010101" pitchFamily="2" charset="-122"/>
                <a:ea typeface="宋体" panose="02010600030101010101" pitchFamily="2" charset="-122"/>
                <a:cs typeface="宋体" panose="02010600030101010101" pitchFamily="2" charset="-122"/>
              </a:rPr>
              <a:t>　　</a:t>
            </a:r>
            <a:r>
              <a:rPr lang="zh-CN" altLang="zh-CN" b="1" kern="0" dirty="0">
                <a:solidFill>
                  <a:srgbClr val="002060"/>
                </a:solidFill>
                <a:latin typeface="黑体" panose="02010609060101010101" pitchFamily="49" charset="-122"/>
                <a:ea typeface="黑体" panose="02010609060101010101" pitchFamily="49" charset="-122"/>
                <a:cs typeface="宋体" panose="02010600030101010101" pitchFamily="2" charset="-122"/>
              </a:rPr>
              <a:t>终审</a:t>
            </a:r>
            <a:r>
              <a:rPr lang="zh-CN" altLang="zh-CN" b="1" kern="0" dirty="0">
                <a:solidFill>
                  <a:srgbClr val="002060"/>
                </a:solidFill>
                <a:latin typeface="宋体" panose="02010600030101010101" pitchFamily="2" charset="-122"/>
                <a:ea typeface="宋体" panose="02010600030101010101" pitchFamily="2" charset="-122"/>
                <a:cs typeface="宋体" panose="02010600030101010101" pitchFamily="2" charset="-122"/>
              </a:rPr>
              <a:t>：国家方志馆复审合格后，报</a:t>
            </a:r>
            <a:r>
              <a:rPr lang="zh-CN" altLang="zh-CN" b="1" kern="0" dirty="0">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rPr>
              <a:t>中国地方志指导小组办公室</a:t>
            </a:r>
            <a:r>
              <a:rPr lang="zh-CN" altLang="zh-CN" b="1" kern="0" dirty="0">
                <a:solidFill>
                  <a:srgbClr val="002060"/>
                </a:solidFill>
                <a:latin typeface="宋体" panose="02010600030101010101" pitchFamily="2" charset="-122"/>
                <a:ea typeface="宋体" panose="02010600030101010101" pitchFamily="2" charset="-122"/>
                <a:cs typeface="宋体" panose="02010600030101010101" pitchFamily="2" charset="-122"/>
              </a:rPr>
              <a:t>终审。</a:t>
            </a:r>
            <a:endParaRPr lang="zh-CN" altLang="zh-CN" b="1" kern="100" dirty="0">
              <a:solidFill>
                <a:srgbClr val="002060"/>
              </a:solidFill>
              <a:latin typeface="宋体" panose="02010600030101010101" pitchFamily="2" charset="-122"/>
              <a:ea typeface="宋体" panose="02010600030101010101" pitchFamily="2" charset="-122"/>
              <a:cs typeface="Times New Roman" panose="02020603050405020304" pitchFamily="18" charset="0"/>
            </a:endParaRPr>
          </a:p>
          <a:p>
            <a:pPr>
              <a:lnSpc>
                <a:spcPct val="150000"/>
              </a:lnSpc>
            </a:pPr>
            <a:r>
              <a:rPr lang="zh-CN" altLang="zh-CN" b="1" kern="0" dirty="0">
                <a:solidFill>
                  <a:srgbClr val="002060"/>
                </a:solidFill>
                <a:latin typeface="宋体" panose="02010600030101010101" pitchFamily="2" charset="-122"/>
                <a:ea typeface="宋体" panose="02010600030101010101" pitchFamily="2" charset="-122"/>
                <a:cs typeface="宋体" panose="02010600030101010101" pitchFamily="2" charset="-122"/>
              </a:rPr>
              <a:t>　　终审合格后，由中国地方志指导小组办公室报请中国地方志指导小组批准。</a:t>
            </a:r>
            <a:endParaRPr lang="zh-CN" altLang="zh-CN" b="1" kern="100" dirty="0">
              <a:solidFill>
                <a:srgbClr val="002060"/>
              </a:solidFill>
              <a:effectLst/>
              <a:latin typeface="宋体" panose="02010600030101010101" pitchFamily="2" charset="-122"/>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971435257"/>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4EA4A0A-F13B-4B3D-9A79-66BB24A8835C}"/>
              </a:ext>
            </a:extLst>
          </p:cNvPr>
          <p:cNvGrpSpPr/>
          <p:nvPr/>
        </p:nvGrpSpPr>
        <p:grpSpPr>
          <a:xfrm>
            <a:off x="3147410" y="1260522"/>
            <a:ext cx="3679897" cy="637410"/>
            <a:chOff x="2786095" y="1523231"/>
            <a:chExt cx="2393258" cy="532463"/>
          </a:xfrm>
          <a:noFill/>
        </p:grpSpPr>
        <p:sp>
          <p:nvSpPr>
            <p:cNvPr id="3" name="文本框 2">
              <a:extLst>
                <a:ext uri="{FF2B5EF4-FFF2-40B4-BE49-F238E27FC236}">
                  <a16:creationId xmlns:a16="http://schemas.microsoft.com/office/drawing/2014/main" id="{97EF5A0E-D114-49E7-B681-7D511D5815AC}"/>
                </a:ext>
              </a:extLst>
            </p:cNvPr>
            <p:cNvSpPr txBox="1"/>
            <p:nvPr/>
          </p:nvSpPr>
          <p:spPr>
            <a:xfrm>
              <a:off x="2786095" y="1528634"/>
              <a:ext cx="282734" cy="527060"/>
            </a:xfrm>
            <a:prstGeom prst="rect">
              <a:avLst/>
            </a:prstGeom>
            <a:grpFill/>
          </p:spPr>
          <p:txBody>
            <a:bodyPr wrap="none">
              <a:spAutoFit/>
            </a:bodyPr>
            <a:lstStyle/>
            <a:p>
              <a:pPr eaLnBrk="1" hangingPunct="1">
                <a:defRPr/>
              </a:pPr>
              <a:r>
                <a:rPr lang="en-US" altLang="zh-CN" sz="3500" dirty="0">
                  <a:cs typeface="+mn-ea"/>
                  <a:sym typeface="+mn-lt"/>
                </a:rPr>
                <a:t>1</a:t>
              </a:r>
              <a:endParaRPr lang="zh-CN" altLang="en-US" sz="3500" dirty="0">
                <a:cs typeface="+mn-ea"/>
                <a:sym typeface="+mn-lt"/>
              </a:endParaRPr>
            </a:p>
          </p:txBody>
        </p:sp>
        <p:cxnSp>
          <p:nvCxnSpPr>
            <p:cNvPr id="4" name="直接连接符 3">
              <a:extLst>
                <a:ext uri="{FF2B5EF4-FFF2-40B4-BE49-F238E27FC236}">
                  <a16:creationId xmlns:a16="http://schemas.microsoft.com/office/drawing/2014/main" id="{DF9D6FEB-4176-4394-96BE-32F2127627A9}"/>
                </a:ext>
              </a:extLst>
            </p:cNvPr>
            <p:cNvCxnSpPr/>
            <p:nvPr/>
          </p:nvCxnSpPr>
          <p:spPr>
            <a:xfrm flipH="1">
              <a:off x="3096618" y="1596008"/>
              <a:ext cx="184150" cy="396875"/>
            </a:xfrm>
            <a:prstGeom prst="line">
              <a:avLst/>
            </a:prstGeom>
            <a:grpFill/>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D3C38694-DE6C-4990-8CAB-B8E990454FA7}"/>
                </a:ext>
              </a:extLst>
            </p:cNvPr>
            <p:cNvSpPr txBox="1"/>
            <p:nvPr/>
          </p:nvSpPr>
          <p:spPr>
            <a:xfrm>
              <a:off x="3307805" y="1523231"/>
              <a:ext cx="1871548" cy="527060"/>
            </a:xfrm>
            <a:prstGeom prst="rect">
              <a:avLst/>
            </a:prstGeom>
            <a:grpFill/>
          </p:spPr>
          <p:txBody>
            <a:bodyPr wrap="none">
              <a:spAutoFit/>
            </a:bodyPr>
            <a:lstStyle/>
            <a:p>
              <a:pPr eaLnBrk="1" hangingPunct="1">
                <a:defRPr/>
              </a:pPr>
              <a:r>
                <a:rPr lang="zh-CN" altLang="en-US" sz="3500" dirty="0">
                  <a:cs typeface="+mn-ea"/>
                  <a:sym typeface="+mn-lt"/>
                </a:rPr>
                <a:t>方志馆的定义</a:t>
              </a:r>
            </a:p>
          </p:txBody>
        </p:sp>
      </p:grpSp>
      <p:grpSp>
        <p:nvGrpSpPr>
          <p:cNvPr id="6" name="组合 5">
            <a:extLst>
              <a:ext uri="{FF2B5EF4-FFF2-40B4-BE49-F238E27FC236}">
                <a16:creationId xmlns:a16="http://schemas.microsoft.com/office/drawing/2014/main" id="{C4EA4A0A-F13B-4B3D-9A79-66BB24A8835C}"/>
              </a:ext>
            </a:extLst>
          </p:cNvPr>
          <p:cNvGrpSpPr/>
          <p:nvPr/>
        </p:nvGrpSpPr>
        <p:grpSpPr>
          <a:xfrm>
            <a:off x="3147410" y="2318186"/>
            <a:ext cx="4648770" cy="640141"/>
            <a:chOff x="2739796" y="1523231"/>
            <a:chExt cx="3023374" cy="534744"/>
          </a:xfrm>
          <a:noFill/>
        </p:grpSpPr>
        <p:sp>
          <p:nvSpPr>
            <p:cNvPr id="7" name="文本框 6">
              <a:extLst>
                <a:ext uri="{FF2B5EF4-FFF2-40B4-BE49-F238E27FC236}">
                  <a16:creationId xmlns:a16="http://schemas.microsoft.com/office/drawing/2014/main" id="{97EF5A0E-D114-49E7-B681-7D511D5815AC}"/>
                </a:ext>
              </a:extLst>
            </p:cNvPr>
            <p:cNvSpPr txBox="1"/>
            <p:nvPr/>
          </p:nvSpPr>
          <p:spPr>
            <a:xfrm>
              <a:off x="2739796" y="1530915"/>
              <a:ext cx="282734" cy="527060"/>
            </a:xfrm>
            <a:prstGeom prst="rect">
              <a:avLst/>
            </a:prstGeom>
            <a:grpFill/>
          </p:spPr>
          <p:txBody>
            <a:bodyPr wrap="none">
              <a:spAutoFit/>
            </a:bodyPr>
            <a:lstStyle/>
            <a:p>
              <a:pPr eaLnBrk="1" hangingPunct="1">
                <a:defRPr/>
              </a:pPr>
              <a:r>
                <a:rPr lang="en-US" altLang="zh-CN" sz="3500" dirty="0">
                  <a:cs typeface="+mn-ea"/>
                  <a:sym typeface="+mn-lt"/>
                </a:rPr>
                <a:t>2</a:t>
              </a:r>
              <a:endParaRPr lang="zh-CN" altLang="en-US" sz="3500" dirty="0">
                <a:cs typeface="+mn-ea"/>
                <a:sym typeface="+mn-lt"/>
              </a:endParaRPr>
            </a:p>
          </p:txBody>
        </p:sp>
        <p:cxnSp>
          <p:nvCxnSpPr>
            <p:cNvPr id="8" name="直接连接符 7">
              <a:extLst>
                <a:ext uri="{FF2B5EF4-FFF2-40B4-BE49-F238E27FC236}">
                  <a16:creationId xmlns:a16="http://schemas.microsoft.com/office/drawing/2014/main" id="{DF9D6FEB-4176-4394-96BE-32F2127627A9}"/>
                </a:ext>
              </a:extLst>
            </p:cNvPr>
            <p:cNvCxnSpPr/>
            <p:nvPr/>
          </p:nvCxnSpPr>
          <p:spPr>
            <a:xfrm flipH="1">
              <a:off x="3096618" y="1596008"/>
              <a:ext cx="184150" cy="396875"/>
            </a:xfrm>
            <a:prstGeom prst="line">
              <a:avLst/>
            </a:prstGeom>
            <a:grpFill/>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D3C38694-DE6C-4990-8CAB-B8E990454FA7}"/>
                </a:ext>
              </a:extLst>
            </p:cNvPr>
            <p:cNvSpPr txBox="1"/>
            <p:nvPr/>
          </p:nvSpPr>
          <p:spPr>
            <a:xfrm>
              <a:off x="3307805" y="1523231"/>
              <a:ext cx="2455365" cy="527060"/>
            </a:xfrm>
            <a:prstGeom prst="rect">
              <a:avLst/>
            </a:prstGeom>
            <a:grpFill/>
          </p:spPr>
          <p:txBody>
            <a:bodyPr wrap="none">
              <a:spAutoFit/>
            </a:bodyPr>
            <a:lstStyle/>
            <a:p>
              <a:pPr eaLnBrk="1" hangingPunct="1">
                <a:defRPr/>
              </a:pPr>
              <a:r>
                <a:rPr lang="zh-CN" altLang="en-US" sz="3500" dirty="0">
                  <a:cs typeface="+mn-ea"/>
                  <a:sym typeface="+mn-lt"/>
                </a:rPr>
                <a:t>方志馆的发展现状</a:t>
              </a:r>
            </a:p>
          </p:txBody>
        </p:sp>
      </p:grpSp>
      <p:grpSp>
        <p:nvGrpSpPr>
          <p:cNvPr id="10" name="组合 9">
            <a:extLst>
              <a:ext uri="{FF2B5EF4-FFF2-40B4-BE49-F238E27FC236}">
                <a16:creationId xmlns:a16="http://schemas.microsoft.com/office/drawing/2014/main" id="{C4EA4A0A-F13B-4B3D-9A79-66BB24A8835C}"/>
              </a:ext>
            </a:extLst>
          </p:cNvPr>
          <p:cNvGrpSpPr/>
          <p:nvPr/>
        </p:nvGrpSpPr>
        <p:grpSpPr>
          <a:xfrm>
            <a:off x="3176509" y="3462971"/>
            <a:ext cx="5026419" cy="637410"/>
            <a:chOff x="2786095" y="1523231"/>
            <a:chExt cx="3268982" cy="532463"/>
          </a:xfrm>
          <a:noFill/>
        </p:grpSpPr>
        <p:sp>
          <p:nvSpPr>
            <p:cNvPr id="11" name="文本框 10">
              <a:extLst>
                <a:ext uri="{FF2B5EF4-FFF2-40B4-BE49-F238E27FC236}">
                  <a16:creationId xmlns:a16="http://schemas.microsoft.com/office/drawing/2014/main" id="{97EF5A0E-D114-49E7-B681-7D511D5815AC}"/>
                </a:ext>
              </a:extLst>
            </p:cNvPr>
            <p:cNvSpPr txBox="1"/>
            <p:nvPr/>
          </p:nvSpPr>
          <p:spPr>
            <a:xfrm>
              <a:off x="2786095" y="1528634"/>
              <a:ext cx="282734" cy="527060"/>
            </a:xfrm>
            <a:prstGeom prst="rect">
              <a:avLst/>
            </a:prstGeom>
            <a:grpFill/>
          </p:spPr>
          <p:txBody>
            <a:bodyPr wrap="none">
              <a:spAutoFit/>
            </a:bodyPr>
            <a:lstStyle/>
            <a:p>
              <a:pPr eaLnBrk="1" hangingPunct="1">
                <a:defRPr/>
              </a:pPr>
              <a:r>
                <a:rPr lang="en-US" altLang="zh-CN" sz="3500" dirty="0">
                  <a:cs typeface="+mn-ea"/>
                  <a:sym typeface="+mn-lt"/>
                </a:rPr>
                <a:t>3</a:t>
              </a:r>
              <a:endParaRPr lang="zh-CN" altLang="en-US" sz="3500" dirty="0">
                <a:cs typeface="+mn-ea"/>
                <a:sym typeface="+mn-lt"/>
              </a:endParaRPr>
            </a:p>
          </p:txBody>
        </p:sp>
        <p:cxnSp>
          <p:nvCxnSpPr>
            <p:cNvPr id="12" name="直接连接符 11">
              <a:extLst>
                <a:ext uri="{FF2B5EF4-FFF2-40B4-BE49-F238E27FC236}">
                  <a16:creationId xmlns:a16="http://schemas.microsoft.com/office/drawing/2014/main" id="{DF9D6FEB-4176-4394-96BE-32F2127627A9}"/>
                </a:ext>
              </a:extLst>
            </p:cNvPr>
            <p:cNvCxnSpPr/>
            <p:nvPr/>
          </p:nvCxnSpPr>
          <p:spPr>
            <a:xfrm flipH="1">
              <a:off x="3096618" y="1596008"/>
              <a:ext cx="184150" cy="396875"/>
            </a:xfrm>
            <a:prstGeom prst="line">
              <a:avLst/>
            </a:prstGeom>
            <a:grpFill/>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D3C38694-DE6C-4990-8CAB-B8E990454FA7}"/>
                </a:ext>
              </a:extLst>
            </p:cNvPr>
            <p:cNvSpPr txBox="1"/>
            <p:nvPr/>
          </p:nvSpPr>
          <p:spPr>
            <a:xfrm>
              <a:off x="3307805" y="1523231"/>
              <a:ext cx="2747272" cy="527060"/>
            </a:xfrm>
            <a:prstGeom prst="rect">
              <a:avLst/>
            </a:prstGeom>
            <a:grpFill/>
          </p:spPr>
          <p:txBody>
            <a:bodyPr wrap="none">
              <a:spAutoFit/>
            </a:bodyPr>
            <a:lstStyle/>
            <a:p>
              <a:pPr eaLnBrk="1" hangingPunct="1">
                <a:defRPr/>
              </a:pPr>
              <a:r>
                <a:rPr lang="zh-CN" altLang="en-US" sz="3500" dirty="0">
                  <a:cs typeface="+mn-ea"/>
                  <a:sym typeface="+mn-lt"/>
                </a:rPr>
                <a:t>方志馆的功能与作用</a:t>
              </a:r>
            </a:p>
          </p:txBody>
        </p:sp>
      </p:grpSp>
      <p:grpSp>
        <p:nvGrpSpPr>
          <p:cNvPr id="14" name="组合 13">
            <a:extLst>
              <a:ext uri="{FF2B5EF4-FFF2-40B4-BE49-F238E27FC236}">
                <a16:creationId xmlns:a16="http://schemas.microsoft.com/office/drawing/2014/main" id="{C4EA4A0A-F13B-4B3D-9A79-66BB24A8835C}"/>
              </a:ext>
            </a:extLst>
          </p:cNvPr>
          <p:cNvGrpSpPr/>
          <p:nvPr/>
        </p:nvGrpSpPr>
        <p:grpSpPr>
          <a:xfrm>
            <a:off x="3176509" y="4508189"/>
            <a:ext cx="5026419" cy="637410"/>
            <a:chOff x="2786095" y="1523231"/>
            <a:chExt cx="3268982" cy="532463"/>
          </a:xfrm>
          <a:noFill/>
        </p:grpSpPr>
        <p:sp>
          <p:nvSpPr>
            <p:cNvPr id="15" name="文本框 14">
              <a:extLst>
                <a:ext uri="{FF2B5EF4-FFF2-40B4-BE49-F238E27FC236}">
                  <a16:creationId xmlns:a16="http://schemas.microsoft.com/office/drawing/2014/main" id="{97EF5A0E-D114-49E7-B681-7D511D5815AC}"/>
                </a:ext>
              </a:extLst>
            </p:cNvPr>
            <p:cNvSpPr txBox="1"/>
            <p:nvPr/>
          </p:nvSpPr>
          <p:spPr>
            <a:xfrm>
              <a:off x="2786095" y="1528634"/>
              <a:ext cx="282734" cy="527060"/>
            </a:xfrm>
            <a:prstGeom prst="rect">
              <a:avLst/>
            </a:prstGeom>
            <a:grpFill/>
          </p:spPr>
          <p:txBody>
            <a:bodyPr wrap="none">
              <a:spAutoFit/>
            </a:bodyPr>
            <a:lstStyle/>
            <a:p>
              <a:pPr eaLnBrk="1" hangingPunct="1">
                <a:defRPr/>
              </a:pPr>
              <a:r>
                <a:rPr lang="en-US" altLang="zh-CN" sz="3500" dirty="0">
                  <a:cs typeface="+mn-ea"/>
                  <a:sym typeface="+mn-lt"/>
                </a:rPr>
                <a:t>4</a:t>
              </a:r>
              <a:endParaRPr lang="zh-CN" altLang="en-US" sz="3500" dirty="0">
                <a:cs typeface="+mn-ea"/>
                <a:sym typeface="+mn-lt"/>
              </a:endParaRPr>
            </a:p>
          </p:txBody>
        </p:sp>
        <p:cxnSp>
          <p:nvCxnSpPr>
            <p:cNvPr id="16" name="直接连接符 15">
              <a:extLst>
                <a:ext uri="{FF2B5EF4-FFF2-40B4-BE49-F238E27FC236}">
                  <a16:creationId xmlns:a16="http://schemas.microsoft.com/office/drawing/2014/main" id="{DF9D6FEB-4176-4394-96BE-32F2127627A9}"/>
                </a:ext>
              </a:extLst>
            </p:cNvPr>
            <p:cNvCxnSpPr/>
            <p:nvPr/>
          </p:nvCxnSpPr>
          <p:spPr>
            <a:xfrm flipH="1">
              <a:off x="3096618" y="1596008"/>
              <a:ext cx="184150" cy="396875"/>
            </a:xfrm>
            <a:prstGeom prst="line">
              <a:avLst/>
            </a:prstGeom>
            <a:grpFill/>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D3C38694-DE6C-4990-8CAB-B8E990454FA7}"/>
                </a:ext>
              </a:extLst>
            </p:cNvPr>
            <p:cNvSpPr txBox="1"/>
            <p:nvPr/>
          </p:nvSpPr>
          <p:spPr>
            <a:xfrm>
              <a:off x="3307805" y="1523231"/>
              <a:ext cx="2747272" cy="527060"/>
            </a:xfrm>
            <a:prstGeom prst="rect">
              <a:avLst/>
            </a:prstGeom>
            <a:grpFill/>
          </p:spPr>
          <p:txBody>
            <a:bodyPr wrap="none">
              <a:spAutoFit/>
            </a:bodyPr>
            <a:lstStyle/>
            <a:p>
              <a:pPr eaLnBrk="1" hangingPunct="1">
                <a:defRPr/>
              </a:pPr>
              <a:r>
                <a:rPr lang="zh-CN" altLang="en-US" sz="3500" dirty="0">
                  <a:cs typeface="+mn-ea"/>
                  <a:sym typeface="+mn-lt"/>
                </a:rPr>
                <a:t>现代数字化方志资源</a:t>
              </a:r>
            </a:p>
          </p:txBody>
        </p:sp>
      </p:grpSp>
      <p:sp>
        <p:nvSpPr>
          <p:cNvPr id="18" name="文本框 17">
            <a:extLst>
              <a:ext uri="{FF2B5EF4-FFF2-40B4-BE49-F238E27FC236}">
                <a16:creationId xmlns:a16="http://schemas.microsoft.com/office/drawing/2014/main" id="{2B8C0215-3D5A-4F69-AD9B-CED044A98A89}"/>
              </a:ext>
            </a:extLst>
          </p:cNvPr>
          <p:cNvSpPr txBox="1"/>
          <p:nvPr/>
        </p:nvSpPr>
        <p:spPr>
          <a:xfrm>
            <a:off x="0" y="2620203"/>
            <a:ext cx="1514913" cy="646331"/>
          </a:xfrm>
          <a:prstGeom prst="rect">
            <a:avLst/>
          </a:prstGeom>
          <a:noFill/>
        </p:spPr>
        <p:txBody>
          <a:bodyPr wrap="square" rtlCol="0">
            <a:spAutoFit/>
          </a:bodyPr>
          <a:lstStyle/>
          <a:p>
            <a:pPr algn="ctr"/>
            <a:r>
              <a:rPr lang="zh-CN" altLang="en-US" sz="3600" b="1" dirty="0">
                <a:solidFill>
                  <a:schemeClr val="bg1"/>
                </a:solidFill>
                <a:effectLst>
                  <a:outerShdw blurRad="38100" dist="76200" dir="2700000" algn="tl">
                    <a:srgbClr val="000000">
                      <a:alpha val="10000"/>
                    </a:srgbClr>
                  </a:outerShdw>
                </a:effectLst>
                <a:cs typeface="+mn-ea"/>
                <a:sym typeface="+mn-lt"/>
              </a:rPr>
              <a:t>目 录</a:t>
            </a:r>
          </a:p>
        </p:txBody>
      </p:sp>
    </p:spTree>
    <p:extLst>
      <p:ext uri="{BB962C8B-B14F-4D97-AF65-F5344CB8AC3E}">
        <p14:creationId xmlns:p14="http://schemas.microsoft.com/office/powerpoint/2010/main" val="1607484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170492" y="3190671"/>
            <a:ext cx="1344500"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方志馆的发展现状</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2</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8" name="文本框 7">
            <a:extLst>
              <a:ext uri="{FF2B5EF4-FFF2-40B4-BE49-F238E27FC236}">
                <a16:creationId xmlns:a16="http://schemas.microsoft.com/office/drawing/2014/main" id="{3C175C14-8C6C-4C30-9731-16F41E591361}"/>
              </a:ext>
            </a:extLst>
          </p:cNvPr>
          <p:cNvSpPr txBox="1"/>
          <p:nvPr/>
        </p:nvSpPr>
        <p:spPr>
          <a:xfrm>
            <a:off x="1848809" y="729199"/>
            <a:ext cx="7124699" cy="5844357"/>
          </a:xfrm>
          <a:prstGeom prst="rect">
            <a:avLst/>
          </a:prstGeom>
          <a:noFill/>
        </p:spPr>
        <p:txBody>
          <a:bodyPr wrap="square">
            <a:spAutoFit/>
          </a:bodyPr>
          <a:lstStyle/>
          <a:p>
            <a:pPr algn="l">
              <a:lnSpc>
                <a:spcPct val="150000"/>
              </a:lnSpc>
            </a:pPr>
            <a:r>
              <a:rPr lang="zh-CN" altLang="zh-CN" b="1" kern="0" dirty="0">
                <a:solidFill>
                  <a:srgbClr val="002060"/>
                </a:solidFill>
                <a:latin typeface="宋体" panose="02010600030101010101" pitchFamily="2" charset="-122"/>
                <a:ea typeface="宋体" panose="02010600030101010101" pitchFamily="2" charset="-122"/>
              </a:rPr>
              <a:t>第十一条　国家方志馆分馆管理实行</a:t>
            </a:r>
            <a:r>
              <a:rPr lang="zh-CN" altLang="zh-CN" b="1" kern="0" dirty="0">
                <a:solidFill>
                  <a:srgbClr val="00B0F0"/>
                </a:solidFill>
                <a:latin typeface="宋体" panose="02010600030101010101" pitchFamily="2" charset="-122"/>
                <a:ea typeface="宋体" panose="02010600030101010101" pitchFamily="2" charset="-122"/>
              </a:rPr>
              <a:t>属地管理</a:t>
            </a:r>
            <a:r>
              <a:rPr lang="zh-CN" altLang="zh-CN" b="1" kern="0" dirty="0">
                <a:solidFill>
                  <a:srgbClr val="002060"/>
                </a:solidFill>
                <a:latin typeface="宋体" panose="02010600030101010101" pitchFamily="2" charset="-122"/>
                <a:ea typeface="宋体" panose="02010600030101010101" pitchFamily="2" charset="-122"/>
              </a:rPr>
              <a:t>原则，由本级地方志工作机构负责，同时接受中国地方志指导小组及其办公室、国家方志馆的管理和业务指导。</a:t>
            </a:r>
          </a:p>
          <a:p>
            <a:pPr algn="l">
              <a:lnSpc>
                <a:spcPct val="150000"/>
              </a:lnSpc>
            </a:pPr>
            <a:r>
              <a:rPr lang="zh-CN" altLang="zh-CN" b="1" kern="0" dirty="0">
                <a:solidFill>
                  <a:srgbClr val="002060"/>
                </a:solidFill>
                <a:latin typeface="宋体" panose="02010600030101010101" pitchFamily="2" charset="-122"/>
                <a:ea typeface="宋体" panose="02010600030101010101" pitchFamily="2" charset="-122"/>
              </a:rPr>
              <a:t>　　国家方志馆分馆馆长一般由</a:t>
            </a:r>
            <a:r>
              <a:rPr lang="zh-CN" altLang="zh-CN" b="1" kern="0" dirty="0">
                <a:solidFill>
                  <a:srgbClr val="00B0F0"/>
                </a:solidFill>
                <a:latin typeface="宋体" panose="02010600030101010101" pitchFamily="2" charset="-122"/>
                <a:ea typeface="宋体" panose="02010600030101010101" pitchFamily="2" charset="-122"/>
              </a:rPr>
              <a:t>同级地方志工作机构主要负责人</a:t>
            </a:r>
            <a:r>
              <a:rPr lang="zh-CN" altLang="zh-CN" b="1" kern="0" dirty="0">
                <a:solidFill>
                  <a:srgbClr val="002060"/>
                </a:solidFill>
                <a:latin typeface="宋体" panose="02010600030101010101" pitchFamily="2" charset="-122"/>
                <a:ea typeface="宋体" panose="02010600030101010101" pitchFamily="2" charset="-122"/>
              </a:rPr>
              <a:t>担任，并向国家方志馆报备。</a:t>
            </a:r>
          </a:p>
          <a:p>
            <a:pPr algn="l">
              <a:lnSpc>
                <a:spcPct val="150000"/>
              </a:lnSpc>
            </a:pPr>
            <a:r>
              <a:rPr lang="zh-CN" altLang="zh-CN" b="1" kern="0" dirty="0">
                <a:solidFill>
                  <a:srgbClr val="002060"/>
                </a:solidFill>
                <a:latin typeface="宋体" panose="02010600030101010101" pitchFamily="2" charset="-122"/>
                <a:ea typeface="宋体" panose="02010600030101010101" pitchFamily="2" charset="-122"/>
              </a:rPr>
              <a:t>　　国家方志馆分馆建设发展经费由</a:t>
            </a:r>
            <a:r>
              <a:rPr lang="zh-CN" altLang="zh-CN" b="1" kern="0" dirty="0">
                <a:solidFill>
                  <a:srgbClr val="00B0F0"/>
                </a:solidFill>
                <a:latin typeface="宋体" panose="02010600030101010101" pitchFamily="2" charset="-122"/>
                <a:ea typeface="宋体" panose="02010600030101010101" pitchFamily="2" charset="-122"/>
              </a:rPr>
              <a:t>同级地方财政</a:t>
            </a:r>
            <a:r>
              <a:rPr lang="zh-CN" altLang="zh-CN" b="1" kern="0" dirty="0">
                <a:solidFill>
                  <a:srgbClr val="002060"/>
                </a:solidFill>
                <a:latin typeface="宋体" panose="02010600030101010101" pitchFamily="2" charset="-122"/>
                <a:ea typeface="宋体" panose="02010600030101010101" pitchFamily="2" charset="-122"/>
              </a:rPr>
              <a:t>负责解决。</a:t>
            </a:r>
          </a:p>
          <a:p>
            <a:pPr algn="l">
              <a:lnSpc>
                <a:spcPct val="150000"/>
              </a:lnSpc>
            </a:pPr>
            <a:r>
              <a:rPr lang="zh-CN" altLang="zh-CN" b="1" kern="0" dirty="0">
                <a:solidFill>
                  <a:srgbClr val="002060"/>
                </a:solidFill>
                <a:latin typeface="宋体" panose="02010600030101010101" pitchFamily="2" charset="-122"/>
                <a:ea typeface="宋体" panose="02010600030101010101" pitchFamily="2" charset="-122"/>
              </a:rPr>
              <a:t>　　第十二条　国家方志馆分馆应当每年向国家方志馆汇报年度工作情况。</a:t>
            </a:r>
          </a:p>
          <a:p>
            <a:pPr algn="l">
              <a:lnSpc>
                <a:spcPct val="150000"/>
              </a:lnSpc>
            </a:pPr>
            <a:r>
              <a:rPr lang="zh-CN" altLang="zh-CN" b="1" kern="0" dirty="0">
                <a:solidFill>
                  <a:srgbClr val="002060"/>
                </a:solidFill>
                <a:latin typeface="宋体" panose="02010600030101010101" pitchFamily="2" charset="-122"/>
                <a:ea typeface="宋体" panose="02010600030101010101" pitchFamily="2" charset="-122"/>
              </a:rPr>
              <a:t>　　第十三条　国家方志馆负责对分馆建设管理情况进行检查。</a:t>
            </a:r>
          </a:p>
          <a:p>
            <a:pPr algn="l">
              <a:lnSpc>
                <a:spcPct val="150000"/>
              </a:lnSpc>
            </a:pPr>
            <a:r>
              <a:rPr lang="zh-CN" altLang="zh-CN" b="1" kern="0" dirty="0">
                <a:solidFill>
                  <a:srgbClr val="002060"/>
                </a:solidFill>
                <a:latin typeface="宋体" panose="02010600030101010101" pitchFamily="2" charset="-122"/>
                <a:ea typeface="宋体" panose="02010600030101010101" pitchFamily="2" charset="-122"/>
              </a:rPr>
              <a:t>　　第十四条　国家方志馆分馆开展重大活动或者重要事务，应当及时向国家方志馆请示；遇有重大问题，应当及时向国家方志馆报告。</a:t>
            </a:r>
          </a:p>
          <a:p>
            <a:pPr algn="l">
              <a:lnSpc>
                <a:spcPct val="150000"/>
              </a:lnSpc>
            </a:pPr>
            <a:r>
              <a:rPr lang="zh-CN" altLang="zh-CN" b="1" kern="0" dirty="0">
                <a:solidFill>
                  <a:srgbClr val="002060"/>
                </a:solidFill>
                <a:latin typeface="宋体" panose="02010600030101010101" pitchFamily="2" charset="-122"/>
                <a:ea typeface="宋体" panose="02010600030101010101" pitchFamily="2" charset="-122"/>
              </a:rPr>
              <a:t>　　第十五条　国家方志馆定期或不定期组织对分馆建设发展情况进行考核评议。</a:t>
            </a:r>
          </a:p>
          <a:p>
            <a:pPr algn="l">
              <a:lnSpc>
                <a:spcPct val="150000"/>
              </a:lnSpc>
            </a:pPr>
            <a:r>
              <a:rPr lang="zh-CN" altLang="zh-CN" b="1" kern="0" dirty="0">
                <a:solidFill>
                  <a:srgbClr val="002060"/>
                </a:solidFill>
                <a:latin typeface="宋体" panose="02010600030101010101" pitchFamily="2" charset="-122"/>
                <a:ea typeface="宋体" panose="02010600030101010101" pitchFamily="2" charset="-122"/>
              </a:rPr>
              <a:t>　　</a:t>
            </a:r>
          </a:p>
        </p:txBody>
      </p:sp>
    </p:spTree>
    <p:extLst>
      <p:ext uri="{BB962C8B-B14F-4D97-AF65-F5344CB8AC3E}">
        <p14:creationId xmlns:p14="http://schemas.microsoft.com/office/powerpoint/2010/main" val="1380322254"/>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170492" y="3190671"/>
            <a:ext cx="1344500"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方志馆的发展现状</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2</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11" name="矩形 10"/>
          <p:cNvSpPr/>
          <p:nvPr/>
        </p:nvSpPr>
        <p:spPr>
          <a:xfrm>
            <a:off x="842741" y="495751"/>
            <a:ext cx="8135004" cy="400110"/>
          </a:xfrm>
          <a:prstGeom prst="rect">
            <a:avLst/>
          </a:prstGeom>
        </p:spPr>
        <p:txBody>
          <a:bodyPr wrap="square">
            <a:spAutoFit/>
          </a:bodyPr>
          <a:lstStyle/>
          <a:p>
            <a:pPr marL="685800" indent="266700" algn="just">
              <a:spcAft>
                <a:spcPts val="0"/>
              </a:spcAft>
            </a:pPr>
            <a:r>
              <a:rPr lang="zh-CN" altLang="zh-CN" sz="2000"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a:t>
            </a:r>
            <a:r>
              <a:rPr lang="en-US" altLang="zh-CN" sz="2000"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4</a:t>
            </a:r>
            <a:r>
              <a:rPr lang="zh-CN" altLang="zh-CN" sz="2000"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）全国方志馆事业发展规划（</a:t>
            </a:r>
            <a:r>
              <a:rPr lang="en-US" altLang="zh-CN" sz="2000"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2021</a:t>
            </a:r>
            <a:r>
              <a:rPr lang="zh-CN" altLang="zh-CN" sz="2000"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a:t>
            </a:r>
            <a:r>
              <a:rPr lang="en-US" altLang="zh-CN" sz="2000"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2025</a:t>
            </a:r>
            <a:r>
              <a:rPr lang="zh-CN" altLang="zh-CN" sz="2000"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年）（讨论稿）</a:t>
            </a:r>
          </a:p>
        </p:txBody>
      </p:sp>
      <p:sp>
        <p:nvSpPr>
          <p:cNvPr id="2" name="矩形 1"/>
          <p:cNvSpPr/>
          <p:nvPr/>
        </p:nvSpPr>
        <p:spPr>
          <a:xfrm>
            <a:off x="2285999" y="1587470"/>
            <a:ext cx="5974773" cy="3718967"/>
          </a:xfrm>
          <a:prstGeom prst="rect">
            <a:avLst/>
          </a:prstGeom>
        </p:spPr>
        <p:txBody>
          <a:bodyPr wrap="square">
            <a:spAutoFit/>
          </a:bodyPr>
          <a:lstStyle/>
          <a:p>
            <a:pPr indent="406400" algn="just">
              <a:lnSpc>
                <a:spcPts val="2800"/>
              </a:lnSpc>
              <a:spcAft>
                <a:spcPts val="0"/>
              </a:spcAft>
            </a:pPr>
            <a:r>
              <a:rPr lang="zh-CN" altLang="zh-CN" spc="40" dirty="0">
                <a:solidFill>
                  <a:srgbClr val="002060"/>
                </a:solidFill>
                <a:latin typeface="宋体" panose="02010600030101010101" pitchFamily="2" charset="-122"/>
                <a:ea typeface="Microsoft YaHei UI" panose="020B0503020204020204" pitchFamily="34" charset="-122"/>
              </a:rPr>
              <a:t>（一）总体目标</a:t>
            </a:r>
            <a:endParaRPr lang="en-US" altLang="zh-CN" spc="40" dirty="0">
              <a:solidFill>
                <a:srgbClr val="002060"/>
              </a:solidFill>
              <a:latin typeface="宋体" panose="02010600030101010101" pitchFamily="2" charset="-122"/>
              <a:ea typeface="Microsoft YaHei UI" panose="020B0503020204020204" pitchFamily="34" charset="-122"/>
            </a:endParaRPr>
          </a:p>
          <a:p>
            <a:pPr indent="406400" algn="just">
              <a:lnSpc>
                <a:spcPts val="2800"/>
              </a:lnSpc>
              <a:spcAft>
                <a:spcPts val="0"/>
              </a:spcAft>
            </a:pPr>
            <a:endParaRPr lang="zh-CN" altLang="zh-CN" spc="40" dirty="0">
              <a:solidFill>
                <a:srgbClr val="002060"/>
              </a:solidFill>
              <a:latin typeface="宋体" panose="02010600030101010101" pitchFamily="2" charset="-122"/>
              <a:ea typeface="Microsoft YaHei UI" panose="020B0503020204020204" pitchFamily="34" charset="-122"/>
            </a:endParaRPr>
          </a:p>
          <a:p>
            <a:pPr indent="406400" algn="just">
              <a:lnSpc>
                <a:spcPct val="150000"/>
              </a:lnSpc>
              <a:spcAft>
                <a:spcPts val="0"/>
              </a:spcAft>
            </a:pPr>
            <a:r>
              <a:rPr lang="zh-CN" altLang="zh-CN" spc="40" dirty="0">
                <a:solidFill>
                  <a:srgbClr val="002060"/>
                </a:solidFill>
                <a:latin typeface="宋体" panose="02010600030101010101" pitchFamily="2" charset="-122"/>
                <a:ea typeface="Microsoft YaHei UI" panose="020B0503020204020204" pitchFamily="34" charset="-122"/>
              </a:rPr>
              <a:t>以推进</a:t>
            </a:r>
            <a:r>
              <a:rPr lang="zh-CN" altLang="zh-CN" spc="40" dirty="0">
                <a:solidFill>
                  <a:srgbClr val="FF0000"/>
                </a:solidFill>
                <a:latin typeface="宋体" panose="02010600030101010101" pitchFamily="2" charset="-122"/>
                <a:ea typeface="Microsoft YaHei UI" panose="020B0503020204020204" pitchFamily="34" charset="-122"/>
              </a:rPr>
              <a:t>国家、省、市、县、乡、村</a:t>
            </a:r>
            <a:r>
              <a:rPr lang="zh-CN" altLang="zh-CN" spc="40" dirty="0">
                <a:solidFill>
                  <a:srgbClr val="002060"/>
                </a:solidFill>
                <a:latin typeface="宋体" panose="02010600030101010101" pitchFamily="2" charset="-122"/>
                <a:ea typeface="Microsoft YaHei UI" panose="020B0503020204020204" pitchFamily="34" charset="-122"/>
              </a:rPr>
              <a:t>六级方志馆建设为主线，将各级方志馆建设纳入</a:t>
            </a:r>
            <a:r>
              <a:rPr lang="zh-CN" altLang="zh-CN" spc="40" dirty="0">
                <a:solidFill>
                  <a:srgbClr val="FF0000"/>
                </a:solidFill>
                <a:latin typeface="宋体" panose="02010600030101010101" pitchFamily="2" charset="-122"/>
                <a:ea typeface="Microsoft YaHei UI" panose="020B0503020204020204" pitchFamily="34" charset="-122"/>
              </a:rPr>
              <a:t>公共文化服务体系</a:t>
            </a:r>
            <a:r>
              <a:rPr lang="zh-CN" altLang="zh-CN" spc="40" dirty="0">
                <a:solidFill>
                  <a:srgbClr val="002060"/>
                </a:solidFill>
                <a:latin typeface="宋体" panose="02010600030101010101" pitchFamily="2" charset="-122"/>
                <a:ea typeface="Microsoft YaHei UI" panose="020B0503020204020204" pitchFamily="34" charset="-122"/>
              </a:rPr>
              <a:t>建设范围，到</a:t>
            </a:r>
            <a:r>
              <a:rPr lang="en-US" altLang="zh-CN" spc="40" dirty="0">
                <a:solidFill>
                  <a:srgbClr val="002060"/>
                </a:solidFill>
                <a:latin typeface="宋体" panose="02010600030101010101" pitchFamily="2" charset="-122"/>
                <a:ea typeface="Microsoft YaHei UI" panose="020B0503020204020204" pitchFamily="34" charset="-122"/>
              </a:rPr>
              <a:t>2025</a:t>
            </a:r>
            <a:r>
              <a:rPr lang="zh-CN" altLang="zh-CN" spc="40" dirty="0">
                <a:solidFill>
                  <a:srgbClr val="002060"/>
                </a:solidFill>
                <a:latin typeface="宋体" panose="02010600030101010101" pitchFamily="2" charset="-122"/>
                <a:ea typeface="Microsoft YaHei UI" panose="020B0503020204020204" pitchFamily="34" charset="-122"/>
              </a:rPr>
              <a:t>年基本建成</a:t>
            </a:r>
            <a:r>
              <a:rPr lang="zh-CN" altLang="zh-CN" spc="40" dirty="0">
                <a:solidFill>
                  <a:srgbClr val="00B0F0"/>
                </a:solidFill>
                <a:latin typeface="宋体" panose="02010600030101010101" pitchFamily="2" charset="-122"/>
                <a:ea typeface="Microsoft YaHei UI" panose="020B0503020204020204" pitchFamily="34" charset="-122"/>
              </a:rPr>
              <a:t>新时代中国方志馆体系</a:t>
            </a:r>
            <a:r>
              <a:rPr lang="zh-CN" altLang="zh-CN" spc="40" dirty="0">
                <a:solidFill>
                  <a:srgbClr val="002060"/>
                </a:solidFill>
                <a:latin typeface="宋体" panose="02010600030101010101" pitchFamily="2" charset="-122"/>
                <a:ea typeface="Microsoft YaHei UI" panose="020B0503020204020204" pitchFamily="34" charset="-122"/>
              </a:rPr>
              <a:t>。加强馆藏资源、展览展示、信息服务、编研开发、宣传教育等方面建设，提升公共文化服务水平，将方志馆初步打造成为地情资料收藏保护中心、地情展览展示中心、地情研究中心、地方文化交流中心和爱国主义教育基地。</a:t>
            </a:r>
          </a:p>
        </p:txBody>
      </p:sp>
    </p:spTree>
    <p:extLst>
      <p:ext uri="{BB962C8B-B14F-4D97-AF65-F5344CB8AC3E}">
        <p14:creationId xmlns:p14="http://schemas.microsoft.com/office/powerpoint/2010/main" val="3907165919"/>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170492" y="3190671"/>
            <a:ext cx="1344500"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方志馆的发展现状</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2</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2" name="矩形 1"/>
          <p:cNvSpPr/>
          <p:nvPr/>
        </p:nvSpPr>
        <p:spPr>
          <a:xfrm>
            <a:off x="2325824" y="654210"/>
            <a:ext cx="1836400" cy="369332"/>
          </a:xfrm>
          <a:prstGeom prst="rect">
            <a:avLst/>
          </a:prstGeom>
        </p:spPr>
        <p:txBody>
          <a:bodyPr wrap="none">
            <a:spAutoFit/>
          </a:bodyPr>
          <a:lstStyle/>
          <a:p>
            <a:r>
              <a:rPr lang="zh-CN" altLang="zh-CN" spc="40" dirty="0">
                <a:solidFill>
                  <a:srgbClr val="002060"/>
                </a:solidFill>
                <a:latin typeface="宋体" panose="02010600030101010101" pitchFamily="2" charset="-122"/>
                <a:ea typeface="Microsoft YaHei UI" panose="020B0503020204020204" pitchFamily="34" charset="-122"/>
              </a:rPr>
              <a:t>（二）主要任务</a:t>
            </a:r>
            <a:endParaRPr lang="zh-CN" altLang="en-US" spc="40" dirty="0">
              <a:solidFill>
                <a:srgbClr val="002060"/>
              </a:solidFill>
              <a:latin typeface="宋体" panose="02010600030101010101" pitchFamily="2" charset="-122"/>
              <a:ea typeface="Microsoft YaHei UI" panose="020B0503020204020204" pitchFamily="34" charset="-122"/>
            </a:endParaRPr>
          </a:p>
        </p:txBody>
      </p:sp>
      <p:sp>
        <p:nvSpPr>
          <p:cNvPr id="3" name="矩形 2"/>
          <p:cNvSpPr/>
          <p:nvPr/>
        </p:nvSpPr>
        <p:spPr>
          <a:xfrm>
            <a:off x="2832837" y="1293144"/>
            <a:ext cx="4557658" cy="369332"/>
          </a:xfrm>
          <a:prstGeom prst="rect">
            <a:avLst/>
          </a:prstGeom>
        </p:spPr>
        <p:txBody>
          <a:bodyPr wrap="none">
            <a:spAutoFit/>
          </a:bodyPr>
          <a:lstStyle/>
          <a:p>
            <a:r>
              <a:rPr lang="en-US" altLang="zh-CN" spc="40" dirty="0">
                <a:solidFill>
                  <a:srgbClr val="002060"/>
                </a:solidFill>
                <a:latin typeface="宋体" panose="02010600030101010101" pitchFamily="2" charset="-122"/>
                <a:ea typeface="Microsoft YaHei UI" panose="020B0503020204020204" pitchFamily="34" charset="-122"/>
              </a:rPr>
              <a:t>1. </a:t>
            </a:r>
            <a:r>
              <a:rPr lang="zh-CN" altLang="zh-CN" spc="40" dirty="0">
                <a:solidFill>
                  <a:srgbClr val="002060"/>
                </a:solidFill>
                <a:latin typeface="宋体" panose="02010600030101010101" pitchFamily="2" charset="-122"/>
                <a:ea typeface="Microsoft YaHei UI" panose="020B0503020204020204" pitchFamily="34" charset="-122"/>
              </a:rPr>
              <a:t>努力推动新时代中国方志馆体系建设。</a:t>
            </a:r>
            <a:endParaRPr lang="zh-CN" altLang="en-US" spc="40" dirty="0">
              <a:solidFill>
                <a:srgbClr val="002060"/>
              </a:solidFill>
              <a:latin typeface="宋体" panose="02010600030101010101" pitchFamily="2" charset="-122"/>
              <a:ea typeface="Microsoft YaHei UI" panose="020B0503020204020204" pitchFamily="34" charset="-122"/>
            </a:endParaRPr>
          </a:p>
        </p:txBody>
      </p:sp>
      <p:sp>
        <p:nvSpPr>
          <p:cNvPr id="4" name="矩形 3"/>
          <p:cNvSpPr/>
          <p:nvPr/>
        </p:nvSpPr>
        <p:spPr>
          <a:xfrm>
            <a:off x="2832837" y="1853016"/>
            <a:ext cx="3613810" cy="369332"/>
          </a:xfrm>
          <a:prstGeom prst="rect">
            <a:avLst/>
          </a:prstGeom>
        </p:spPr>
        <p:txBody>
          <a:bodyPr wrap="none">
            <a:spAutoFit/>
          </a:bodyPr>
          <a:lstStyle/>
          <a:p>
            <a:r>
              <a:rPr lang="en-US" altLang="zh-CN" spc="40" dirty="0">
                <a:solidFill>
                  <a:srgbClr val="002060"/>
                </a:solidFill>
                <a:latin typeface="宋体" panose="02010600030101010101" pitchFamily="2" charset="-122"/>
                <a:ea typeface="Microsoft YaHei UI" panose="020B0503020204020204" pitchFamily="34" charset="-122"/>
              </a:rPr>
              <a:t>2. </a:t>
            </a:r>
            <a:r>
              <a:rPr lang="zh-CN" altLang="zh-CN" spc="40" dirty="0">
                <a:solidFill>
                  <a:srgbClr val="002060"/>
                </a:solidFill>
                <a:latin typeface="宋体" panose="02010600030101010101" pitchFamily="2" charset="-122"/>
                <a:ea typeface="Microsoft YaHei UI" panose="020B0503020204020204" pitchFamily="34" charset="-122"/>
              </a:rPr>
              <a:t>加快构建特色馆藏资源体系。</a:t>
            </a:r>
            <a:endParaRPr lang="zh-CN" altLang="en-US" spc="40" dirty="0">
              <a:solidFill>
                <a:srgbClr val="002060"/>
              </a:solidFill>
              <a:latin typeface="宋体" panose="02010600030101010101" pitchFamily="2" charset="-122"/>
              <a:ea typeface="Microsoft YaHei UI" panose="020B0503020204020204" pitchFamily="34" charset="-122"/>
            </a:endParaRPr>
          </a:p>
        </p:txBody>
      </p:sp>
      <p:sp>
        <p:nvSpPr>
          <p:cNvPr id="7" name="矩形 6"/>
          <p:cNvSpPr/>
          <p:nvPr/>
        </p:nvSpPr>
        <p:spPr>
          <a:xfrm>
            <a:off x="2832837" y="2300252"/>
            <a:ext cx="3136756" cy="369332"/>
          </a:xfrm>
          <a:prstGeom prst="rect">
            <a:avLst/>
          </a:prstGeom>
        </p:spPr>
        <p:txBody>
          <a:bodyPr wrap="none">
            <a:spAutoFit/>
          </a:bodyPr>
          <a:lstStyle/>
          <a:p>
            <a:r>
              <a:rPr lang="en-US" altLang="zh-CN" spc="40" dirty="0">
                <a:solidFill>
                  <a:srgbClr val="002060"/>
                </a:solidFill>
                <a:latin typeface="宋体" panose="02010600030101010101" pitchFamily="2" charset="-122"/>
                <a:ea typeface="Microsoft YaHei UI" panose="020B0503020204020204" pitchFamily="34" charset="-122"/>
              </a:rPr>
              <a:t>3</a:t>
            </a:r>
            <a:r>
              <a:rPr lang="zh-CN" altLang="zh-CN" spc="40" dirty="0">
                <a:solidFill>
                  <a:srgbClr val="002060"/>
                </a:solidFill>
                <a:latin typeface="宋体" panose="02010600030101010101" pitchFamily="2" charset="-122"/>
                <a:ea typeface="Microsoft YaHei UI" panose="020B0503020204020204" pitchFamily="34" charset="-122"/>
              </a:rPr>
              <a:t>．切实提升展览展示水平。</a:t>
            </a:r>
            <a:endParaRPr lang="zh-CN" altLang="en-US" spc="40" dirty="0">
              <a:solidFill>
                <a:srgbClr val="002060"/>
              </a:solidFill>
              <a:latin typeface="宋体" panose="02010600030101010101" pitchFamily="2" charset="-122"/>
              <a:ea typeface="Microsoft YaHei UI" panose="020B0503020204020204" pitchFamily="34" charset="-122"/>
            </a:endParaRPr>
          </a:p>
        </p:txBody>
      </p:sp>
      <p:sp>
        <p:nvSpPr>
          <p:cNvPr id="8" name="矩形 7"/>
          <p:cNvSpPr/>
          <p:nvPr/>
        </p:nvSpPr>
        <p:spPr>
          <a:xfrm>
            <a:off x="2832837" y="2804143"/>
            <a:ext cx="3844642" cy="369332"/>
          </a:xfrm>
          <a:prstGeom prst="rect">
            <a:avLst/>
          </a:prstGeom>
        </p:spPr>
        <p:txBody>
          <a:bodyPr wrap="none">
            <a:spAutoFit/>
          </a:bodyPr>
          <a:lstStyle/>
          <a:p>
            <a:r>
              <a:rPr lang="en-US" altLang="zh-CN" spc="40" dirty="0">
                <a:solidFill>
                  <a:srgbClr val="002060"/>
                </a:solidFill>
                <a:latin typeface="宋体" panose="02010600030101010101" pitchFamily="2" charset="-122"/>
                <a:ea typeface="Microsoft YaHei UI" panose="020B0503020204020204" pitchFamily="34" charset="-122"/>
              </a:rPr>
              <a:t>4</a:t>
            </a:r>
            <a:r>
              <a:rPr lang="zh-CN" altLang="zh-CN" spc="40" dirty="0">
                <a:solidFill>
                  <a:srgbClr val="002060"/>
                </a:solidFill>
                <a:latin typeface="宋体" panose="02010600030101010101" pitchFamily="2" charset="-122"/>
                <a:ea typeface="Microsoft YaHei UI" panose="020B0503020204020204" pitchFamily="34" charset="-122"/>
              </a:rPr>
              <a:t>．深入开展地情和理论研究工作。</a:t>
            </a:r>
            <a:endParaRPr lang="zh-CN" altLang="en-US" spc="40" dirty="0">
              <a:solidFill>
                <a:srgbClr val="002060"/>
              </a:solidFill>
              <a:latin typeface="宋体" panose="02010600030101010101" pitchFamily="2" charset="-122"/>
              <a:ea typeface="Microsoft YaHei UI" panose="020B0503020204020204" pitchFamily="34" charset="-122"/>
            </a:endParaRPr>
          </a:p>
        </p:txBody>
      </p:sp>
      <p:sp>
        <p:nvSpPr>
          <p:cNvPr id="9" name="矩形 8"/>
          <p:cNvSpPr/>
          <p:nvPr/>
        </p:nvSpPr>
        <p:spPr>
          <a:xfrm>
            <a:off x="2827707" y="3287099"/>
            <a:ext cx="3141886" cy="369332"/>
          </a:xfrm>
          <a:prstGeom prst="rect">
            <a:avLst/>
          </a:prstGeom>
        </p:spPr>
        <p:txBody>
          <a:bodyPr wrap="none">
            <a:spAutoFit/>
          </a:bodyPr>
          <a:lstStyle/>
          <a:p>
            <a:r>
              <a:rPr lang="en-US" altLang="zh-CN" spc="40" dirty="0">
                <a:solidFill>
                  <a:srgbClr val="002060"/>
                </a:solidFill>
                <a:latin typeface="宋体" panose="02010600030101010101" pitchFamily="2" charset="-122"/>
                <a:ea typeface="Microsoft YaHei UI" panose="020B0503020204020204" pitchFamily="34" charset="-122"/>
              </a:rPr>
              <a:t>5. </a:t>
            </a:r>
            <a:r>
              <a:rPr lang="zh-CN" altLang="zh-CN" spc="40" dirty="0">
                <a:solidFill>
                  <a:srgbClr val="002060"/>
                </a:solidFill>
                <a:latin typeface="宋体" panose="02010600030101010101" pitchFamily="2" charset="-122"/>
                <a:ea typeface="Microsoft YaHei UI" panose="020B0503020204020204" pitchFamily="34" charset="-122"/>
              </a:rPr>
              <a:t>多途径加快信息化建设。</a:t>
            </a:r>
            <a:endParaRPr lang="zh-CN" altLang="en-US" spc="40" dirty="0">
              <a:solidFill>
                <a:srgbClr val="002060"/>
              </a:solidFill>
              <a:latin typeface="宋体" panose="02010600030101010101" pitchFamily="2" charset="-122"/>
              <a:ea typeface="Microsoft YaHei UI" panose="020B0503020204020204" pitchFamily="34" charset="-122"/>
            </a:endParaRPr>
          </a:p>
        </p:txBody>
      </p:sp>
      <p:sp>
        <p:nvSpPr>
          <p:cNvPr id="10" name="矩形 9"/>
          <p:cNvSpPr/>
          <p:nvPr/>
        </p:nvSpPr>
        <p:spPr>
          <a:xfrm>
            <a:off x="2827707" y="3846971"/>
            <a:ext cx="4085734" cy="369332"/>
          </a:xfrm>
          <a:prstGeom prst="rect">
            <a:avLst/>
          </a:prstGeom>
        </p:spPr>
        <p:txBody>
          <a:bodyPr wrap="none">
            <a:spAutoFit/>
          </a:bodyPr>
          <a:lstStyle/>
          <a:p>
            <a:r>
              <a:rPr lang="en-US" altLang="zh-CN" spc="40" dirty="0">
                <a:solidFill>
                  <a:srgbClr val="002060"/>
                </a:solidFill>
                <a:latin typeface="宋体" panose="02010600030101010101" pitchFamily="2" charset="-122"/>
                <a:ea typeface="Microsoft YaHei UI" panose="020B0503020204020204" pitchFamily="34" charset="-122"/>
              </a:rPr>
              <a:t>6. </a:t>
            </a:r>
            <a:r>
              <a:rPr lang="zh-CN" altLang="zh-CN" spc="40" dirty="0">
                <a:solidFill>
                  <a:srgbClr val="002060"/>
                </a:solidFill>
                <a:latin typeface="宋体" panose="02010600030101010101" pitchFamily="2" charset="-122"/>
                <a:ea typeface="Microsoft YaHei UI" panose="020B0503020204020204" pitchFamily="34" charset="-122"/>
              </a:rPr>
              <a:t>大力提高方志资源开发利用水平。</a:t>
            </a:r>
            <a:endParaRPr lang="zh-CN" altLang="en-US" dirty="0"/>
          </a:p>
        </p:txBody>
      </p:sp>
      <p:sp>
        <p:nvSpPr>
          <p:cNvPr id="11" name="矩形 10"/>
          <p:cNvSpPr/>
          <p:nvPr/>
        </p:nvSpPr>
        <p:spPr>
          <a:xfrm>
            <a:off x="2823512" y="4357409"/>
            <a:ext cx="3613810" cy="369332"/>
          </a:xfrm>
          <a:prstGeom prst="rect">
            <a:avLst/>
          </a:prstGeom>
        </p:spPr>
        <p:txBody>
          <a:bodyPr wrap="none">
            <a:spAutoFit/>
          </a:bodyPr>
          <a:lstStyle/>
          <a:p>
            <a:r>
              <a:rPr lang="en-US" altLang="zh-CN" spc="40" dirty="0">
                <a:solidFill>
                  <a:srgbClr val="002060"/>
                </a:solidFill>
                <a:latin typeface="宋体" panose="02010600030101010101" pitchFamily="2" charset="-122"/>
                <a:ea typeface="Microsoft YaHei UI" panose="020B0503020204020204" pitchFamily="34" charset="-122"/>
              </a:rPr>
              <a:t>7. </a:t>
            </a:r>
            <a:r>
              <a:rPr lang="zh-CN" altLang="zh-CN" spc="40" dirty="0">
                <a:solidFill>
                  <a:srgbClr val="002060"/>
                </a:solidFill>
                <a:latin typeface="宋体" panose="02010600030101010101" pitchFamily="2" charset="-122"/>
                <a:ea typeface="Microsoft YaHei UI" panose="020B0503020204020204" pitchFamily="34" charset="-122"/>
              </a:rPr>
              <a:t>全面加强方志文化宣传教育。</a:t>
            </a:r>
            <a:endParaRPr lang="zh-CN" altLang="en-US" spc="40" dirty="0">
              <a:solidFill>
                <a:srgbClr val="002060"/>
              </a:solidFill>
              <a:latin typeface="宋体" panose="02010600030101010101" pitchFamily="2" charset="-122"/>
              <a:ea typeface="Microsoft YaHei UI" panose="020B0503020204020204" pitchFamily="34" charset="-122"/>
            </a:endParaRPr>
          </a:p>
        </p:txBody>
      </p:sp>
      <p:sp>
        <p:nvSpPr>
          <p:cNvPr id="12" name="矩形 11"/>
          <p:cNvSpPr/>
          <p:nvPr/>
        </p:nvSpPr>
        <p:spPr>
          <a:xfrm>
            <a:off x="2842567" y="4911722"/>
            <a:ext cx="3377848" cy="369332"/>
          </a:xfrm>
          <a:prstGeom prst="rect">
            <a:avLst/>
          </a:prstGeom>
        </p:spPr>
        <p:txBody>
          <a:bodyPr wrap="none">
            <a:spAutoFit/>
          </a:bodyPr>
          <a:lstStyle/>
          <a:p>
            <a:r>
              <a:rPr lang="en-US" altLang="zh-CN" spc="40" dirty="0">
                <a:solidFill>
                  <a:srgbClr val="002060"/>
                </a:solidFill>
                <a:latin typeface="宋体" panose="02010600030101010101" pitchFamily="2" charset="-122"/>
                <a:ea typeface="Microsoft YaHei UI" panose="020B0503020204020204" pitchFamily="34" charset="-122"/>
              </a:rPr>
              <a:t>8. </a:t>
            </a:r>
            <a:r>
              <a:rPr lang="zh-CN" altLang="zh-CN" spc="40" dirty="0">
                <a:solidFill>
                  <a:srgbClr val="002060"/>
                </a:solidFill>
                <a:latin typeface="宋体" panose="02010600030101010101" pitchFamily="2" charset="-122"/>
                <a:ea typeface="Microsoft YaHei UI" panose="020B0503020204020204" pitchFamily="34" charset="-122"/>
              </a:rPr>
              <a:t>积极扩大学术交流与合作。</a:t>
            </a:r>
            <a:endParaRPr lang="zh-CN" altLang="en-US" spc="40" dirty="0">
              <a:solidFill>
                <a:srgbClr val="002060"/>
              </a:solidFill>
              <a:latin typeface="宋体" panose="02010600030101010101" pitchFamily="2" charset="-122"/>
              <a:ea typeface="Microsoft YaHei UI" panose="020B0503020204020204" pitchFamily="34" charset="-122"/>
            </a:endParaRPr>
          </a:p>
        </p:txBody>
      </p:sp>
    </p:spTree>
    <p:extLst>
      <p:ext uri="{BB962C8B-B14F-4D97-AF65-F5344CB8AC3E}">
        <p14:creationId xmlns:p14="http://schemas.microsoft.com/office/powerpoint/2010/main" val="3407193221"/>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170492" y="3190671"/>
            <a:ext cx="1344500"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方志馆的发展现状</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2</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7" name="文本框 6">
            <a:extLst>
              <a:ext uri="{FF2B5EF4-FFF2-40B4-BE49-F238E27FC236}">
                <a16:creationId xmlns:a16="http://schemas.microsoft.com/office/drawing/2014/main" id="{2137365E-126F-4384-AA73-F4FCE1F4F232}"/>
              </a:ext>
            </a:extLst>
          </p:cNvPr>
          <p:cNvSpPr txBox="1"/>
          <p:nvPr/>
        </p:nvSpPr>
        <p:spPr>
          <a:xfrm>
            <a:off x="2122369" y="463905"/>
            <a:ext cx="1219200" cy="369332"/>
          </a:xfrm>
          <a:prstGeom prst="rect">
            <a:avLst/>
          </a:prstGeom>
          <a:noFill/>
        </p:spPr>
        <p:txBody>
          <a:bodyPr wrap="square" rtlCol="0">
            <a:spAutoFit/>
          </a:bodyPr>
          <a:lstStyle/>
          <a:p>
            <a:r>
              <a:rPr lang="zh-CN" altLang="en-US" dirty="0">
                <a:solidFill>
                  <a:srgbClr val="002060"/>
                </a:solidFill>
                <a:latin typeface="方正仿宋_GBK" panose="03000509000000000000" pitchFamily="65" charset="-122"/>
                <a:ea typeface="方正仿宋_GBK" panose="03000509000000000000" pitchFamily="65" charset="-122"/>
              </a:rPr>
              <a:t>▉</a:t>
            </a:r>
            <a:r>
              <a:rPr lang="zh-CN" altLang="en-US" dirty="0">
                <a:solidFill>
                  <a:srgbClr val="002060"/>
                </a:solidFill>
              </a:rPr>
              <a:t>江苏省</a:t>
            </a:r>
          </a:p>
        </p:txBody>
      </p:sp>
      <p:sp>
        <p:nvSpPr>
          <p:cNvPr id="13" name="文本框 12">
            <a:extLst>
              <a:ext uri="{FF2B5EF4-FFF2-40B4-BE49-F238E27FC236}">
                <a16:creationId xmlns:a16="http://schemas.microsoft.com/office/drawing/2014/main" id="{34783AEF-434F-474E-8F8A-2424A42BEB97}"/>
              </a:ext>
            </a:extLst>
          </p:cNvPr>
          <p:cNvSpPr txBox="1"/>
          <p:nvPr/>
        </p:nvSpPr>
        <p:spPr>
          <a:xfrm>
            <a:off x="1840705" y="1016531"/>
            <a:ext cx="6536865" cy="797654"/>
          </a:xfrm>
          <a:prstGeom prst="rect">
            <a:avLst/>
          </a:prstGeom>
          <a:noFill/>
        </p:spPr>
        <p:txBody>
          <a:bodyPr wrap="square">
            <a:spAutoFit/>
          </a:bodyPr>
          <a:lstStyle/>
          <a:p>
            <a:pPr algn="ctr">
              <a:lnSpc>
                <a:spcPts val="3100"/>
              </a:lnSpc>
              <a:tabLst>
                <a:tab pos="5837555" algn="l"/>
                <a:tab pos="6240145" algn="l"/>
              </a:tabLst>
            </a:pPr>
            <a:r>
              <a:rPr lang="zh-CN" altLang="zh-CN" sz="2000" kern="100" dirty="0">
                <a:solidFill>
                  <a:srgbClr val="002060"/>
                </a:solidFill>
                <a:effectLst/>
                <a:latin typeface="楷体" panose="02010609060101010101" pitchFamily="49" charset="-122"/>
                <a:ea typeface="楷体" panose="02010609060101010101" pitchFamily="49" charset="-122"/>
                <a:cs typeface="Times New Roman" panose="02020603050405020304" pitchFamily="18" charset="0"/>
              </a:rPr>
              <a:t>（</a:t>
            </a:r>
            <a:r>
              <a:rPr lang="en-US" altLang="zh-CN" sz="2000" kern="100" dirty="0">
                <a:solidFill>
                  <a:srgbClr val="002060"/>
                </a:solidFill>
                <a:effectLst/>
                <a:latin typeface="楷体" panose="02010609060101010101" pitchFamily="49" charset="-122"/>
                <a:ea typeface="楷体" panose="02010609060101010101" pitchFamily="49" charset="-122"/>
                <a:cs typeface="Times New Roman" panose="02020603050405020304" pitchFamily="18" charset="0"/>
              </a:rPr>
              <a:t>1</a:t>
            </a:r>
            <a:r>
              <a:rPr lang="zh-CN" altLang="zh-CN" sz="2000" kern="100" dirty="0">
                <a:solidFill>
                  <a:srgbClr val="002060"/>
                </a:solidFill>
                <a:effectLst/>
                <a:latin typeface="楷体" panose="02010609060101010101" pitchFamily="49" charset="-122"/>
                <a:ea typeface="楷体" panose="02010609060101010101" pitchFamily="49" charset="-122"/>
                <a:cs typeface="Times New Roman" panose="02020603050405020304" pitchFamily="18" charset="0"/>
              </a:rPr>
              <a:t>）</a:t>
            </a:r>
            <a:r>
              <a:rPr lang="zh-CN" altLang="en-US" sz="2000" kern="100" dirty="0">
                <a:solidFill>
                  <a:srgbClr val="002060"/>
                </a:solidFill>
                <a:effectLst/>
                <a:latin typeface="楷体" panose="02010609060101010101" pitchFamily="49" charset="-122"/>
                <a:ea typeface="楷体" panose="02010609060101010101" pitchFamily="49" charset="-122"/>
                <a:cs typeface="Times New Roman" panose="02020603050405020304" pitchFamily="18" charset="0"/>
              </a:rPr>
              <a:t>江苏省</a:t>
            </a:r>
            <a:r>
              <a:rPr lang="zh-CN" altLang="zh-CN" sz="2000"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贯彻全国地方志事业发展规划纲要</a:t>
            </a:r>
          </a:p>
          <a:p>
            <a:r>
              <a:rPr lang="en-US" altLang="zh-CN" sz="2000"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                 </a:t>
            </a:r>
            <a:r>
              <a:rPr lang="zh-CN" altLang="zh-CN" sz="2000"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a:t>
            </a:r>
            <a:r>
              <a:rPr lang="en-US" altLang="zh-CN" sz="2000"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2015</a:t>
            </a:r>
            <a:r>
              <a:rPr lang="zh-CN" altLang="zh-CN" sz="2000"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a:t>
            </a:r>
            <a:r>
              <a:rPr lang="en-US" altLang="zh-CN" sz="2000"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2020</a:t>
            </a:r>
            <a:r>
              <a:rPr lang="zh-CN" altLang="zh-CN" sz="2000"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年）</a:t>
            </a:r>
            <a:endParaRPr lang="zh-CN" altLang="en-US" sz="2000"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endParaRPr>
          </a:p>
        </p:txBody>
      </p:sp>
      <p:sp>
        <p:nvSpPr>
          <p:cNvPr id="14" name="文本框 13">
            <a:extLst>
              <a:ext uri="{FF2B5EF4-FFF2-40B4-BE49-F238E27FC236}">
                <a16:creationId xmlns:a16="http://schemas.microsoft.com/office/drawing/2014/main" id="{D741AF68-B587-45C1-A2B4-626D8F5D3948}"/>
              </a:ext>
            </a:extLst>
          </p:cNvPr>
          <p:cNvSpPr txBox="1"/>
          <p:nvPr/>
        </p:nvSpPr>
        <p:spPr>
          <a:xfrm>
            <a:off x="1840705" y="1997479"/>
            <a:ext cx="7065170" cy="4267002"/>
          </a:xfrm>
          <a:prstGeom prst="rect">
            <a:avLst/>
          </a:prstGeom>
          <a:noFill/>
        </p:spPr>
        <p:txBody>
          <a:bodyPr wrap="square">
            <a:spAutoFit/>
          </a:bodyPr>
          <a:lstStyle/>
          <a:p>
            <a:pPr indent="396240" algn="just">
              <a:lnSpc>
                <a:spcPts val="2950"/>
              </a:lnSpc>
            </a:pPr>
            <a:r>
              <a:rPr lang="zh-CN" altLang="zh-CN" b="1" kern="0" dirty="0">
                <a:solidFill>
                  <a:srgbClr val="002060"/>
                </a:solidFill>
                <a:latin typeface="宋体" panose="02010600030101010101" pitchFamily="2" charset="-122"/>
                <a:ea typeface="宋体" panose="02010600030101010101" pitchFamily="2" charset="-122"/>
              </a:rPr>
              <a:t>（六）加快信息化和方志馆建设。广泛应用“互联网</a:t>
            </a:r>
            <a:r>
              <a:rPr lang="en-US" altLang="zh-CN" b="1" kern="0" dirty="0">
                <a:solidFill>
                  <a:srgbClr val="002060"/>
                </a:solidFill>
                <a:latin typeface="宋体" panose="02010600030101010101" pitchFamily="2" charset="-122"/>
                <a:ea typeface="宋体" panose="02010600030101010101" pitchFamily="2" charset="-122"/>
              </a:rPr>
              <a:t>+</a:t>
            </a:r>
            <a:r>
              <a:rPr lang="zh-CN" altLang="zh-CN" b="1" kern="0" dirty="0">
                <a:solidFill>
                  <a:srgbClr val="002060"/>
                </a:solidFill>
                <a:latin typeface="宋体" panose="02010600030101010101" pitchFamily="2" charset="-122"/>
                <a:ea typeface="宋体" panose="02010600030101010101" pitchFamily="2" charset="-122"/>
              </a:rPr>
              <a:t>”等现代信息技术，加快地情网站建设，到</a:t>
            </a:r>
            <a:r>
              <a:rPr lang="en-US" altLang="zh-CN" b="1" kern="0" dirty="0">
                <a:solidFill>
                  <a:srgbClr val="002060"/>
                </a:solidFill>
                <a:latin typeface="宋体" panose="02010600030101010101" pitchFamily="2" charset="-122"/>
                <a:ea typeface="宋体" panose="02010600030101010101" pitchFamily="2" charset="-122"/>
              </a:rPr>
              <a:t>2017</a:t>
            </a:r>
            <a:r>
              <a:rPr lang="zh-CN" altLang="zh-CN" b="1" kern="0" dirty="0">
                <a:solidFill>
                  <a:srgbClr val="002060"/>
                </a:solidFill>
                <a:latin typeface="宋体" panose="02010600030101010101" pitchFamily="2" charset="-122"/>
                <a:ea typeface="宋体" panose="02010600030101010101" pitchFamily="2" charset="-122"/>
              </a:rPr>
              <a:t>年建成集地方志信息发布于一体、实现省、市、县三级联网全覆盖的地情资料网站群。推进数字化建设，建成全社会各界共享共用的江苏方志文献资源数据库。</a:t>
            </a:r>
            <a:r>
              <a:rPr lang="zh-CN" altLang="zh-CN" b="1" kern="0" dirty="0">
                <a:solidFill>
                  <a:srgbClr val="0070C0"/>
                </a:solidFill>
                <a:latin typeface="宋体" panose="02010600030101010101" pitchFamily="2" charset="-122"/>
                <a:ea typeface="宋体" panose="02010600030101010101" pitchFamily="2" charset="-122"/>
              </a:rPr>
              <a:t>加强现有方志馆建设，积极开展方志资源收藏、研究、展示和咨询服务，努力建设成为志书年鉴和地情资料收藏中心、地情研究咨询开发中心、地方文化对外交流宣传中心及爱国主义教育基地。尚无方志馆的省辖市要积极创造条件，加快方志馆立项和建设。各县（市、区）要充分利用公共图书馆、档案馆等公共资源，通过“一馆多用”等方式，确保有专门场所集中收藏志书年鉴和地情资料。在完善实体方志馆布局的同时，积极推进数字方志馆建设。</a:t>
            </a:r>
          </a:p>
        </p:txBody>
      </p:sp>
    </p:spTree>
    <p:extLst>
      <p:ext uri="{BB962C8B-B14F-4D97-AF65-F5344CB8AC3E}">
        <p14:creationId xmlns:p14="http://schemas.microsoft.com/office/powerpoint/2010/main" val="1445101823"/>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170492" y="3190671"/>
            <a:ext cx="1344500"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方志馆的发展现状</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2</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8" name="文本框 7">
            <a:extLst>
              <a:ext uri="{FF2B5EF4-FFF2-40B4-BE49-F238E27FC236}">
                <a16:creationId xmlns:a16="http://schemas.microsoft.com/office/drawing/2014/main" id="{35AF5C9C-0EE2-456F-8980-6EB73C85F660}"/>
              </a:ext>
            </a:extLst>
          </p:cNvPr>
          <p:cNvSpPr txBox="1"/>
          <p:nvPr/>
        </p:nvSpPr>
        <p:spPr>
          <a:xfrm>
            <a:off x="1139088" y="933952"/>
            <a:ext cx="7629008" cy="400110"/>
          </a:xfrm>
          <a:prstGeom prst="rect">
            <a:avLst/>
          </a:prstGeom>
          <a:noFill/>
        </p:spPr>
        <p:txBody>
          <a:bodyPr wrap="square">
            <a:spAutoFit/>
          </a:bodyPr>
          <a:lstStyle/>
          <a:p>
            <a:pPr marL="685800" indent="266700" algn="just"/>
            <a:r>
              <a:rPr lang="zh-CN" altLang="zh-CN" sz="2000" kern="100" dirty="0">
                <a:solidFill>
                  <a:srgbClr val="002060"/>
                </a:solidFill>
                <a:effectLst/>
                <a:latin typeface="楷体" panose="02010609060101010101" pitchFamily="49" charset="-122"/>
                <a:ea typeface="楷体" panose="02010609060101010101" pitchFamily="49" charset="-122"/>
                <a:cs typeface="Times New Roman" panose="02020603050405020304" pitchFamily="18" charset="0"/>
              </a:rPr>
              <a:t>（</a:t>
            </a:r>
            <a:r>
              <a:rPr lang="en-US" altLang="zh-CN" sz="2000" kern="100" dirty="0">
                <a:solidFill>
                  <a:srgbClr val="002060"/>
                </a:solidFill>
                <a:effectLst/>
                <a:latin typeface="楷体" panose="02010609060101010101" pitchFamily="49" charset="-122"/>
                <a:ea typeface="楷体" panose="02010609060101010101" pitchFamily="49" charset="-122"/>
                <a:cs typeface="Times New Roman" panose="02020603050405020304" pitchFamily="18" charset="0"/>
              </a:rPr>
              <a:t>2</a:t>
            </a:r>
            <a:r>
              <a:rPr lang="zh-CN" altLang="zh-CN" sz="2000" kern="100" dirty="0">
                <a:solidFill>
                  <a:srgbClr val="002060"/>
                </a:solidFill>
                <a:effectLst/>
                <a:latin typeface="楷体" panose="02010609060101010101" pitchFamily="49" charset="-122"/>
                <a:ea typeface="楷体" panose="02010609060101010101" pitchFamily="49" charset="-122"/>
                <a:cs typeface="Times New Roman" panose="02020603050405020304" pitchFamily="18" charset="0"/>
              </a:rPr>
              <a:t>）</a:t>
            </a:r>
            <a:r>
              <a:rPr lang="zh-CN" altLang="zh-CN" sz="2000"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《江苏省地方志工作条例》</a:t>
            </a:r>
            <a:r>
              <a:rPr lang="en-US" altLang="zh-CN" sz="2000"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2018.12.1</a:t>
            </a:r>
            <a:endParaRPr lang="zh-CN" altLang="zh-CN" sz="2000"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endParaRPr>
          </a:p>
        </p:txBody>
      </p:sp>
      <p:sp>
        <p:nvSpPr>
          <p:cNvPr id="9" name="文本框 8">
            <a:extLst>
              <a:ext uri="{FF2B5EF4-FFF2-40B4-BE49-F238E27FC236}">
                <a16:creationId xmlns:a16="http://schemas.microsoft.com/office/drawing/2014/main" id="{59009DE9-4394-44EE-B87A-FADACAED64D0}"/>
              </a:ext>
            </a:extLst>
          </p:cNvPr>
          <p:cNvSpPr txBox="1"/>
          <p:nvPr/>
        </p:nvSpPr>
        <p:spPr>
          <a:xfrm>
            <a:off x="2026115" y="1651619"/>
            <a:ext cx="6665498" cy="1689373"/>
          </a:xfrm>
          <a:prstGeom prst="rect">
            <a:avLst/>
          </a:prstGeom>
          <a:noFill/>
        </p:spPr>
        <p:txBody>
          <a:bodyPr wrap="square">
            <a:spAutoFit/>
          </a:bodyPr>
          <a:lstStyle/>
          <a:p>
            <a:pPr indent="1905" algn="just">
              <a:lnSpc>
                <a:spcPct val="150000"/>
              </a:lnSpc>
            </a:pPr>
            <a:r>
              <a:rPr lang="en-US" altLang="zh-CN" sz="1800" kern="100" dirty="0">
                <a:effectLst/>
                <a:latin typeface="等线" panose="02010600030101010101" pitchFamily="2" charset="-122"/>
                <a:ea typeface="方正仿宋_GBK" panose="03000509000000000000" pitchFamily="65" charset="-122"/>
                <a:cs typeface="Times New Roman" panose="02020603050405020304" pitchFamily="18" charset="0"/>
              </a:rPr>
              <a:t>        </a:t>
            </a:r>
            <a:r>
              <a:rPr lang="zh-CN" altLang="zh-CN" b="1" kern="0" dirty="0">
                <a:solidFill>
                  <a:srgbClr val="002060"/>
                </a:solidFill>
                <a:latin typeface="宋体" panose="02010600030101010101" pitchFamily="2" charset="-122"/>
                <a:ea typeface="宋体" panose="02010600030101010101" pitchFamily="2" charset="-122"/>
              </a:rPr>
              <a:t>第十八条：县级以上地方人民政府应当建立</a:t>
            </a:r>
            <a:r>
              <a:rPr lang="zh-CN" altLang="zh-CN" b="1" kern="0" dirty="0">
                <a:solidFill>
                  <a:srgbClr val="FF0000"/>
                </a:solidFill>
                <a:latin typeface="宋体" panose="02010600030101010101" pitchFamily="2" charset="-122"/>
                <a:ea typeface="宋体" panose="02010600030101010101" pitchFamily="2" charset="-122"/>
              </a:rPr>
              <a:t>方志馆</a:t>
            </a:r>
            <a:r>
              <a:rPr lang="zh-CN" altLang="zh-CN" b="1" kern="0" dirty="0">
                <a:solidFill>
                  <a:srgbClr val="002060"/>
                </a:solidFill>
                <a:latin typeface="宋体" panose="02010600030101010101" pitchFamily="2" charset="-122"/>
                <a:ea typeface="宋体" panose="02010600030101010101" pitchFamily="2" charset="-122"/>
              </a:rPr>
              <a:t>，或者在公共图书馆、文化馆、档案馆等公共场所内开辟专门区域，用于本行政区域的地情展示和地方志的收藏研究、开发利用。鼓励建设数字方志馆。</a:t>
            </a:r>
          </a:p>
        </p:txBody>
      </p:sp>
      <p:sp>
        <p:nvSpPr>
          <p:cNvPr id="10" name="文本框 9">
            <a:extLst>
              <a:ext uri="{FF2B5EF4-FFF2-40B4-BE49-F238E27FC236}">
                <a16:creationId xmlns:a16="http://schemas.microsoft.com/office/drawing/2014/main" id="{7F275438-1C3A-4BEC-A8AB-AB48824A8ECE}"/>
              </a:ext>
            </a:extLst>
          </p:cNvPr>
          <p:cNvSpPr txBox="1"/>
          <p:nvPr/>
        </p:nvSpPr>
        <p:spPr>
          <a:xfrm>
            <a:off x="2122369" y="3429000"/>
            <a:ext cx="6569244" cy="1273875"/>
          </a:xfrm>
          <a:prstGeom prst="rect">
            <a:avLst/>
          </a:prstGeom>
          <a:noFill/>
        </p:spPr>
        <p:txBody>
          <a:bodyPr wrap="square">
            <a:spAutoFit/>
          </a:bodyPr>
          <a:lstStyle/>
          <a:p>
            <a:pPr indent="1905" algn="just">
              <a:lnSpc>
                <a:spcPct val="150000"/>
              </a:lnSpc>
            </a:pPr>
            <a:r>
              <a:rPr lang="en-US" altLang="zh-CN" b="1" kern="0" dirty="0">
                <a:solidFill>
                  <a:srgbClr val="002060"/>
                </a:solidFill>
                <a:latin typeface="宋体" panose="02010600030101010101" pitchFamily="2" charset="-122"/>
                <a:ea typeface="宋体" panose="02010600030101010101" pitchFamily="2" charset="-122"/>
              </a:rPr>
              <a:t>    </a:t>
            </a:r>
            <a:r>
              <a:rPr lang="zh-CN" altLang="zh-CN" b="1" kern="0" dirty="0">
                <a:solidFill>
                  <a:srgbClr val="002060"/>
                </a:solidFill>
                <a:latin typeface="宋体" panose="02010600030101010101" pitchFamily="2" charset="-122"/>
                <a:ea typeface="宋体" panose="02010600030101010101" pitchFamily="2" charset="-122"/>
              </a:rPr>
              <a:t>第十九条：鼓励单位和个人</a:t>
            </a:r>
            <a:r>
              <a:rPr lang="zh-CN" altLang="en-US" b="1" kern="0" dirty="0">
                <a:solidFill>
                  <a:srgbClr val="002060"/>
                </a:solidFill>
                <a:latin typeface="宋体" panose="02010600030101010101" pitchFamily="2" charset="-122"/>
                <a:ea typeface="宋体" panose="02010600030101010101" pitchFamily="2" charset="-122"/>
              </a:rPr>
              <a:t>向</a:t>
            </a:r>
            <a:r>
              <a:rPr lang="zh-CN" altLang="zh-CN" b="1" kern="0" dirty="0">
                <a:solidFill>
                  <a:srgbClr val="FF0000"/>
                </a:solidFill>
                <a:latin typeface="宋体" panose="02010600030101010101" pitchFamily="2" charset="-122"/>
                <a:ea typeface="宋体" panose="02010600030101010101" pitchFamily="2" charset="-122"/>
              </a:rPr>
              <a:t>方志馆</a:t>
            </a:r>
            <a:r>
              <a:rPr lang="zh-CN" altLang="zh-CN" b="1" kern="0" dirty="0">
                <a:solidFill>
                  <a:srgbClr val="002060"/>
                </a:solidFill>
                <a:latin typeface="宋体" panose="02010600030101010101" pitchFamily="2" charset="-122"/>
                <a:ea typeface="宋体" panose="02010600030101010101" pitchFamily="2" charset="-122"/>
              </a:rPr>
              <a:t>或者地方志工作机构捐赠地方志文献资料和纪念性实物。接受捐赠的，应当向捐赠者颁发收藏证书，并可以给予奖励。</a:t>
            </a:r>
          </a:p>
        </p:txBody>
      </p:sp>
      <p:sp>
        <p:nvSpPr>
          <p:cNvPr id="12" name="文本框 11">
            <a:extLst>
              <a:ext uri="{FF2B5EF4-FFF2-40B4-BE49-F238E27FC236}">
                <a16:creationId xmlns:a16="http://schemas.microsoft.com/office/drawing/2014/main" id="{9FDEE29B-0960-4359-9BF6-090272D94C1C}"/>
              </a:ext>
            </a:extLst>
          </p:cNvPr>
          <p:cNvSpPr txBox="1"/>
          <p:nvPr/>
        </p:nvSpPr>
        <p:spPr>
          <a:xfrm>
            <a:off x="2026114" y="4876177"/>
            <a:ext cx="6665497" cy="1273875"/>
          </a:xfrm>
          <a:prstGeom prst="rect">
            <a:avLst/>
          </a:prstGeom>
          <a:noFill/>
        </p:spPr>
        <p:txBody>
          <a:bodyPr wrap="square">
            <a:spAutoFit/>
          </a:bodyPr>
          <a:lstStyle/>
          <a:p>
            <a:pPr indent="408305" algn="just">
              <a:lnSpc>
                <a:spcPct val="150000"/>
              </a:lnSpc>
            </a:pPr>
            <a:r>
              <a:rPr lang="en-US" altLang="zh-CN" b="1" kern="0" dirty="0">
                <a:solidFill>
                  <a:srgbClr val="002060"/>
                </a:solidFill>
                <a:latin typeface="宋体" panose="02010600030101010101" pitchFamily="2" charset="-122"/>
                <a:ea typeface="宋体" panose="02010600030101010101" pitchFamily="2" charset="-122"/>
              </a:rPr>
              <a:t> </a:t>
            </a:r>
            <a:r>
              <a:rPr lang="zh-CN" altLang="zh-CN" b="1" kern="0" dirty="0">
                <a:solidFill>
                  <a:srgbClr val="002060"/>
                </a:solidFill>
                <a:latin typeface="宋体" panose="02010600030101010101" pitchFamily="2" charset="-122"/>
                <a:ea typeface="宋体" panose="02010600030101010101" pitchFamily="2" charset="-122"/>
              </a:rPr>
              <a:t>第二十一条：</a:t>
            </a:r>
            <a:r>
              <a:rPr lang="zh-CN" altLang="zh-CN" b="1" kern="0" dirty="0">
                <a:solidFill>
                  <a:srgbClr val="FF0000"/>
                </a:solidFill>
                <a:latin typeface="宋体" panose="02010600030101010101" pitchFamily="2" charset="-122"/>
                <a:ea typeface="宋体" panose="02010600030101010101" pitchFamily="2" charset="-122"/>
              </a:rPr>
              <a:t>方志馆</a:t>
            </a:r>
            <a:r>
              <a:rPr lang="zh-CN" altLang="zh-CN" b="1" kern="0" dirty="0">
                <a:solidFill>
                  <a:srgbClr val="002060"/>
                </a:solidFill>
                <a:latin typeface="宋体" panose="02010600030101010101" pitchFamily="2" charset="-122"/>
                <a:ea typeface="宋体" panose="02010600030101010101" pitchFamily="2" charset="-122"/>
              </a:rPr>
              <a:t>、地方志资源共享平台应当完善服务功能，公示服务范围和方式，免费向社会公众开放，并提供查阅、摘抄、下载、复制、检索等服务。</a:t>
            </a:r>
          </a:p>
        </p:txBody>
      </p:sp>
    </p:spTree>
    <p:extLst>
      <p:ext uri="{BB962C8B-B14F-4D97-AF65-F5344CB8AC3E}">
        <p14:creationId xmlns:p14="http://schemas.microsoft.com/office/powerpoint/2010/main" val="2183364377"/>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170492" y="3190671"/>
            <a:ext cx="1344500"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方志馆的发展现状</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2</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7" name="文本框 6">
            <a:extLst>
              <a:ext uri="{FF2B5EF4-FFF2-40B4-BE49-F238E27FC236}">
                <a16:creationId xmlns:a16="http://schemas.microsoft.com/office/drawing/2014/main" id="{2215EF17-3BBA-4999-A9F1-74269C2CC37B}"/>
              </a:ext>
            </a:extLst>
          </p:cNvPr>
          <p:cNvSpPr txBox="1"/>
          <p:nvPr/>
        </p:nvSpPr>
        <p:spPr>
          <a:xfrm>
            <a:off x="1050356" y="644173"/>
            <a:ext cx="7043288" cy="400110"/>
          </a:xfrm>
          <a:prstGeom prst="rect">
            <a:avLst/>
          </a:prstGeom>
          <a:noFill/>
        </p:spPr>
        <p:txBody>
          <a:bodyPr wrap="square">
            <a:spAutoFit/>
          </a:bodyPr>
          <a:lstStyle/>
          <a:p>
            <a:pPr marL="685800" indent="266700" algn="just"/>
            <a:r>
              <a:rPr lang="zh-CN" altLang="en-US" sz="2000"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a:t>
            </a:r>
            <a:r>
              <a:rPr lang="en-US" altLang="zh-CN" sz="2000"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3</a:t>
            </a:r>
            <a:r>
              <a:rPr lang="zh-CN" altLang="en-US" sz="2000"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a:t>
            </a:r>
            <a:r>
              <a:rPr lang="zh-CN" altLang="zh-CN" sz="2000"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《关于加强全省方志馆工作的意见》</a:t>
            </a:r>
            <a:r>
              <a:rPr lang="en-US" altLang="zh-CN" sz="2000"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2020.12.9</a:t>
            </a:r>
            <a:endParaRPr lang="zh-CN" altLang="zh-CN" sz="2000"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2309763" y="1310519"/>
            <a:ext cx="1816102" cy="2588038"/>
          </a:xfrm>
          <a:prstGeom prst="rect">
            <a:avLst/>
          </a:prstGeom>
        </p:spPr>
      </p:pic>
      <p:pic>
        <p:nvPicPr>
          <p:cNvPr id="3" name="图片 2"/>
          <p:cNvPicPr>
            <a:picLocks noChangeAspect="1"/>
          </p:cNvPicPr>
          <p:nvPr/>
        </p:nvPicPr>
        <p:blipFill>
          <a:blip r:embed="rId4"/>
          <a:stretch>
            <a:fillRect/>
          </a:stretch>
        </p:blipFill>
        <p:spPr>
          <a:xfrm>
            <a:off x="4414793" y="1310519"/>
            <a:ext cx="1800859" cy="2588038"/>
          </a:xfrm>
          <a:prstGeom prst="rect">
            <a:avLst/>
          </a:prstGeom>
        </p:spPr>
      </p:pic>
      <p:pic>
        <p:nvPicPr>
          <p:cNvPr id="4" name="图片 3"/>
          <p:cNvPicPr>
            <a:picLocks noChangeAspect="1"/>
          </p:cNvPicPr>
          <p:nvPr/>
        </p:nvPicPr>
        <p:blipFill>
          <a:blip r:embed="rId5"/>
          <a:stretch>
            <a:fillRect/>
          </a:stretch>
        </p:blipFill>
        <p:spPr>
          <a:xfrm>
            <a:off x="6558753" y="1310519"/>
            <a:ext cx="1792290" cy="2588038"/>
          </a:xfrm>
          <a:prstGeom prst="rect">
            <a:avLst/>
          </a:prstGeom>
        </p:spPr>
      </p:pic>
      <p:pic>
        <p:nvPicPr>
          <p:cNvPr id="8" name="图片 7"/>
          <p:cNvPicPr>
            <a:picLocks noChangeAspect="1"/>
          </p:cNvPicPr>
          <p:nvPr/>
        </p:nvPicPr>
        <p:blipFill>
          <a:blip r:embed="rId6"/>
          <a:stretch>
            <a:fillRect/>
          </a:stretch>
        </p:blipFill>
        <p:spPr>
          <a:xfrm>
            <a:off x="2309763" y="4052744"/>
            <a:ext cx="1816102" cy="2600837"/>
          </a:xfrm>
          <a:prstGeom prst="rect">
            <a:avLst/>
          </a:prstGeom>
        </p:spPr>
      </p:pic>
      <p:pic>
        <p:nvPicPr>
          <p:cNvPr id="9" name="图片 8"/>
          <p:cNvPicPr>
            <a:picLocks noChangeAspect="1"/>
          </p:cNvPicPr>
          <p:nvPr/>
        </p:nvPicPr>
        <p:blipFill>
          <a:blip r:embed="rId7"/>
          <a:stretch>
            <a:fillRect/>
          </a:stretch>
        </p:blipFill>
        <p:spPr>
          <a:xfrm>
            <a:off x="4420917" y="4052744"/>
            <a:ext cx="1829243" cy="2600837"/>
          </a:xfrm>
          <a:prstGeom prst="rect">
            <a:avLst/>
          </a:prstGeom>
        </p:spPr>
      </p:pic>
      <p:pic>
        <p:nvPicPr>
          <p:cNvPr id="10" name="图片 9"/>
          <p:cNvPicPr>
            <a:picLocks noChangeAspect="1"/>
          </p:cNvPicPr>
          <p:nvPr/>
        </p:nvPicPr>
        <p:blipFill>
          <a:blip r:embed="rId8"/>
          <a:stretch>
            <a:fillRect/>
          </a:stretch>
        </p:blipFill>
        <p:spPr>
          <a:xfrm>
            <a:off x="6545212" y="4052743"/>
            <a:ext cx="1810512" cy="2600837"/>
          </a:xfrm>
          <a:prstGeom prst="rect">
            <a:avLst/>
          </a:prstGeom>
        </p:spPr>
      </p:pic>
    </p:spTree>
    <p:extLst>
      <p:ext uri="{BB962C8B-B14F-4D97-AF65-F5344CB8AC3E}">
        <p14:creationId xmlns:p14="http://schemas.microsoft.com/office/powerpoint/2010/main" val="3970396264"/>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170492" y="3190671"/>
            <a:ext cx="1344500"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方志馆的发展现状</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2</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4" name="矩形 3">
            <a:extLst>
              <a:ext uri="{FF2B5EF4-FFF2-40B4-BE49-F238E27FC236}">
                <a16:creationId xmlns:a16="http://schemas.microsoft.com/office/drawing/2014/main" id="{1C45FD36-F8E0-4704-B719-84EEB651140A}"/>
              </a:ext>
            </a:extLst>
          </p:cNvPr>
          <p:cNvSpPr/>
          <p:nvPr/>
        </p:nvSpPr>
        <p:spPr>
          <a:xfrm>
            <a:off x="2092179" y="530371"/>
            <a:ext cx="1920719" cy="523220"/>
          </a:xfrm>
          <a:prstGeom prst="rect">
            <a:avLst/>
          </a:prstGeom>
        </p:spPr>
        <p:txBody>
          <a:bodyPr wrap="none">
            <a:spAutoFit/>
          </a:bodyPr>
          <a:lstStyle/>
          <a:p>
            <a:pPr lvl="0" algn="just">
              <a:spcAft>
                <a:spcPts val="0"/>
              </a:spcAft>
            </a:pPr>
            <a:r>
              <a:rPr lang="en-US" altLang="zh-CN" sz="2800" dirty="0">
                <a:solidFill>
                  <a:srgbClr val="002060"/>
                </a:solidFill>
              </a:rPr>
              <a:t>2.</a:t>
            </a:r>
            <a:r>
              <a:rPr lang="zh-CN" altLang="en-US" sz="2800" dirty="0">
                <a:solidFill>
                  <a:srgbClr val="002060"/>
                </a:solidFill>
              </a:rPr>
              <a:t>发展现状</a:t>
            </a:r>
            <a:endParaRPr lang="zh-CN" altLang="zh-CN" sz="2800" dirty="0">
              <a:solidFill>
                <a:srgbClr val="002060"/>
              </a:solidFill>
            </a:endParaRPr>
          </a:p>
        </p:txBody>
      </p:sp>
      <p:sp>
        <p:nvSpPr>
          <p:cNvPr id="7" name="文本框 6">
            <a:extLst>
              <a:ext uri="{FF2B5EF4-FFF2-40B4-BE49-F238E27FC236}">
                <a16:creationId xmlns:a16="http://schemas.microsoft.com/office/drawing/2014/main" id="{DA2F80B6-3AFE-4EFC-BA30-C93D9B7F9D1E}"/>
              </a:ext>
            </a:extLst>
          </p:cNvPr>
          <p:cNvSpPr txBox="1"/>
          <p:nvPr/>
        </p:nvSpPr>
        <p:spPr>
          <a:xfrm>
            <a:off x="3052538" y="1343552"/>
            <a:ext cx="4591250" cy="523220"/>
          </a:xfrm>
          <a:prstGeom prst="rect">
            <a:avLst/>
          </a:prstGeom>
          <a:noFill/>
        </p:spPr>
        <p:txBody>
          <a:bodyPr wrap="square">
            <a:spAutoFit/>
          </a:bodyPr>
          <a:lstStyle/>
          <a:p>
            <a:r>
              <a:rPr lang="zh-CN" altLang="zh-CN" sz="2800" b="1" kern="0" dirty="0">
                <a:solidFill>
                  <a:srgbClr val="002060"/>
                </a:solidFill>
                <a:latin typeface="宋体" panose="02010600030101010101" pitchFamily="2" charset="-122"/>
                <a:ea typeface="宋体" panose="02010600030101010101" pitchFamily="2" charset="-122"/>
              </a:rPr>
              <a:t>势头迅猛</a:t>
            </a:r>
            <a:r>
              <a:rPr lang="en-US" altLang="zh-CN" sz="2800" b="1" kern="0" dirty="0">
                <a:solidFill>
                  <a:srgbClr val="002060"/>
                </a:solidFill>
                <a:latin typeface="宋体" panose="02010600030101010101" pitchFamily="2" charset="-122"/>
                <a:ea typeface="宋体" panose="02010600030101010101" pitchFamily="2" charset="-122"/>
              </a:rPr>
              <a:t>   </a:t>
            </a:r>
            <a:r>
              <a:rPr lang="zh-CN" altLang="zh-CN" sz="2800" b="1" kern="0" dirty="0">
                <a:solidFill>
                  <a:srgbClr val="002060"/>
                </a:solidFill>
                <a:latin typeface="宋体" panose="02010600030101010101" pitchFamily="2" charset="-122"/>
                <a:ea typeface="宋体" panose="02010600030101010101" pitchFamily="2" charset="-122"/>
              </a:rPr>
              <a:t> 百花齐放</a:t>
            </a:r>
            <a:endParaRPr lang="zh-CN" altLang="en-US" sz="2800" b="1" kern="0" dirty="0">
              <a:solidFill>
                <a:srgbClr val="002060"/>
              </a:solidFill>
              <a:latin typeface="宋体" panose="02010600030101010101" pitchFamily="2" charset="-122"/>
              <a:ea typeface="宋体" panose="02010600030101010101" pitchFamily="2" charset="-122"/>
            </a:endParaRPr>
          </a:p>
        </p:txBody>
      </p:sp>
      <p:sp>
        <p:nvSpPr>
          <p:cNvPr id="8" name="文本框 7">
            <a:extLst>
              <a:ext uri="{FF2B5EF4-FFF2-40B4-BE49-F238E27FC236}">
                <a16:creationId xmlns:a16="http://schemas.microsoft.com/office/drawing/2014/main" id="{11A7833A-2DA9-4FA8-93AC-CF577610DBF9}"/>
              </a:ext>
            </a:extLst>
          </p:cNvPr>
          <p:cNvSpPr txBox="1"/>
          <p:nvPr/>
        </p:nvSpPr>
        <p:spPr>
          <a:xfrm>
            <a:off x="2092179" y="2156733"/>
            <a:ext cx="6367112" cy="3329758"/>
          </a:xfrm>
          <a:prstGeom prst="rect">
            <a:avLst/>
          </a:prstGeom>
          <a:noFill/>
        </p:spPr>
        <p:txBody>
          <a:bodyPr wrap="square">
            <a:spAutoFit/>
          </a:bodyPr>
          <a:lstStyle/>
          <a:p>
            <a:pPr indent="609600" algn="just">
              <a:lnSpc>
                <a:spcPct val="150000"/>
              </a:lnSpc>
            </a:pPr>
            <a:r>
              <a:rPr lang="zh-CN" altLang="zh-CN" sz="2400" kern="100" dirty="0">
                <a:solidFill>
                  <a:srgbClr val="002060"/>
                </a:solidFill>
                <a:effectLst/>
                <a:latin typeface="楷体" panose="02010609060101010101" pitchFamily="49" charset="-122"/>
                <a:ea typeface="楷体" panose="02010609060101010101" pitchFamily="49" charset="-122"/>
                <a:cs typeface="Times New Roman" panose="02020603050405020304" pitchFamily="18" charset="0"/>
              </a:rPr>
              <a:t>据相关数据统计，截至</a:t>
            </a:r>
            <a:r>
              <a:rPr lang="en-US" altLang="zh-CN" sz="2400" kern="100" dirty="0">
                <a:solidFill>
                  <a:srgbClr val="002060"/>
                </a:solidFill>
                <a:effectLst/>
                <a:latin typeface="楷体" panose="02010609060101010101" pitchFamily="49" charset="-122"/>
                <a:ea typeface="楷体" panose="02010609060101010101" pitchFamily="49" charset="-122"/>
                <a:cs typeface="Times New Roman" panose="02020603050405020304" pitchFamily="18" charset="0"/>
              </a:rPr>
              <a:t>2019</a:t>
            </a:r>
            <a:r>
              <a:rPr lang="zh-CN" altLang="zh-CN" sz="2400" kern="100" dirty="0">
                <a:solidFill>
                  <a:srgbClr val="002060"/>
                </a:solidFill>
                <a:effectLst/>
                <a:latin typeface="楷体" panose="02010609060101010101" pitchFamily="49" charset="-122"/>
                <a:ea typeface="楷体" panose="02010609060101010101" pitchFamily="49" charset="-122"/>
                <a:cs typeface="Times New Roman" panose="02020603050405020304" pitchFamily="18" charset="0"/>
              </a:rPr>
              <a:t>年</a:t>
            </a:r>
            <a:r>
              <a:rPr lang="en-US" altLang="zh-CN" sz="2400" kern="100" dirty="0">
                <a:solidFill>
                  <a:srgbClr val="002060"/>
                </a:solidFill>
                <a:effectLst/>
                <a:latin typeface="楷体" panose="02010609060101010101" pitchFamily="49" charset="-122"/>
                <a:ea typeface="楷体" panose="02010609060101010101" pitchFamily="49" charset="-122"/>
                <a:cs typeface="Times New Roman" panose="02020603050405020304" pitchFamily="18" charset="0"/>
              </a:rPr>
              <a:t>12</a:t>
            </a:r>
            <a:r>
              <a:rPr lang="zh-CN" altLang="zh-CN" sz="2400" kern="100" dirty="0">
                <a:solidFill>
                  <a:srgbClr val="002060"/>
                </a:solidFill>
                <a:effectLst/>
                <a:latin typeface="楷体" panose="02010609060101010101" pitchFamily="49" charset="-122"/>
                <a:ea typeface="楷体" panose="02010609060101010101" pitchFamily="49" charset="-122"/>
                <a:cs typeface="Times New Roman" panose="02020603050405020304" pitchFamily="18" charset="0"/>
              </a:rPr>
              <a:t>月</a:t>
            </a:r>
            <a:r>
              <a:rPr lang="en-US" altLang="zh-CN" sz="2400" kern="100" dirty="0">
                <a:solidFill>
                  <a:srgbClr val="002060"/>
                </a:solidFill>
                <a:effectLst/>
                <a:latin typeface="楷体" panose="02010609060101010101" pitchFamily="49" charset="-122"/>
                <a:ea typeface="楷体" panose="02010609060101010101" pitchFamily="49" charset="-122"/>
                <a:cs typeface="Times New Roman" panose="02020603050405020304" pitchFamily="18" charset="0"/>
              </a:rPr>
              <a:t>31</a:t>
            </a:r>
            <a:r>
              <a:rPr lang="zh-CN" altLang="zh-CN" sz="2400" kern="100" dirty="0">
                <a:solidFill>
                  <a:srgbClr val="002060"/>
                </a:solidFill>
                <a:effectLst/>
                <a:latin typeface="楷体" panose="02010609060101010101" pitchFamily="49" charset="-122"/>
                <a:ea typeface="楷体" panose="02010609060101010101" pitchFamily="49" charset="-122"/>
                <a:cs typeface="Times New Roman" panose="02020603050405020304" pitchFamily="18" charset="0"/>
              </a:rPr>
              <a:t>日，全国共建成（含在建与已立项）</a:t>
            </a:r>
            <a:endParaRPr lang="en-US" altLang="zh-CN" sz="2400" kern="100" dirty="0">
              <a:solidFill>
                <a:srgbClr val="002060"/>
              </a:solidFill>
              <a:effectLst/>
              <a:latin typeface="楷体" panose="02010609060101010101" pitchFamily="49" charset="-122"/>
              <a:ea typeface="楷体" panose="02010609060101010101" pitchFamily="49" charset="-122"/>
              <a:cs typeface="Times New Roman" panose="02020603050405020304" pitchFamily="18" charset="0"/>
            </a:endParaRPr>
          </a:p>
          <a:p>
            <a:pPr indent="609600" algn="just">
              <a:lnSpc>
                <a:spcPct val="150000"/>
              </a:lnSpc>
            </a:pPr>
            <a:r>
              <a:rPr lang="zh-CN" altLang="zh-CN" sz="2400" kern="100" dirty="0">
                <a:solidFill>
                  <a:srgbClr val="002060"/>
                </a:solidFill>
                <a:effectLst/>
                <a:latin typeface="楷体" panose="02010609060101010101" pitchFamily="49" charset="-122"/>
                <a:ea typeface="楷体" panose="02010609060101010101" pitchFamily="49" charset="-122"/>
                <a:cs typeface="Times New Roman" panose="02020603050405020304" pitchFamily="18" charset="0"/>
              </a:rPr>
              <a:t>国家方志馆</a:t>
            </a:r>
            <a:r>
              <a:rPr lang="en-US" altLang="zh-CN" sz="2400" kern="100" dirty="0">
                <a:solidFill>
                  <a:srgbClr val="002060"/>
                </a:solidFill>
                <a:effectLst/>
                <a:latin typeface="楷体" panose="02010609060101010101" pitchFamily="49" charset="-122"/>
                <a:ea typeface="楷体" panose="02010609060101010101" pitchFamily="49" charset="-122"/>
                <a:cs typeface="Times New Roman" panose="02020603050405020304" pitchFamily="18" charset="0"/>
              </a:rPr>
              <a:t>1</a:t>
            </a:r>
            <a:r>
              <a:rPr lang="zh-CN" altLang="zh-CN" sz="2400" kern="100" dirty="0">
                <a:solidFill>
                  <a:srgbClr val="002060"/>
                </a:solidFill>
                <a:effectLst/>
                <a:latin typeface="楷体" panose="02010609060101010101" pitchFamily="49" charset="-122"/>
                <a:ea typeface="楷体" panose="02010609060101010101" pitchFamily="49" charset="-122"/>
                <a:cs typeface="Times New Roman" panose="02020603050405020304" pitchFamily="18" charset="0"/>
              </a:rPr>
              <a:t>家，国家方志馆分馆</a:t>
            </a:r>
            <a:r>
              <a:rPr lang="en-US" altLang="zh-CN" sz="2400" kern="100" dirty="0">
                <a:solidFill>
                  <a:srgbClr val="002060"/>
                </a:solidFill>
                <a:effectLst/>
                <a:latin typeface="楷体" panose="02010609060101010101" pitchFamily="49" charset="-122"/>
                <a:ea typeface="楷体" panose="02010609060101010101" pitchFamily="49" charset="-122"/>
                <a:cs typeface="Times New Roman" panose="02020603050405020304" pitchFamily="18" charset="0"/>
              </a:rPr>
              <a:t>6</a:t>
            </a:r>
            <a:r>
              <a:rPr lang="zh-CN" altLang="zh-CN" sz="2400" kern="100" dirty="0">
                <a:solidFill>
                  <a:srgbClr val="002060"/>
                </a:solidFill>
                <a:effectLst/>
                <a:latin typeface="楷体" panose="02010609060101010101" pitchFamily="49" charset="-122"/>
                <a:ea typeface="楷体" panose="02010609060101010101" pitchFamily="49" charset="-122"/>
                <a:cs typeface="Times New Roman" panose="02020603050405020304" pitchFamily="18" charset="0"/>
              </a:rPr>
              <a:t>家，</a:t>
            </a:r>
            <a:endParaRPr lang="en-US" altLang="zh-CN" sz="2400" kern="100" dirty="0">
              <a:solidFill>
                <a:srgbClr val="002060"/>
              </a:solidFill>
              <a:effectLst/>
              <a:latin typeface="楷体" panose="02010609060101010101" pitchFamily="49" charset="-122"/>
              <a:ea typeface="楷体" panose="02010609060101010101" pitchFamily="49" charset="-122"/>
              <a:cs typeface="Times New Roman" panose="02020603050405020304" pitchFamily="18" charset="0"/>
            </a:endParaRPr>
          </a:p>
          <a:p>
            <a:pPr indent="609600" algn="just">
              <a:lnSpc>
                <a:spcPct val="150000"/>
              </a:lnSpc>
            </a:pPr>
            <a:r>
              <a:rPr lang="zh-CN" altLang="zh-CN" sz="2400" kern="100" dirty="0">
                <a:solidFill>
                  <a:srgbClr val="002060"/>
                </a:solidFill>
                <a:effectLst/>
                <a:latin typeface="楷体" panose="02010609060101010101" pitchFamily="49" charset="-122"/>
                <a:ea typeface="楷体" panose="02010609060101010101" pitchFamily="49" charset="-122"/>
                <a:cs typeface="Times New Roman" panose="02020603050405020304" pitchFamily="18" charset="0"/>
              </a:rPr>
              <a:t>省级方志馆</a:t>
            </a:r>
            <a:r>
              <a:rPr lang="en-US" altLang="zh-CN" sz="2400" kern="100" dirty="0">
                <a:solidFill>
                  <a:srgbClr val="002060"/>
                </a:solidFill>
                <a:effectLst/>
                <a:latin typeface="楷体" panose="02010609060101010101" pitchFamily="49" charset="-122"/>
                <a:ea typeface="楷体" panose="02010609060101010101" pitchFamily="49" charset="-122"/>
                <a:cs typeface="Times New Roman" panose="02020603050405020304" pitchFamily="18" charset="0"/>
              </a:rPr>
              <a:t>24</a:t>
            </a:r>
            <a:r>
              <a:rPr lang="zh-CN" altLang="zh-CN" sz="2400" kern="100" dirty="0">
                <a:solidFill>
                  <a:srgbClr val="002060"/>
                </a:solidFill>
                <a:effectLst/>
                <a:latin typeface="楷体" panose="02010609060101010101" pitchFamily="49" charset="-122"/>
                <a:ea typeface="楷体" panose="02010609060101010101" pitchFamily="49" charset="-122"/>
                <a:cs typeface="Times New Roman" panose="02020603050405020304" pitchFamily="18" charset="0"/>
              </a:rPr>
              <a:t>家，市级方志馆</a:t>
            </a:r>
            <a:r>
              <a:rPr lang="en-US" altLang="zh-CN" sz="2400" kern="100" dirty="0">
                <a:solidFill>
                  <a:srgbClr val="002060"/>
                </a:solidFill>
                <a:effectLst/>
                <a:latin typeface="楷体" panose="02010609060101010101" pitchFamily="49" charset="-122"/>
                <a:ea typeface="楷体" panose="02010609060101010101" pitchFamily="49" charset="-122"/>
                <a:cs typeface="Times New Roman" panose="02020603050405020304" pitchFamily="18" charset="0"/>
              </a:rPr>
              <a:t>133</a:t>
            </a:r>
            <a:r>
              <a:rPr lang="zh-CN" altLang="zh-CN" sz="2400" kern="100" dirty="0">
                <a:solidFill>
                  <a:srgbClr val="002060"/>
                </a:solidFill>
                <a:effectLst/>
                <a:latin typeface="楷体" panose="02010609060101010101" pitchFamily="49" charset="-122"/>
                <a:ea typeface="楷体" panose="02010609060101010101" pitchFamily="49" charset="-122"/>
                <a:cs typeface="Times New Roman" panose="02020603050405020304" pitchFamily="18" charset="0"/>
              </a:rPr>
              <a:t>家，</a:t>
            </a:r>
            <a:endParaRPr lang="en-US" altLang="zh-CN" sz="2400" kern="100" dirty="0">
              <a:solidFill>
                <a:srgbClr val="002060"/>
              </a:solidFill>
              <a:effectLst/>
              <a:latin typeface="楷体" panose="02010609060101010101" pitchFamily="49" charset="-122"/>
              <a:ea typeface="楷体" panose="02010609060101010101" pitchFamily="49" charset="-122"/>
              <a:cs typeface="Times New Roman" panose="02020603050405020304" pitchFamily="18" charset="0"/>
            </a:endParaRPr>
          </a:p>
          <a:p>
            <a:pPr indent="609600" algn="just">
              <a:lnSpc>
                <a:spcPct val="150000"/>
              </a:lnSpc>
            </a:pPr>
            <a:r>
              <a:rPr lang="zh-CN" altLang="zh-CN" sz="2400" kern="100" dirty="0">
                <a:solidFill>
                  <a:srgbClr val="002060"/>
                </a:solidFill>
                <a:effectLst/>
                <a:latin typeface="楷体" panose="02010609060101010101" pitchFamily="49" charset="-122"/>
                <a:ea typeface="楷体" panose="02010609060101010101" pitchFamily="49" charset="-122"/>
                <a:cs typeface="Times New Roman" panose="02020603050405020304" pitchFamily="18" charset="0"/>
              </a:rPr>
              <a:t>县区村级方志馆</a:t>
            </a:r>
            <a:r>
              <a:rPr lang="en-US" altLang="zh-CN" sz="2400" kern="100" dirty="0">
                <a:solidFill>
                  <a:srgbClr val="002060"/>
                </a:solidFill>
                <a:effectLst/>
                <a:latin typeface="楷体" panose="02010609060101010101" pitchFamily="49" charset="-122"/>
                <a:ea typeface="楷体" panose="02010609060101010101" pitchFamily="49" charset="-122"/>
                <a:cs typeface="Times New Roman" panose="02020603050405020304" pitchFamily="18" charset="0"/>
              </a:rPr>
              <a:t>447</a:t>
            </a:r>
            <a:r>
              <a:rPr lang="zh-CN" altLang="zh-CN" sz="2400" kern="100" dirty="0">
                <a:solidFill>
                  <a:srgbClr val="002060"/>
                </a:solidFill>
                <a:effectLst/>
                <a:latin typeface="楷体" panose="02010609060101010101" pitchFamily="49" charset="-122"/>
                <a:ea typeface="楷体" panose="02010609060101010101" pitchFamily="49" charset="-122"/>
                <a:cs typeface="Times New Roman" panose="02020603050405020304" pitchFamily="18" charset="0"/>
              </a:rPr>
              <a:t>家</a:t>
            </a:r>
            <a:endParaRPr lang="en-US" altLang="zh-CN" sz="2400" kern="100" dirty="0">
              <a:solidFill>
                <a:srgbClr val="002060"/>
              </a:solidFill>
              <a:effectLst/>
              <a:latin typeface="楷体" panose="02010609060101010101" pitchFamily="49" charset="-122"/>
              <a:ea typeface="楷体" panose="02010609060101010101" pitchFamily="49" charset="-122"/>
              <a:cs typeface="Times New Roman" panose="02020603050405020304" pitchFamily="18" charset="0"/>
            </a:endParaRPr>
          </a:p>
          <a:p>
            <a:pPr indent="609600" algn="just">
              <a:lnSpc>
                <a:spcPct val="150000"/>
              </a:lnSpc>
            </a:pPr>
            <a:r>
              <a:rPr lang="en-US" altLang="zh-CN" sz="2400"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     </a:t>
            </a:r>
            <a:r>
              <a:rPr lang="zh-CN" altLang="zh-CN" sz="2400" kern="100" dirty="0">
                <a:solidFill>
                  <a:srgbClr val="002060"/>
                </a:solidFill>
                <a:effectLst/>
                <a:latin typeface="黑体" panose="02010609060101010101" pitchFamily="49" charset="-122"/>
                <a:ea typeface="黑体" panose="02010609060101010101" pitchFamily="49" charset="-122"/>
                <a:cs typeface="Times New Roman" panose="02020603050405020304" pitchFamily="18" charset="0"/>
              </a:rPr>
              <a:t>四级方志馆共计</a:t>
            </a:r>
            <a:r>
              <a:rPr lang="en-US" altLang="zh-CN" sz="2400" b="1" kern="100" dirty="0">
                <a:solidFill>
                  <a:srgbClr val="7030A0"/>
                </a:solidFill>
                <a:effectLst/>
                <a:latin typeface="黑体" panose="02010609060101010101" pitchFamily="49" charset="-122"/>
                <a:ea typeface="黑体" panose="02010609060101010101" pitchFamily="49" charset="-122"/>
                <a:cs typeface="Times New Roman" panose="02020603050405020304" pitchFamily="18" charset="0"/>
              </a:rPr>
              <a:t>611</a:t>
            </a:r>
            <a:r>
              <a:rPr lang="zh-CN" altLang="zh-CN" sz="2400" kern="100" dirty="0">
                <a:solidFill>
                  <a:srgbClr val="002060"/>
                </a:solidFill>
                <a:effectLst/>
                <a:latin typeface="黑体" panose="02010609060101010101" pitchFamily="49" charset="-122"/>
                <a:ea typeface="黑体" panose="02010609060101010101" pitchFamily="49" charset="-122"/>
                <a:cs typeface="Times New Roman" panose="02020603050405020304" pitchFamily="18" charset="0"/>
              </a:rPr>
              <a:t>家</a:t>
            </a:r>
          </a:p>
        </p:txBody>
      </p:sp>
    </p:spTree>
    <p:extLst>
      <p:ext uri="{BB962C8B-B14F-4D97-AF65-F5344CB8AC3E}">
        <p14:creationId xmlns:p14="http://schemas.microsoft.com/office/powerpoint/2010/main" val="3189387048"/>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170492" y="3190671"/>
            <a:ext cx="1344500"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方志馆的发展现状</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2</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graphicFrame>
        <p:nvGraphicFramePr>
          <p:cNvPr id="7" name="图表 6">
            <a:extLst>
              <a:ext uri="{FF2B5EF4-FFF2-40B4-BE49-F238E27FC236}">
                <a16:creationId xmlns:a16="http://schemas.microsoft.com/office/drawing/2014/main" id="{CB832599-97B6-4DFE-A833-07F366C5141D}"/>
              </a:ext>
            </a:extLst>
          </p:cNvPr>
          <p:cNvGraphicFramePr/>
          <p:nvPr>
            <p:extLst>
              <p:ext uri="{D42A27DB-BD31-4B8C-83A1-F6EECF244321}">
                <p14:modId xmlns:p14="http://schemas.microsoft.com/office/powerpoint/2010/main" val="3444807719"/>
              </p:ext>
            </p:extLst>
          </p:nvPr>
        </p:nvGraphicFramePr>
        <p:xfrm>
          <a:off x="1871869" y="303560"/>
          <a:ext cx="6762750" cy="60376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02688230"/>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170492" y="3190671"/>
            <a:ext cx="1344500"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方志馆的发展现状</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2</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4" name="文本框 3">
            <a:extLst>
              <a:ext uri="{FF2B5EF4-FFF2-40B4-BE49-F238E27FC236}">
                <a16:creationId xmlns:a16="http://schemas.microsoft.com/office/drawing/2014/main" id="{F0E4D882-2405-4C24-B7BF-8FE05C95DE3C}"/>
              </a:ext>
            </a:extLst>
          </p:cNvPr>
          <p:cNvSpPr txBox="1"/>
          <p:nvPr/>
        </p:nvSpPr>
        <p:spPr>
          <a:xfrm>
            <a:off x="1825289" y="94906"/>
            <a:ext cx="2363003" cy="461665"/>
          </a:xfrm>
          <a:prstGeom prst="rect">
            <a:avLst/>
          </a:prstGeom>
          <a:noFill/>
        </p:spPr>
        <p:txBody>
          <a:bodyPr wrap="square" rtlCol="0">
            <a:spAutoFit/>
          </a:bodyPr>
          <a:lstStyle/>
          <a:p>
            <a:r>
              <a:rPr lang="zh-CN" altLang="en-US" sz="2400" dirty="0">
                <a:solidFill>
                  <a:srgbClr val="002060"/>
                </a:solidFill>
                <a:latin typeface="方正仿宋_GBK" panose="03000509000000000000" pitchFamily="65" charset="-122"/>
                <a:ea typeface="方正仿宋_GBK" panose="03000509000000000000" pitchFamily="65" charset="-122"/>
              </a:rPr>
              <a:t>▉ </a:t>
            </a:r>
            <a:r>
              <a:rPr lang="zh-CN" altLang="en-US" sz="2400" dirty="0">
                <a:solidFill>
                  <a:srgbClr val="002060"/>
                </a:solidFill>
              </a:rPr>
              <a:t>国家级</a:t>
            </a:r>
          </a:p>
        </p:txBody>
      </p:sp>
      <p:sp>
        <p:nvSpPr>
          <p:cNvPr id="7" name="文本框 6">
            <a:extLst>
              <a:ext uri="{FF2B5EF4-FFF2-40B4-BE49-F238E27FC236}">
                <a16:creationId xmlns:a16="http://schemas.microsoft.com/office/drawing/2014/main" id="{7E06C1B3-1E8B-49EB-A4CC-35951A66F8DB}"/>
              </a:ext>
            </a:extLst>
          </p:cNvPr>
          <p:cNvSpPr txBox="1"/>
          <p:nvPr/>
        </p:nvSpPr>
        <p:spPr>
          <a:xfrm>
            <a:off x="2103118" y="1050110"/>
            <a:ext cx="4591250" cy="461665"/>
          </a:xfrm>
          <a:prstGeom prst="rect">
            <a:avLst/>
          </a:prstGeom>
          <a:noFill/>
        </p:spPr>
        <p:txBody>
          <a:bodyPr wrap="square">
            <a:spAutoFit/>
          </a:bodyPr>
          <a:lstStyle/>
          <a:p>
            <a:r>
              <a:rPr lang="en-US" altLang="zh-CN" sz="2400" b="1" dirty="0">
                <a:solidFill>
                  <a:srgbClr val="0070C0"/>
                </a:solidFill>
                <a:effectLst/>
                <a:latin typeface="黑体" panose="02010609060101010101" pitchFamily="49" charset="-122"/>
                <a:ea typeface="黑体" panose="02010609060101010101" pitchFamily="49" charset="-122"/>
                <a:cs typeface="Times New Roman" panose="02020603050405020304" pitchFamily="18" charset="0"/>
              </a:rPr>
              <a:t>1</a:t>
            </a:r>
            <a:r>
              <a:rPr lang="zh-CN" altLang="en-US" sz="2400" b="1" dirty="0">
                <a:solidFill>
                  <a:srgbClr val="0070C0"/>
                </a:solidFill>
                <a:effectLst/>
                <a:latin typeface="黑体" panose="02010609060101010101" pitchFamily="49" charset="-122"/>
                <a:ea typeface="黑体" panose="02010609060101010101" pitchFamily="49" charset="-122"/>
                <a:cs typeface="Times New Roman" panose="02020603050405020304" pitchFamily="18" charset="0"/>
              </a:rPr>
              <a:t>、</a:t>
            </a:r>
            <a:r>
              <a:rPr lang="zh-CN" altLang="zh-CN" sz="2400" b="1" dirty="0">
                <a:solidFill>
                  <a:srgbClr val="0070C0"/>
                </a:solidFill>
                <a:effectLst/>
                <a:latin typeface="黑体" panose="02010609060101010101" pitchFamily="49" charset="-122"/>
                <a:ea typeface="黑体" panose="02010609060101010101" pitchFamily="49" charset="-122"/>
                <a:cs typeface="Times New Roman" panose="02020603050405020304" pitchFamily="18" charset="0"/>
              </a:rPr>
              <a:t>国家方志馆</a:t>
            </a:r>
            <a:endParaRPr lang="zh-CN" altLang="en-US" sz="2400" b="1" dirty="0">
              <a:solidFill>
                <a:srgbClr val="0070C0"/>
              </a:solidFill>
              <a:latin typeface="黑体" panose="02010609060101010101" pitchFamily="49" charset="-122"/>
              <a:ea typeface="黑体" panose="02010609060101010101" pitchFamily="49" charset="-122"/>
            </a:endParaRPr>
          </a:p>
        </p:txBody>
      </p:sp>
      <p:sp>
        <p:nvSpPr>
          <p:cNvPr id="9" name="文本框 8">
            <a:extLst>
              <a:ext uri="{FF2B5EF4-FFF2-40B4-BE49-F238E27FC236}">
                <a16:creationId xmlns:a16="http://schemas.microsoft.com/office/drawing/2014/main" id="{0E6B051B-DF09-4975-B9B2-68FAD22A4164}"/>
              </a:ext>
            </a:extLst>
          </p:cNvPr>
          <p:cNvSpPr txBox="1"/>
          <p:nvPr/>
        </p:nvSpPr>
        <p:spPr>
          <a:xfrm>
            <a:off x="1949114" y="5436797"/>
            <a:ext cx="6617369" cy="923330"/>
          </a:xfrm>
          <a:prstGeom prst="rect">
            <a:avLst/>
          </a:prstGeom>
          <a:noFill/>
        </p:spPr>
        <p:txBody>
          <a:bodyPr wrap="square">
            <a:spAutoFit/>
          </a:bodyPr>
          <a:lstStyle/>
          <a:p>
            <a:r>
              <a:rPr lang="zh-CN" altLang="en-US" b="0" i="0" dirty="0">
                <a:solidFill>
                  <a:srgbClr val="002060"/>
                </a:solidFill>
                <a:effectLst/>
                <a:latin typeface="FangSong" panose="02010609060101010101" pitchFamily="49" charset="-122"/>
                <a:ea typeface="FangSong" panose="02010609060101010101" pitchFamily="49" charset="-122"/>
              </a:rPr>
              <a:t>   国家方志馆于</a:t>
            </a:r>
            <a:r>
              <a:rPr lang="en-US" altLang="zh-CN" b="0" i="0" dirty="0">
                <a:solidFill>
                  <a:srgbClr val="002060"/>
                </a:solidFill>
                <a:effectLst/>
                <a:latin typeface="FangSong" panose="02010609060101010101" pitchFamily="49" charset="-122"/>
                <a:ea typeface="FangSong" panose="02010609060101010101" pitchFamily="49" charset="-122"/>
              </a:rPr>
              <a:t>2008</a:t>
            </a:r>
            <a:r>
              <a:rPr lang="zh-CN" altLang="en-US" b="0" i="0" dirty="0">
                <a:solidFill>
                  <a:srgbClr val="002060"/>
                </a:solidFill>
                <a:effectLst/>
                <a:latin typeface="FangSong" panose="02010609060101010101" pitchFamily="49" charset="-122"/>
                <a:ea typeface="FangSong" panose="02010609060101010101" pitchFamily="49" charset="-122"/>
              </a:rPr>
              <a:t>年申请立项，</a:t>
            </a:r>
            <a:r>
              <a:rPr lang="en-US" altLang="zh-CN" b="0" i="0" dirty="0">
                <a:solidFill>
                  <a:srgbClr val="002060"/>
                </a:solidFill>
                <a:effectLst/>
                <a:latin typeface="FangSong" panose="02010609060101010101" pitchFamily="49" charset="-122"/>
                <a:ea typeface="FangSong" panose="02010609060101010101" pitchFamily="49" charset="-122"/>
              </a:rPr>
              <a:t>2009</a:t>
            </a:r>
            <a:r>
              <a:rPr lang="zh-CN" altLang="en-US" b="0" i="0" dirty="0">
                <a:solidFill>
                  <a:srgbClr val="002060"/>
                </a:solidFill>
                <a:effectLst/>
                <a:latin typeface="FangSong" panose="02010609060101010101" pitchFamily="49" charset="-122"/>
                <a:ea typeface="FangSong" panose="02010609060101010101" pitchFamily="49" charset="-122"/>
              </a:rPr>
              <a:t>年国家发展改革委批准整体购买大楼，总投资</a:t>
            </a:r>
            <a:r>
              <a:rPr lang="en-US" altLang="zh-CN" b="0" i="0" dirty="0">
                <a:solidFill>
                  <a:srgbClr val="002060"/>
                </a:solidFill>
                <a:effectLst/>
                <a:latin typeface="FangSong" panose="02010609060101010101" pitchFamily="49" charset="-122"/>
                <a:ea typeface="FangSong" panose="02010609060101010101" pitchFamily="49" charset="-122"/>
              </a:rPr>
              <a:t>1</a:t>
            </a:r>
            <a:r>
              <a:rPr lang="zh-CN" altLang="en-US" b="0" i="0" dirty="0">
                <a:solidFill>
                  <a:srgbClr val="002060"/>
                </a:solidFill>
                <a:effectLst/>
                <a:latin typeface="FangSong" panose="02010609060101010101" pitchFamily="49" charset="-122"/>
                <a:ea typeface="FangSong" panose="02010609060101010101" pitchFamily="49" charset="-122"/>
              </a:rPr>
              <a:t>．</a:t>
            </a:r>
            <a:r>
              <a:rPr lang="en-US" altLang="zh-CN" b="0" i="0" dirty="0">
                <a:solidFill>
                  <a:srgbClr val="002060"/>
                </a:solidFill>
                <a:effectLst/>
                <a:latin typeface="FangSong" panose="02010609060101010101" pitchFamily="49" charset="-122"/>
                <a:ea typeface="FangSong" panose="02010609060101010101" pitchFamily="49" charset="-122"/>
              </a:rPr>
              <a:t>3</a:t>
            </a:r>
            <a:r>
              <a:rPr lang="zh-CN" altLang="en-US" b="0" i="0" dirty="0">
                <a:solidFill>
                  <a:srgbClr val="002060"/>
                </a:solidFill>
                <a:effectLst/>
                <a:latin typeface="FangSong" panose="02010609060101010101" pitchFamily="49" charset="-122"/>
                <a:ea typeface="FangSong" panose="02010609060101010101" pitchFamily="49" charset="-122"/>
              </a:rPr>
              <a:t>亿元，建筑面积</a:t>
            </a:r>
            <a:r>
              <a:rPr lang="en-US" altLang="zh-CN" b="0" i="0" dirty="0">
                <a:solidFill>
                  <a:srgbClr val="002060"/>
                </a:solidFill>
                <a:effectLst/>
                <a:latin typeface="FangSong" panose="02010609060101010101" pitchFamily="49" charset="-122"/>
                <a:ea typeface="FangSong" panose="02010609060101010101" pitchFamily="49" charset="-122"/>
              </a:rPr>
              <a:t>1</a:t>
            </a:r>
            <a:r>
              <a:rPr lang="zh-CN" altLang="en-US" b="0" i="0" dirty="0">
                <a:solidFill>
                  <a:srgbClr val="002060"/>
                </a:solidFill>
                <a:effectLst/>
                <a:latin typeface="FangSong" panose="02010609060101010101" pitchFamily="49" charset="-122"/>
                <a:ea typeface="FangSong" panose="02010609060101010101" pitchFamily="49" charset="-122"/>
              </a:rPr>
              <a:t>．</a:t>
            </a:r>
            <a:r>
              <a:rPr lang="en-US" altLang="zh-CN" b="0" i="0" dirty="0">
                <a:solidFill>
                  <a:srgbClr val="002060"/>
                </a:solidFill>
                <a:effectLst/>
                <a:latin typeface="FangSong" panose="02010609060101010101" pitchFamily="49" charset="-122"/>
                <a:ea typeface="FangSong" panose="02010609060101010101" pitchFamily="49" charset="-122"/>
              </a:rPr>
              <a:t>3</a:t>
            </a:r>
            <a:r>
              <a:rPr lang="zh-CN" altLang="en-US" b="0" i="0" dirty="0">
                <a:solidFill>
                  <a:srgbClr val="002060"/>
                </a:solidFill>
                <a:effectLst/>
                <a:latin typeface="FangSong" panose="02010609060101010101" pitchFamily="49" charset="-122"/>
                <a:ea typeface="FangSong" panose="02010609060101010101" pitchFamily="49" charset="-122"/>
              </a:rPr>
              <a:t>万平方米，占地</a:t>
            </a:r>
            <a:r>
              <a:rPr lang="en-US" altLang="zh-CN" b="0" i="0" dirty="0">
                <a:solidFill>
                  <a:srgbClr val="002060"/>
                </a:solidFill>
                <a:effectLst/>
                <a:latin typeface="FangSong" panose="02010609060101010101" pitchFamily="49" charset="-122"/>
                <a:ea typeface="FangSong" panose="02010609060101010101" pitchFamily="49" charset="-122"/>
              </a:rPr>
              <a:t>8400</a:t>
            </a:r>
            <a:r>
              <a:rPr lang="zh-CN" altLang="en-US" b="0" i="0" dirty="0">
                <a:solidFill>
                  <a:srgbClr val="002060"/>
                </a:solidFill>
                <a:effectLst/>
                <a:latin typeface="FangSong" panose="02010609060101010101" pitchFamily="49" charset="-122"/>
                <a:ea typeface="FangSong" panose="02010609060101010101" pitchFamily="49" charset="-122"/>
              </a:rPr>
              <a:t>平方米。</a:t>
            </a:r>
            <a:r>
              <a:rPr lang="en-US" altLang="zh-CN" b="0" i="0" dirty="0">
                <a:solidFill>
                  <a:srgbClr val="002060"/>
                </a:solidFill>
                <a:effectLst/>
                <a:latin typeface="FangSong" panose="02010609060101010101" pitchFamily="49" charset="-122"/>
                <a:ea typeface="FangSong" panose="02010609060101010101" pitchFamily="49" charset="-122"/>
              </a:rPr>
              <a:t>2013</a:t>
            </a:r>
            <a:r>
              <a:rPr lang="zh-CN" altLang="en-US" b="0" i="0" dirty="0">
                <a:solidFill>
                  <a:srgbClr val="002060"/>
                </a:solidFill>
                <a:effectLst/>
                <a:latin typeface="FangSong" panose="02010609060101010101" pitchFamily="49" charset="-122"/>
                <a:ea typeface="FangSong" panose="02010609060101010101" pitchFamily="49" charset="-122"/>
              </a:rPr>
              <a:t>年</a:t>
            </a:r>
            <a:r>
              <a:rPr lang="en-US" altLang="zh-CN" b="0" i="0" dirty="0">
                <a:solidFill>
                  <a:srgbClr val="002060"/>
                </a:solidFill>
                <a:effectLst/>
                <a:latin typeface="FangSong" panose="02010609060101010101" pitchFamily="49" charset="-122"/>
                <a:ea typeface="FangSong" panose="02010609060101010101" pitchFamily="49" charset="-122"/>
              </a:rPr>
              <a:t>12</a:t>
            </a:r>
            <a:r>
              <a:rPr lang="zh-CN" altLang="en-US" b="0" i="0" dirty="0">
                <a:solidFill>
                  <a:srgbClr val="002060"/>
                </a:solidFill>
                <a:effectLst/>
                <a:latin typeface="FangSong" panose="02010609060101010101" pitchFamily="49" charset="-122"/>
                <a:ea typeface="FangSong" panose="02010609060101010101" pitchFamily="49" charset="-122"/>
              </a:rPr>
              <a:t>月装修改造完成并投入使用。 </a:t>
            </a:r>
            <a:endParaRPr lang="zh-CN" altLang="en-US" dirty="0">
              <a:solidFill>
                <a:srgbClr val="002060"/>
              </a:solidFill>
            </a:endParaRPr>
          </a:p>
        </p:txBody>
      </p:sp>
      <p:pic>
        <p:nvPicPr>
          <p:cNvPr id="10" name="图片 9">
            <a:extLst>
              <a:ext uri="{FF2B5EF4-FFF2-40B4-BE49-F238E27FC236}">
                <a16:creationId xmlns:a16="http://schemas.microsoft.com/office/drawing/2014/main" id="{B0DB9BF5-A693-4BD4-9642-6DF8B13F0F37}"/>
              </a:ext>
            </a:extLst>
          </p:cNvPr>
          <p:cNvPicPr>
            <a:picLocks noChangeAspect="1"/>
          </p:cNvPicPr>
          <p:nvPr/>
        </p:nvPicPr>
        <p:blipFill>
          <a:blip r:embed="rId3"/>
          <a:stretch>
            <a:fillRect/>
          </a:stretch>
        </p:blipFill>
        <p:spPr>
          <a:xfrm>
            <a:off x="6030493" y="521959"/>
            <a:ext cx="2762185" cy="1443339"/>
          </a:xfrm>
          <a:prstGeom prst="rect">
            <a:avLst/>
          </a:prstGeom>
        </p:spPr>
      </p:pic>
      <p:pic>
        <p:nvPicPr>
          <p:cNvPr id="12" name="图片 11">
            <a:extLst>
              <a:ext uri="{FF2B5EF4-FFF2-40B4-BE49-F238E27FC236}">
                <a16:creationId xmlns:a16="http://schemas.microsoft.com/office/drawing/2014/main" id="{6CDBB9A7-6305-4438-94E4-B71687096922}"/>
              </a:ext>
            </a:extLst>
          </p:cNvPr>
          <p:cNvPicPr>
            <a:picLocks noChangeAspect="1"/>
          </p:cNvPicPr>
          <p:nvPr/>
        </p:nvPicPr>
        <p:blipFill>
          <a:blip r:embed="rId4"/>
          <a:stretch>
            <a:fillRect/>
          </a:stretch>
        </p:blipFill>
        <p:spPr>
          <a:xfrm>
            <a:off x="6030492" y="2116434"/>
            <a:ext cx="2762185" cy="1487934"/>
          </a:xfrm>
          <a:prstGeom prst="rect">
            <a:avLst/>
          </a:prstGeom>
        </p:spPr>
      </p:pic>
      <p:pic>
        <p:nvPicPr>
          <p:cNvPr id="15" name="图片 14">
            <a:extLst>
              <a:ext uri="{FF2B5EF4-FFF2-40B4-BE49-F238E27FC236}">
                <a16:creationId xmlns:a16="http://schemas.microsoft.com/office/drawing/2014/main" id="{07B678A3-FA21-4FB9-9E87-B120240EC28F}"/>
              </a:ext>
            </a:extLst>
          </p:cNvPr>
          <p:cNvPicPr>
            <a:picLocks noChangeAspect="1"/>
          </p:cNvPicPr>
          <p:nvPr/>
        </p:nvPicPr>
        <p:blipFill>
          <a:blip r:embed="rId5"/>
          <a:stretch>
            <a:fillRect/>
          </a:stretch>
        </p:blipFill>
        <p:spPr>
          <a:xfrm>
            <a:off x="6030492" y="3755503"/>
            <a:ext cx="2762184" cy="1498299"/>
          </a:xfrm>
          <a:prstGeom prst="rect">
            <a:avLst/>
          </a:prstGeom>
        </p:spPr>
      </p:pic>
      <p:pic>
        <p:nvPicPr>
          <p:cNvPr id="1028" name="Picture 4">
            <a:extLst>
              <a:ext uri="{FF2B5EF4-FFF2-40B4-BE49-F238E27FC236}">
                <a16:creationId xmlns:a16="http://schemas.microsoft.com/office/drawing/2014/main" id="{BB62F5AF-4269-4B33-91CF-23D57FE794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49114" y="2050511"/>
            <a:ext cx="3883506" cy="258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649754"/>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170492" y="3190671"/>
            <a:ext cx="1344500"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方志馆的发展现状</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2</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4" name="文本框 3">
            <a:extLst>
              <a:ext uri="{FF2B5EF4-FFF2-40B4-BE49-F238E27FC236}">
                <a16:creationId xmlns:a16="http://schemas.microsoft.com/office/drawing/2014/main" id="{35EF27FE-8CF7-40D3-8F39-550BC98E1CAA}"/>
              </a:ext>
            </a:extLst>
          </p:cNvPr>
          <p:cNvSpPr txBox="1"/>
          <p:nvPr/>
        </p:nvSpPr>
        <p:spPr>
          <a:xfrm>
            <a:off x="1939489" y="607348"/>
            <a:ext cx="6896502" cy="830997"/>
          </a:xfrm>
          <a:prstGeom prst="rect">
            <a:avLst/>
          </a:prstGeom>
          <a:noFill/>
        </p:spPr>
        <p:txBody>
          <a:bodyPr wrap="square">
            <a:spAutoFit/>
          </a:bodyPr>
          <a:lstStyle/>
          <a:p>
            <a:r>
              <a:rPr lang="en-US" altLang="zh-CN" sz="2400" b="1" dirty="0">
                <a:solidFill>
                  <a:srgbClr val="0070C0"/>
                </a:solidFill>
                <a:effectLst/>
                <a:latin typeface="黑体" panose="02010609060101010101" pitchFamily="49" charset="-122"/>
                <a:ea typeface="黑体" panose="02010609060101010101" pitchFamily="49" charset="-122"/>
                <a:cs typeface="Times New Roman" panose="02020603050405020304" pitchFamily="18" charset="0"/>
              </a:rPr>
              <a:t>2</a:t>
            </a:r>
            <a:r>
              <a:rPr lang="zh-CN" altLang="en-US" sz="2400" b="1" dirty="0">
                <a:solidFill>
                  <a:srgbClr val="0070C0"/>
                </a:solidFill>
                <a:effectLst/>
                <a:latin typeface="黑体" panose="02010609060101010101" pitchFamily="49" charset="-122"/>
                <a:ea typeface="黑体" panose="02010609060101010101" pitchFamily="49" charset="-122"/>
                <a:cs typeface="Times New Roman" panose="02020603050405020304" pitchFamily="18" charset="0"/>
              </a:rPr>
              <a:t>、</a:t>
            </a:r>
            <a:r>
              <a:rPr lang="zh-CN" altLang="zh-CN" sz="2400" b="1" dirty="0">
                <a:solidFill>
                  <a:srgbClr val="0070C0"/>
                </a:solidFill>
                <a:effectLst/>
                <a:latin typeface="黑体" panose="02010609060101010101" pitchFamily="49" charset="-122"/>
                <a:ea typeface="黑体" panose="02010609060101010101" pitchFamily="49" charset="-122"/>
                <a:cs typeface="Times New Roman" panose="02020603050405020304" pitchFamily="18" charset="0"/>
              </a:rPr>
              <a:t>国家方志馆</a:t>
            </a:r>
            <a:r>
              <a:rPr lang="zh-CN" altLang="en-US" sz="2400" b="1" dirty="0">
                <a:solidFill>
                  <a:srgbClr val="0070C0"/>
                </a:solidFill>
                <a:effectLst/>
                <a:latin typeface="黑体" panose="02010609060101010101" pitchFamily="49" charset="-122"/>
                <a:ea typeface="黑体" panose="02010609060101010101" pitchFamily="49" charset="-122"/>
                <a:cs typeface="Times New Roman" panose="02020603050405020304" pitchFamily="18" charset="0"/>
              </a:rPr>
              <a:t>分馆：</a:t>
            </a:r>
            <a:r>
              <a:rPr lang="zh-CN" altLang="en-US" sz="2400" b="1" kern="0" dirty="0">
                <a:solidFill>
                  <a:srgbClr val="002060"/>
                </a:solidFill>
                <a:latin typeface="楷体" panose="02010609060101010101" pitchFamily="49" charset="-122"/>
                <a:ea typeface="楷体" panose="02010609060101010101" pitchFamily="49" charset="-122"/>
              </a:rPr>
              <a:t>已建和立项</a:t>
            </a:r>
            <a:r>
              <a:rPr lang="en-US" altLang="zh-CN" sz="2400" b="1" kern="0" dirty="0">
                <a:solidFill>
                  <a:srgbClr val="002060"/>
                </a:solidFill>
                <a:latin typeface="楷体" panose="02010609060101010101" pitchFamily="49" charset="-122"/>
                <a:ea typeface="楷体" panose="02010609060101010101" pitchFamily="49" charset="-122"/>
              </a:rPr>
              <a:t>7</a:t>
            </a:r>
            <a:r>
              <a:rPr lang="zh-CN" altLang="en-US" sz="2400" b="1" kern="0" dirty="0">
                <a:solidFill>
                  <a:srgbClr val="002060"/>
                </a:solidFill>
                <a:latin typeface="楷体" panose="02010609060101010101" pitchFamily="49" charset="-122"/>
                <a:ea typeface="楷体" panose="02010609060101010101" pitchFamily="49" charset="-122"/>
              </a:rPr>
              <a:t>个，申报中</a:t>
            </a:r>
            <a:r>
              <a:rPr lang="en-US" altLang="zh-CN" sz="2400" b="1" kern="0" dirty="0">
                <a:solidFill>
                  <a:srgbClr val="002060"/>
                </a:solidFill>
                <a:latin typeface="楷体" panose="02010609060101010101" pitchFamily="49" charset="-122"/>
                <a:ea typeface="楷体" panose="02010609060101010101" pitchFamily="49" charset="-122"/>
              </a:rPr>
              <a:t>3</a:t>
            </a:r>
            <a:r>
              <a:rPr lang="zh-CN" altLang="en-US" sz="2400" b="1" kern="0" dirty="0">
                <a:solidFill>
                  <a:srgbClr val="002060"/>
                </a:solidFill>
                <a:latin typeface="宋体" panose="02010600030101010101" pitchFamily="2" charset="-122"/>
                <a:ea typeface="宋体" panose="02010600030101010101" pitchFamily="2" charset="-122"/>
              </a:rPr>
              <a:t>个</a:t>
            </a:r>
          </a:p>
          <a:p>
            <a:endParaRPr lang="zh-CN" altLang="en-US" sz="2400" b="1" dirty="0">
              <a:solidFill>
                <a:srgbClr val="0070C0"/>
              </a:solidFill>
              <a:latin typeface="黑体" panose="02010609060101010101" pitchFamily="49" charset="-122"/>
              <a:ea typeface="黑体" panose="02010609060101010101" pitchFamily="49" charset="-122"/>
            </a:endParaRPr>
          </a:p>
        </p:txBody>
      </p:sp>
      <p:sp>
        <p:nvSpPr>
          <p:cNvPr id="8" name="文本框 7">
            <a:extLst>
              <a:ext uri="{FF2B5EF4-FFF2-40B4-BE49-F238E27FC236}">
                <a16:creationId xmlns:a16="http://schemas.microsoft.com/office/drawing/2014/main" id="{6BE4B9E2-7D65-4317-8A8A-905A72F24995}"/>
              </a:ext>
            </a:extLst>
          </p:cNvPr>
          <p:cNvSpPr txBox="1"/>
          <p:nvPr/>
        </p:nvSpPr>
        <p:spPr>
          <a:xfrm>
            <a:off x="1939489" y="1300366"/>
            <a:ext cx="4591250" cy="461665"/>
          </a:xfrm>
          <a:prstGeom prst="rect">
            <a:avLst/>
          </a:prstGeom>
          <a:noFill/>
        </p:spPr>
        <p:txBody>
          <a:bodyPr wrap="square">
            <a:spAutoFit/>
          </a:bodyPr>
          <a:lstStyle/>
          <a:p>
            <a:r>
              <a:rPr lang="zh-CN" altLang="en-US" sz="2400" b="1" dirty="0">
                <a:solidFill>
                  <a:srgbClr val="0070C0"/>
                </a:solidFill>
                <a:effectLst/>
                <a:latin typeface="楷体" panose="02010609060101010101" pitchFamily="49" charset="-122"/>
                <a:ea typeface="楷体" panose="02010609060101010101" pitchFamily="49" charset="-122"/>
                <a:cs typeface="Times New Roman" panose="02020603050405020304" pitchFamily="18" charset="0"/>
              </a:rPr>
              <a:t>（</a:t>
            </a:r>
            <a:r>
              <a:rPr lang="en-US" altLang="zh-CN"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1</a:t>
            </a:r>
            <a:r>
              <a:rPr lang="zh-CN" altLang="en-US"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a:t>
            </a:r>
            <a:r>
              <a:rPr lang="zh-CN" altLang="zh-CN"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国家方志馆秦皇岛分馆</a:t>
            </a:r>
            <a:endParaRPr lang="zh-CN" altLang="en-US"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endParaRPr>
          </a:p>
        </p:txBody>
      </p:sp>
      <p:pic>
        <p:nvPicPr>
          <p:cNvPr id="2050" name="Picture 2" descr="å½å®¶æ¹å¿é¦ç§¦çå²åé¦">
            <a:extLst>
              <a:ext uri="{FF2B5EF4-FFF2-40B4-BE49-F238E27FC236}">
                <a16:creationId xmlns:a16="http://schemas.microsoft.com/office/drawing/2014/main" id="{C8CC3DDE-7A5A-4B71-B785-C6F44CDE0C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8597" y="3544614"/>
            <a:ext cx="2224930" cy="1474015"/>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D1EC6A5F-D05F-4195-972A-36E47F18CC15}"/>
              </a:ext>
            </a:extLst>
          </p:cNvPr>
          <p:cNvSpPr txBox="1"/>
          <p:nvPr/>
        </p:nvSpPr>
        <p:spPr>
          <a:xfrm>
            <a:off x="2630783" y="5452750"/>
            <a:ext cx="4591250" cy="369332"/>
          </a:xfrm>
          <a:prstGeom prst="rect">
            <a:avLst/>
          </a:prstGeom>
          <a:noFill/>
        </p:spPr>
        <p:txBody>
          <a:bodyPr wrap="square">
            <a:spAutoFit/>
          </a:bodyPr>
          <a:lstStyle/>
          <a:p>
            <a:r>
              <a:rPr lang="zh-CN" altLang="zh-CN" dirty="0">
                <a:solidFill>
                  <a:srgbClr val="002060"/>
                </a:solidFill>
                <a:latin typeface="FangSong" panose="02010609060101010101" pitchFamily="49" charset="-122"/>
                <a:ea typeface="FangSong" panose="02010609060101010101" pitchFamily="49" charset="-122"/>
              </a:rPr>
              <a:t>第一家国家方志馆分馆，</a:t>
            </a:r>
            <a:r>
              <a:rPr lang="en-US" altLang="zh-CN" dirty="0">
                <a:solidFill>
                  <a:srgbClr val="002060"/>
                </a:solidFill>
                <a:latin typeface="FangSong" panose="02010609060101010101" pitchFamily="49" charset="-122"/>
                <a:ea typeface="FangSong" panose="02010609060101010101" pitchFamily="49" charset="-122"/>
              </a:rPr>
              <a:t>2016</a:t>
            </a:r>
            <a:r>
              <a:rPr lang="zh-CN" altLang="zh-CN" dirty="0">
                <a:solidFill>
                  <a:srgbClr val="002060"/>
                </a:solidFill>
                <a:latin typeface="FangSong" panose="02010609060101010101" pitchFamily="49" charset="-122"/>
                <a:ea typeface="FangSong" panose="02010609060101010101" pitchFamily="49" charset="-122"/>
              </a:rPr>
              <a:t>年</a:t>
            </a:r>
            <a:r>
              <a:rPr lang="en-US" altLang="zh-CN" dirty="0">
                <a:solidFill>
                  <a:srgbClr val="002060"/>
                </a:solidFill>
                <a:latin typeface="FangSong" panose="02010609060101010101" pitchFamily="49" charset="-122"/>
                <a:ea typeface="FangSong" panose="02010609060101010101" pitchFamily="49" charset="-122"/>
              </a:rPr>
              <a:t>11</a:t>
            </a:r>
            <a:r>
              <a:rPr lang="zh-CN" altLang="zh-CN" dirty="0">
                <a:solidFill>
                  <a:srgbClr val="002060"/>
                </a:solidFill>
                <a:latin typeface="FangSong" panose="02010609060101010101" pitchFamily="49" charset="-122"/>
                <a:ea typeface="FangSong" panose="02010609060101010101" pitchFamily="49" charset="-122"/>
              </a:rPr>
              <a:t>月获批。</a:t>
            </a:r>
            <a:endParaRPr lang="zh-CN" altLang="en-US" dirty="0">
              <a:solidFill>
                <a:srgbClr val="002060"/>
              </a:solidFill>
              <a:latin typeface="FangSong" panose="02010609060101010101" pitchFamily="49" charset="-122"/>
              <a:ea typeface="FangSong" panose="02010609060101010101" pitchFamily="49" charset="-122"/>
            </a:endParaRPr>
          </a:p>
        </p:txBody>
      </p:sp>
      <p:pic>
        <p:nvPicPr>
          <p:cNvPr id="12" name="图片 11">
            <a:extLst>
              <a:ext uri="{FF2B5EF4-FFF2-40B4-BE49-F238E27FC236}">
                <a16:creationId xmlns:a16="http://schemas.microsoft.com/office/drawing/2014/main" id="{8C80879C-8EC2-48A0-A6A9-59904F0C1858}"/>
              </a:ext>
            </a:extLst>
          </p:cNvPr>
          <p:cNvPicPr>
            <a:picLocks noChangeAspect="1"/>
          </p:cNvPicPr>
          <p:nvPr/>
        </p:nvPicPr>
        <p:blipFill>
          <a:blip r:embed="rId4"/>
          <a:stretch>
            <a:fillRect/>
          </a:stretch>
        </p:blipFill>
        <p:spPr>
          <a:xfrm>
            <a:off x="6406095" y="1528306"/>
            <a:ext cx="2235690" cy="1853486"/>
          </a:xfrm>
          <a:prstGeom prst="rect">
            <a:avLst/>
          </a:prstGeom>
        </p:spPr>
      </p:pic>
      <p:pic>
        <p:nvPicPr>
          <p:cNvPr id="14" name="图片 13">
            <a:extLst>
              <a:ext uri="{FF2B5EF4-FFF2-40B4-BE49-F238E27FC236}">
                <a16:creationId xmlns:a16="http://schemas.microsoft.com/office/drawing/2014/main" id="{6438FC5A-CD94-4D3D-9ED0-42C1195912C4}"/>
              </a:ext>
            </a:extLst>
          </p:cNvPr>
          <p:cNvPicPr>
            <a:picLocks noChangeAspect="1"/>
          </p:cNvPicPr>
          <p:nvPr/>
        </p:nvPicPr>
        <p:blipFill>
          <a:blip r:embed="rId5"/>
          <a:stretch>
            <a:fillRect/>
          </a:stretch>
        </p:blipFill>
        <p:spPr>
          <a:xfrm>
            <a:off x="2190849" y="2197787"/>
            <a:ext cx="3637097" cy="2585969"/>
          </a:xfrm>
          <a:prstGeom prst="rect">
            <a:avLst/>
          </a:prstGeom>
        </p:spPr>
      </p:pic>
    </p:spTree>
    <p:extLst>
      <p:ext uri="{BB962C8B-B14F-4D97-AF65-F5344CB8AC3E}">
        <p14:creationId xmlns:p14="http://schemas.microsoft.com/office/powerpoint/2010/main" val="2620237664"/>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4EA4A0A-F13B-4B3D-9A79-66BB24A8835C}"/>
              </a:ext>
            </a:extLst>
          </p:cNvPr>
          <p:cNvGrpSpPr/>
          <p:nvPr/>
        </p:nvGrpSpPr>
        <p:grpSpPr>
          <a:xfrm>
            <a:off x="3147410" y="1260522"/>
            <a:ext cx="3679897" cy="637410"/>
            <a:chOff x="2786095" y="1523231"/>
            <a:chExt cx="2393258" cy="532463"/>
          </a:xfrm>
          <a:noFill/>
        </p:grpSpPr>
        <p:sp>
          <p:nvSpPr>
            <p:cNvPr id="3" name="文本框 2">
              <a:extLst>
                <a:ext uri="{FF2B5EF4-FFF2-40B4-BE49-F238E27FC236}">
                  <a16:creationId xmlns:a16="http://schemas.microsoft.com/office/drawing/2014/main" id="{97EF5A0E-D114-49E7-B681-7D511D5815AC}"/>
                </a:ext>
              </a:extLst>
            </p:cNvPr>
            <p:cNvSpPr txBox="1"/>
            <p:nvPr/>
          </p:nvSpPr>
          <p:spPr>
            <a:xfrm>
              <a:off x="2786095" y="1528634"/>
              <a:ext cx="282734" cy="527060"/>
            </a:xfrm>
            <a:prstGeom prst="rect">
              <a:avLst/>
            </a:prstGeom>
            <a:grpFill/>
          </p:spPr>
          <p:txBody>
            <a:bodyPr wrap="none">
              <a:spAutoFit/>
            </a:bodyPr>
            <a:lstStyle/>
            <a:p>
              <a:pPr eaLnBrk="1" hangingPunct="1">
                <a:defRPr/>
              </a:pPr>
              <a:r>
                <a:rPr lang="en-US" altLang="zh-CN" sz="3500" dirty="0">
                  <a:cs typeface="+mn-ea"/>
                  <a:sym typeface="+mn-lt"/>
                </a:rPr>
                <a:t>1</a:t>
              </a:r>
              <a:endParaRPr lang="zh-CN" altLang="en-US" sz="3500" dirty="0">
                <a:cs typeface="+mn-ea"/>
                <a:sym typeface="+mn-lt"/>
              </a:endParaRPr>
            </a:p>
          </p:txBody>
        </p:sp>
        <p:cxnSp>
          <p:nvCxnSpPr>
            <p:cNvPr id="4" name="直接连接符 3">
              <a:extLst>
                <a:ext uri="{FF2B5EF4-FFF2-40B4-BE49-F238E27FC236}">
                  <a16:creationId xmlns:a16="http://schemas.microsoft.com/office/drawing/2014/main" id="{DF9D6FEB-4176-4394-96BE-32F2127627A9}"/>
                </a:ext>
              </a:extLst>
            </p:cNvPr>
            <p:cNvCxnSpPr/>
            <p:nvPr/>
          </p:nvCxnSpPr>
          <p:spPr>
            <a:xfrm flipH="1">
              <a:off x="3096618" y="1596008"/>
              <a:ext cx="184150" cy="396875"/>
            </a:xfrm>
            <a:prstGeom prst="line">
              <a:avLst/>
            </a:prstGeom>
            <a:grpFill/>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D3C38694-DE6C-4990-8CAB-B8E990454FA7}"/>
                </a:ext>
              </a:extLst>
            </p:cNvPr>
            <p:cNvSpPr txBox="1"/>
            <p:nvPr/>
          </p:nvSpPr>
          <p:spPr>
            <a:xfrm>
              <a:off x="3307805" y="1523231"/>
              <a:ext cx="1871548" cy="527060"/>
            </a:xfrm>
            <a:prstGeom prst="rect">
              <a:avLst/>
            </a:prstGeom>
            <a:solidFill>
              <a:schemeClr val="accent1">
                <a:lumMod val="60000"/>
                <a:lumOff val="40000"/>
              </a:schemeClr>
            </a:solidFill>
          </p:spPr>
          <p:txBody>
            <a:bodyPr wrap="none">
              <a:spAutoFit/>
            </a:bodyPr>
            <a:lstStyle/>
            <a:p>
              <a:pPr eaLnBrk="1" hangingPunct="1">
                <a:defRPr/>
              </a:pPr>
              <a:r>
                <a:rPr lang="zh-CN" altLang="en-US" sz="3500" dirty="0">
                  <a:cs typeface="+mn-ea"/>
                  <a:sym typeface="+mn-lt"/>
                </a:rPr>
                <a:t>方志馆的定义</a:t>
              </a:r>
            </a:p>
          </p:txBody>
        </p:sp>
      </p:grpSp>
      <p:grpSp>
        <p:nvGrpSpPr>
          <p:cNvPr id="6" name="组合 5">
            <a:extLst>
              <a:ext uri="{FF2B5EF4-FFF2-40B4-BE49-F238E27FC236}">
                <a16:creationId xmlns:a16="http://schemas.microsoft.com/office/drawing/2014/main" id="{C4EA4A0A-F13B-4B3D-9A79-66BB24A8835C}"/>
              </a:ext>
            </a:extLst>
          </p:cNvPr>
          <p:cNvGrpSpPr/>
          <p:nvPr/>
        </p:nvGrpSpPr>
        <p:grpSpPr>
          <a:xfrm>
            <a:off x="3147410" y="2318186"/>
            <a:ext cx="4648770" cy="640141"/>
            <a:chOff x="2739796" y="1523231"/>
            <a:chExt cx="3023374" cy="534744"/>
          </a:xfrm>
          <a:noFill/>
        </p:grpSpPr>
        <p:sp>
          <p:nvSpPr>
            <p:cNvPr id="7" name="文本框 6">
              <a:extLst>
                <a:ext uri="{FF2B5EF4-FFF2-40B4-BE49-F238E27FC236}">
                  <a16:creationId xmlns:a16="http://schemas.microsoft.com/office/drawing/2014/main" id="{97EF5A0E-D114-49E7-B681-7D511D5815AC}"/>
                </a:ext>
              </a:extLst>
            </p:cNvPr>
            <p:cNvSpPr txBox="1"/>
            <p:nvPr/>
          </p:nvSpPr>
          <p:spPr>
            <a:xfrm>
              <a:off x="2739796" y="1530915"/>
              <a:ext cx="282734" cy="527060"/>
            </a:xfrm>
            <a:prstGeom prst="rect">
              <a:avLst/>
            </a:prstGeom>
            <a:grpFill/>
          </p:spPr>
          <p:txBody>
            <a:bodyPr wrap="none">
              <a:spAutoFit/>
            </a:bodyPr>
            <a:lstStyle/>
            <a:p>
              <a:pPr eaLnBrk="1" hangingPunct="1">
                <a:defRPr/>
              </a:pPr>
              <a:r>
                <a:rPr lang="en-US" altLang="zh-CN" sz="3500" dirty="0">
                  <a:cs typeface="+mn-ea"/>
                  <a:sym typeface="+mn-lt"/>
                </a:rPr>
                <a:t>2</a:t>
              </a:r>
              <a:endParaRPr lang="zh-CN" altLang="en-US" sz="3500" dirty="0">
                <a:cs typeface="+mn-ea"/>
                <a:sym typeface="+mn-lt"/>
              </a:endParaRPr>
            </a:p>
          </p:txBody>
        </p:sp>
        <p:cxnSp>
          <p:nvCxnSpPr>
            <p:cNvPr id="8" name="直接连接符 7">
              <a:extLst>
                <a:ext uri="{FF2B5EF4-FFF2-40B4-BE49-F238E27FC236}">
                  <a16:creationId xmlns:a16="http://schemas.microsoft.com/office/drawing/2014/main" id="{DF9D6FEB-4176-4394-96BE-32F2127627A9}"/>
                </a:ext>
              </a:extLst>
            </p:cNvPr>
            <p:cNvCxnSpPr/>
            <p:nvPr/>
          </p:nvCxnSpPr>
          <p:spPr>
            <a:xfrm flipH="1">
              <a:off x="3096618" y="1596008"/>
              <a:ext cx="184150" cy="396875"/>
            </a:xfrm>
            <a:prstGeom prst="line">
              <a:avLst/>
            </a:prstGeom>
            <a:grpFill/>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D3C38694-DE6C-4990-8CAB-B8E990454FA7}"/>
                </a:ext>
              </a:extLst>
            </p:cNvPr>
            <p:cNvSpPr txBox="1"/>
            <p:nvPr/>
          </p:nvSpPr>
          <p:spPr>
            <a:xfrm>
              <a:off x="3307805" y="1523231"/>
              <a:ext cx="2455365" cy="527060"/>
            </a:xfrm>
            <a:prstGeom prst="rect">
              <a:avLst/>
            </a:prstGeom>
            <a:grpFill/>
          </p:spPr>
          <p:txBody>
            <a:bodyPr wrap="none">
              <a:spAutoFit/>
            </a:bodyPr>
            <a:lstStyle/>
            <a:p>
              <a:pPr eaLnBrk="1" hangingPunct="1">
                <a:defRPr/>
              </a:pPr>
              <a:r>
                <a:rPr lang="zh-CN" altLang="en-US" sz="3500" dirty="0">
                  <a:cs typeface="+mn-ea"/>
                  <a:sym typeface="+mn-lt"/>
                </a:rPr>
                <a:t>方志馆的发展现状</a:t>
              </a:r>
            </a:p>
          </p:txBody>
        </p:sp>
      </p:grpSp>
      <p:grpSp>
        <p:nvGrpSpPr>
          <p:cNvPr id="10" name="组合 9">
            <a:extLst>
              <a:ext uri="{FF2B5EF4-FFF2-40B4-BE49-F238E27FC236}">
                <a16:creationId xmlns:a16="http://schemas.microsoft.com/office/drawing/2014/main" id="{C4EA4A0A-F13B-4B3D-9A79-66BB24A8835C}"/>
              </a:ext>
            </a:extLst>
          </p:cNvPr>
          <p:cNvGrpSpPr/>
          <p:nvPr/>
        </p:nvGrpSpPr>
        <p:grpSpPr>
          <a:xfrm>
            <a:off x="3176509" y="3462971"/>
            <a:ext cx="5026419" cy="637410"/>
            <a:chOff x="2786095" y="1523231"/>
            <a:chExt cx="3268982" cy="532463"/>
          </a:xfrm>
          <a:noFill/>
        </p:grpSpPr>
        <p:sp>
          <p:nvSpPr>
            <p:cNvPr id="11" name="文本框 10">
              <a:extLst>
                <a:ext uri="{FF2B5EF4-FFF2-40B4-BE49-F238E27FC236}">
                  <a16:creationId xmlns:a16="http://schemas.microsoft.com/office/drawing/2014/main" id="{97EF5A0E-D114-49E7-B681-7D511D5815AC}"/>
                </a:ext>
              </a:extLst>
            </p:cNvPr>
            <p:cNvSpPr txBox="1"/>
            <p:nvPr/>
          </p:nvSpPr>
          <p:spPr>
            <a:xfrm>
              <a:off x="2786095" y="1528634"/>
              <a:ext cx="282734" cy="527060"/>
            </a:xfrm>
            <a:prstGeom prst="rect">
              <a:avLst/>
            </a:prstGeom>
            <a:grpFill/>
          </p:spPr>
          <p:txBody>
            <a:bodyPr wrap="none">
              <a:spAutoFit/>
            </a:bodyPr>
            <a:lstStyle/>
            <a:p>
              <a:pPr eaLnBrk="1" hangingPunct="1">
                <a:defRPr/>
              </a:pPr>
              <a:r>
                <a:rPr lang="en-US" altLang="zh-CN" sz="3500" dirty="0">
                  <a:cs typeface="+mn-ea"/>
                  <a:sym typeface="+mn-lt"/>
                </a:rPr>
                <a:t>3</a:t>
              </a:r>
              <a:endParaRPr lang="zh-CN" altLang="en-US" sz="3500" dirty="0">
                <a:cs typeface="+mn-ea"/>
                <a:sym typeface="+mn-lt"/>
              </a:endParaRPr>
            </a:p>
          </p:txBody>
        </p:sp>
        <p:cxnSp>
          <p:nvCxnSpPr>
            <p:cNvPr id="12" name="直接连接符 11">
              <a:extLst>
                <a:ext uri="{FF2B5EF4-FFF2-40B4-BE49-F238E27FC236}">
                  <a16:creationId xmlns:a16="http://schemas.microsoft.com/office/drawing/2014/main" id="{DF9D6FEB-4176-4394-96BE-32F2127627A9}"/>
                </a:ext>
              </a:extLst>
            </p:cNvPr>
            <p:cNvCxnSpPr/>
            <p:nvPr/>
          </p:nvCxnSpPr>
          <p:spPr>
            <a:xfrm flipH="1">
              <a:off x="3096618" y="1596008"/>
              <a:ext cx="184150" cy="396875"/>
            </a:xfrm>
            <a:prstGeom prst="line">
              <a:avLst/>
            </a:prstGeom>
            <a:grpFill/>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D3C38694-DE6C-4990-8CAB-B8E990454FA7}"/>
                </a:ext>
              </a:extLst>
            </p:cNvPr>
            <p:cNvSpPr txBox="1"/>
            <p:nvPr/>
          </p:nvSpPr>
          <p:spPr>
            <a:xfrm>
              <a:off x="3307805" y="1523231"/>
              <a:ext cx="2747272" cy="527060"/>
            </a:xfrm>
            <a:prstGeom prst="rect">
              <a:avLst/>
            </a:prstGeom>
            <a:grpFill/>
          </p:spPr>
          <p:txBody>
            <a:bodyPr wrap="none">
              <a:spAutoFit/>
            </a:bodyPr>
            <a:lstStyle/>
            <a:p>
              <a:pPr eaLnBrk="1" hangingPunct="1">
                <a:defRPr/>
              </a:pPr>
              <a:r>
                <a:rPr lang="zh-CN" altLang="en-US" sz="3500" dirty="0">
                  <a:cs typeface="+mn-ea"/>
                  <a:sym typeface="+mn-lt"/>
                </a:rPr>
                <a:t>方志馆的功能与作用</a:t>
              </a:r>
            </a:p>
          </p:txBody>
        </p:sp>
      </p:grpSp>
      <p:grpSp>
        <p:nvGrpSpPr>
          <p:cNvPr id="14" name="组合 13">
            <a:extLst>
              <a:ext uri="{FF2B5EF4-FFF2-40B4-BE49-F238E27FC236}">
                <a16:creationId xmlns:a16="http://schemas.microsoft.com/office/drawing/2014/main" id="{C4EA4A0A-F13B-4B3D-9A79-66BB24A8835C}"/>
              </a:ext>
            </a:extLst>
          </p:cNvPr>
          <p:cNvGrpSpPr/>
          <p:nvPr/>
        </p:nvGrpSpPr>
        <p:grpSpPr>
          <a:xfrm>
            <a:off x="3176509" y="4508189"/>
            <a:ext cx="5026419" cy="637410"/>
            <a:chOff x="2786095" y="1523231"/>
            <a:chExt cx="3268982" cy="532463"/>
          </a:xfrm>
          <a:noFill/>
        </p:grpSpPr>
        <p:sp>
          <p:nvSpPr>
            <p:cNvPr id="15" name="文本框 14">
              <a:extLst>
                <a:ext uri="{FF2B5EF4-FFF2-40B4-BE49-F238E27FC236}">
                  <a16:creationId xmlns:a16="http://schemas.microsoft.com/office/drawing/2014/main" id="{97EF5A0E-D114-49E7-B681-7D511D5815AC}"/>
                </a:ext>
              </a:extLst>
            </p:cNvPr>
            <p:cNvSpPr txBox="1"/>
            <p:nvPr/>
          </p:nvSpPr>
          <p:spPr>
            <a:xfrm>
              <a:off x="2786095" y="1528634"/>
              <a:ext cx="282734" cy="527060"/>
            </a:xfrm>
            <a:prstGeom prst="rect">
              <a:avLst/>
            </a:prstGeom>
            <a:grpFill/>
          </p:spPr>
          <p:txBody>
            <a:bodyPr wrap="none">
              <a:spAutoFit/>
            </a:bodyPr>
            <a:lstStyle/>
            <a:p>
              <a:pPr eaLnBrk="1" hangingPunct="1">
                <a:defRPr/>
              </a:pPr>
              <a:r>
                <a:rPr lang="en-US" altLang="zh-CN" sz="3500" dirty="0">
                  <a:cs typeface="+mn-ea"/>
                  <a:sym typeface="+mn-lt"/>
                </a:rPr>
                <a:t>4</a:t>
              </a:r>
              <a:endParaRPr lang="zh-CN" altLang="en-US" sz="3500" dirty="0">
                <a:cs typeface="+mn-ea"/>
                <a:sym typeface="+mn-lt"/>
              </a:endParaRPr>
            </a:p>
          </p:txBody>
        </p:sp>
        <p:cxnSp>
          <p:nvCxnSpPr>
            <p:cNvPr id="16" name="直接连接符 15">
              <a:extLst>
                <a:ext uri="{FF2B5EF4-FFF2-40B4-BE49-F238E27FC236}">
                  <a16:creationId xmlns:a16="http://schemas.microsoft.com/office/drawing/2014/main" id="{DF9D6FEB-4176-4394-96BE-32F2127627A9}"/>
                </a:ext>
              </a:extLst>
            </p:cNvPr>
            <p:cNvCxnSpPr/>
            <p:nvPr/>
          </p:nvCxnSpPr>
          <p:spPr>
            <a:xfrm flipH="1">
              <a:off x="3096618" y="1596008"/>
              <a:ext cx="184150" cy="396875"/>
            </a:xfrm>
            <a:prstGeom prst="line">
              <a:avLst/>
            </a:prstGeom>
            <a:grpFill/>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D3C38694-DE6C-4990-8CAB-B8E990454FA7}"/>
                </a:ext>
              </a:extLst>
            </p:cNvPr>
            <p:cNvSpPr txBox="1"/>
            <p:nvPr/>
          </p:nvSpPr>
          <p:spPr>
            <a:xfrm>
              <a:off x="3307805" y="1523231"/>
              <a:ext cx="2747272" cy="527060"/>
            </a:xfrm>
            <a:prstGeom prst="rect">
              <a:avLst/>
            </a:prstGeom>
            <a:grpFill/>
          </p:spPr>
          <p:txBody>
            <a:bodyPr wrap="none">
              <a:spAutoFit/>
            </a:bodyPr>
            <a:lstStyle/>
            <a:p>
              <a:pPr eaLnBrk="1" hangingPunct="1">
                <a:defRPr/>
              </a:pPr>
              <a:r>
                <a:rPr lang="zh-CN" altLang="en-US" sz="3500" dirty="0">
                  <a:cs typeface="+mn-ea"/>
                  <a:sym typeface="+mn-lt"/>
                </a:rPr>
                <a:t>现代数字化方志资源</a:t>
              </a:r>
            </a:p>
          </p:txBody>
        </p:sp>
      </p:grpSp>
      <p:sp>
        <p:nvSpPr>
          <p:cNvPr id="18" name="文本框 17">
            <a:extLst>
              <a:ext uri="{FF2B5EF4-FFF2-40B4-BE49-F238E27FC236}">
                <a16:creationId xmlns:a16="http://schemas.microsoft.com/office/drawing/2014/main" id="{2B8C0215-3D5A-4F69-AD9B-CED044A98A89}"/>
              </a:ext>
            </a:extLst>
          </p:cNvPr>
          <p:cNvSpPr txBox="1"/>
          <p:nvPr/>
        </p:nvSpPr>
        <p:spPr>
          <a:xfrm>
            <a:off x="0" y="2620203"/>
            <a:ext cx="1514913" cy="646331"/>
          </a:xfrm>
          <a:prstGeom prst="rect">
            <a:avLst/>
          </a:prstGeom>
          <a:noFill/>
        </p:spPr>
        <p:txBody>
          <a:bodyPr wrap="square" rtlCol="0">
            <a:spAutoFit/>
          </a:bodyPr>
          <a:lstStyle/>
          <a:p>
            <a:pPr algn="ctr"/>
            <a:r>
              <a:rPr lang="zh-CN" altLang="en-US" sz="3600" b="1" dirty="0">
                <a:solidFill>
                  <a:schemeClr val="bg1"/>
                </a:solidFill>
                <a:effectLst>
                  <a:outerShdw blurRad="38100" dist="76200" dir="2700000" algn="tl">
                    <a:srgbClr val="000000">
                      <a:alpha val="10000"/>
                    </a:srgbClr>
                  </a:outerShdw>
                </a:effectLst>
                <a:cs typeface="+mn-ea"/>
                <a:sym typeface="+mn-lt"/>
              </a:rPr>
              <a:t>目 录</a:t>
            </a:r>
          </a:p>
        </p:txBody>
      </p:sp>
    </p:spTree>
    <p:extLst>
      <p:ext uri="{BB962C8B-B14F-4D97-AF65-F5344CB8AC3E}">
        <p14:creationId xmlns:p14="http://schemas.microsoft.com/office/powerpoint/2010/main" val="6716700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170492" y="3190671"/>
            <a:ext cx="1344500"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方志馆的发展现状</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2</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4" name="文本框 3">
            <a:extLst>
              <a:ext uri="{FF2B5EF4-FFF2-40B4-BE49-F238E27FC236}">
                <a16:creationId xmlns:a16="http://schemas.microsoft.com/office/drawing/2014/main" id="{B2D410D4-628E-472A-A201-81ABF4C61B32}"/>
              </a:ext>
            </a:extLst>
          </p:cNvPr>
          <p:cNvSpPr txBox="1"/>
          <p:nvPr/>
        </p:nvSpPr>
        <p:spPr>
          <a:xfrm>
            <a:off x="1746749" y="396445"/>
            <a:ext cx="4591250" cy="461665"/>
          </a:xfrm>
          <a:prstGeom prst="rect">
            <a:avLst/>
          </a:prstGeom>
          <a:noFill/>
        </p:spPr>
        <p:txBody>
          <a:bodyPr wrap="square">
            <a:spAutoFit/>
          </a:bodyPr>
          <a:lstStyle/>
          <a:p>
            <a:r>
              <a:rPr lang="zh-CN" altLang="en-US" sz="2400" b="1" dirty="0">
                <a:solidFill>
                  <a:srgbClr val="0070C0"/>
                </a:solidFill>
                <a:effectLst/>
                <a:latin typeface="楷体" panose="02010609060101010101" pitchFamily="49" charset="-122"/>
                <a:ea typeface="楷体" panose="02010609060101010101" pitchFamily="49" charset="-122"/>
                <a:cs typeface="Times New Roman" panose="02020603050405020304" pitchFamily="18" charset="0"/>
              </a:rPr>
              <a:t>（</a:t>
            </a:r>
            <a:r>
              <a:rPr lang="en-US" altLang="zh-CN"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2</a:t>
            </a:r>
            <a:r>
              <a:rPr lang="zh-CN" altLang="en-US"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a:t>
            </a:r>
            <a:r>
              <a:rPr lang="zh-CN" altLang="zh-CN"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国家方志馆</a:t>
            </a:r>
            <a:r>
              <a:rPr lang="zh-CN" altLang="en-US"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黄河</a:t>
            </a:r>
            <a:r>
              <a:rPr lang="zh-CN" altLang="zh-CN"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分馆</a:t>
            </a:r>
            <a:endParaRPr lang="zh-CN" altLang="en-US"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endParaRPr>
          </a:p>
        </p:txBody>
      </p:sp>
      <p:pic>
        <p:nvPicPr>
          <p:cNvPr id="3076" name="Picture 4">
            <a:extLst>
              <a:ext uri="{FF2B5EF4-FFF2-40B4-BE49-F238E27FC236}">
                <a16:creationId xmlns:a16="http://schemas.microsoft.com/office/drawing/2014/main" id="{BF2CC286-FCCA-4052-B671-B7065C5359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0903" y="4642041"/>
            <a:ext cx="3266721" cy="161970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05B15D03-ABC5-461D-BD7B-86302601D5E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0687" y="4499437"/>
            <a:ext cx="2768355" cy="1876329"/>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a:extLst>
              <a:ext uri="{FF2B5EF4-FFF2-40B4-BE49-F238E27FC236}">
                <a16:creationId xmlns:a16="http://schemas.microsoft.com/office/drawing/2014/main" id="{C5F83EC5-1455-4A85-ACA2-65B317B0E527}"/>
              </a:ext>
            </a:extLst>
          </p:cNvPr>
          <p:cNvPicPr>
            <a:picLocks noChangeAspect="1"/>
          </p:cNvPicPr>
          <p:nvPr/>
        </p:nvPicPr>
        <p:blipFill>
          <a:blip r:embed="rId5"/>
          <a:stretch>
            <a:fillRect/>
          </a:stretch>
        </p:blipFill>
        <p:spPr>
          <a:xfrm>
            <a:off x="1910687" y="992971"/>
            <a:ext cx="2930820" cy="1876329"/>
          </a:xfrm>
          <a:prstGeom prst="rect">
            <a:avLst/>
          </a:prstGeom>
        </p:spPr>
      </p:pic>
      <p:pic>
        <p:nvPicPr>
          <p:cNvPr id="8" name="图片 7">
            <a:extLst>
              <a:ext uri="{FF2B5EF4-FFF2-40B4-BE49-F238E27FC236}">
                <a16:creationId xmlns:a16="http://schemas.microsoft.com/office/drawing/2014/main" id="{CA48F9C7-4911-4CE3-ABD0-CBCEB9E2EA88}"/>
              </a:ext>
            </a:extLst>
          </p:cNvPr>
          <p:cNvPicPr>
            <a:picLocks noChangeAspect="1"/>
          </p:cNvPicPr>
          <p:nvPr/>
        </p:nvPicPr>
        <p:blipFill>
          <a:blip r:embed="rId6"/>
          <a:stretch>
            <a:fillRect/>
          </a:stretch>
        </p:blipFill>
        <p:spPr>
          <a:xfrm>
            <a:off x="5504271" y="1035984"/>
            <a:ext cx="3268147" cy="1876329"/>
          </a:xfrm>
          <a:prstGeom prst="rect">
            <a:avLst/>
          </a:prstGeom>
        </p:spPr>
      </p:pic>
      <p:pic>
        <p:nvPicPr>
          <p:cNvPr id="3078" name="Picture 6">
            <a:extLst>
              <a:ext uri="{FF2B5EF4-FFF2-40B4-BE49-F238E27FC236}">
                <a16:creationId xmlns:a16="http://schemas.microsoft.com/office/drawing/2014/main" id="{35577C64-F2AA-48C1-B08A-4E59FD0F267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13356" y="2546457"/>
            <a:ext cx="1953421" cy="146506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å½å®¶æ¹å¿é¦ä¹é»æ²³åé¦">
            <a:extLst>
              <a:ext uri="{FF2B5EF4-FFF2-40B4-BE49-F238E27FC236}">
                <a16:creationId xmlns:a16="http://schemas.microsoft.com/office/drawing/2014/main" id="{3D72A4CD-E8C9-462B-84AB-3F18BA5050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6501" y="2358563"/>
            <a:ext cx="4116812" cy="2742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369786"/>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170492" y="3190671"/>
            <a:ext cx="1344500"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方志馆的发展现状</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2</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4" name="文本框 3">
            <a:extLst>
              <a:ext uri="{FF2B5EF4-FFF2-40B4-BE49-F238E27FC236}">
                <a16:creationId xmlns:a16="http://schemas.microsoft.com/office/drawing/2014/main" id="{707F57D4-7742-4F0D-9247-BE9978FE6D29}"/>
              </a:ext>
            </a:extLst>
          </p:cNvPr>
          <p:cNvSpPr txBox="1"/>
          <p:nvPr/>
        </p:nvSpPr>
        <p:spPr>
          <a:xfrm>
            <a:off x="1746749" y="396445"/>
            <a:ext cx="4591250" cy="461665"/>
          </a:xfrm>
          <a:prstGeom prst="rect">
            <a:avLst/>
          </a:prstGeom>
          <a:noFill/>
        </p:spPr>
        <p:txBody>
          <a:bodyPr wrap="square">
            <a:spAutoFit/>
          </a:bodyPr>
          <a:lstStyle/>
          <a:p>
            <a:r>
              <a:rPr lang="zh-CN" altLang="en-US" sz="2400" b="1" dirty="0">
                <a:solidFill>
                  <a:srgbClr val="0070C0"/>
                </a:solidFill>
                <a:effectLst/>
                <a:latin typeface="楷体" panose="02010609060101010101" pitchFamily="49" charset="-122"/>
                <a:ea typeface="楷体" panose="02010609060101010101" pitchFamily="49" charset="-122"/>
                <a:cs typeface="Times New Roman" panose="02020603050405020304" pitchFamily="18" charset="0"/>
              </a:rPr>
              <a:t>（</a:t>
            </a:r>
            <a:r>
              <a:rPr lang="en-US" altLang="zh-CN"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3</a:t>
            </a:r>
            <a:r>
              <a:rPr lang="zh-CN" altLang="en-US"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a:t>
            </a:r>
            <a:r>
              <a:rPr lang="zh-CN" altLang="zh-CN"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国家方志馆</a:t>
            </a:r>
            <a:r>
              <a:rPr lang="zh-CN" altLang="en-US"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知青</a:t>
            </a:r>
            <a:r>
              <a:rPr lang="zh-CN" altLang="zh-CN"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分馆</a:t>
            </a:r>
            <a:endParaRPr lang="zh-CN" altLang="en-US"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endParaRPr>
          </a:p>
        </p:txBody>
      </p:sp>
      <p:sp>
        <p:nvSpPr>
          <p:cNvPr id="2" name="AutoShape 2" descr="å½å®¶æ¹å¿é¦ç¥éåé¦1">
            <a:extLst>
              <a:ext uri="{FF2B5EF4-FFF2-40B4-BE49-F238E27FC236}">
                <a16:creationId xmlns:a16="http://schemas.microsoft.com/office/drawing/2014/main" id="{B6A97759-8DA6-41E7-8362-C730CD49225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7" name="图片 6">
            <a:extLst>
              <a:ext uri="{FF2B5EF4-FFF2-40B4-BE49-F238E27FC236}">
                <a16:creationId xmlns:a16="http://schemas.microsoft.com/office/drawing/2014/main" id="{125ED647-261B-4A18-9706-10662E8D55F0}"/>
              </a:ext>
            </a:extLst>
          </p:cNvPr>
          <p:cNvPicPr>
            <a:picLocks noChangeAspect="1"/>
          </p:cNvPicPr>
          <p:nvPr/>
        </p:nvPicPr>
        <p:blipFill>
          <a:blip r:embed="rId3"/>
          <a:stretch>
            <a:fillRect/>
          </a:stretch>
        </p:blipFill>
        <p:spPr>
          <a:xfrm>
            <a:off x="2577352" y="1061208"/>
            <a:ext cx="4711942" cy="3029106"/>
          </a:xfrm>
          <a:prstGeom prst="rect">
            <a:avLst/>
          </a:prstGeom>
        </p:spPr>
      </p:pic>
      <p:pic>
        <p:nvPicPr>
          <p:cNvPr id="9" name="图片 8">
            <a:extLst>
              <a:ext uri="{FF2B5EF4-FFF2-40B4-BE49-F238E27FC236}">
                <a16:creationId xmlns:a16="http://schemas.microsoft.com/office/drawing/2014/main" id="{69CA3542-DF56-4673-ACDB-38C4329932D3}"/>
              </a:ext>
            </a:extLst>
          </p:cNvPr>
          <p:cNvPicPr>
            <a:picLocks noChangeAspect="1"/>
          </p:cNvPicPr>
          <p:nvPr/>
        </p:nvPicPr>
        <p:blipFill>
          <a:blip r:embed="rId4"/>
          <a:stretch>
            <a:fillRect/>
          </a:stretch>
        </p:blipFill>
        <p:spPr>
          <a:xfrm>
            <a:off x="5209553" y="4540120"/>
            <a:ext cx="3218525" cy="1831804"/>
          </a:xfrm>
          <a:prstGeom prst="rect">
            <a:avLst/>
          </a:prstGeom>
        </p:spPr>
      </p:pic>
      <p:pic>
        <p:nvPicPr>
          <p:cNvPr id="11" name="图片 10">
            <a:extLst>
              <a:ext uri="{FF2B5EF4-FFF2-40B4-BE49-F238E27FC236}">
                <a16:creationId xmlns:a16="http://schemas.microsoft.com/office/drawing/2014/main" id="{8CA35C8C-1E49-4915-A8E5-1CB8A5192EF8}"/>
              </a:ext>
            </a:extLst>
          </p:cNvPr>
          <p:cNvPicPr>
            <a:picLocks noChangeAspect="1"/>
          </p:cNvPicPr>
          <p:nvPr/>
        </p:nvPicPr>
        <p:blipFill>
          <a:blip r:embed="rId5"/>
          <a:stretch>
            <a:fillRect/>
          </a:stretch>
        </p:blipFill>
        <p:spPr>
          <a:xfrm>
            <a:off x="2030931" y="4540120"/>
            <a:ext cx="2806446" cy="1831804"/>
          </a:xfrm>
          <a:prstGeom prst="rect">
            <a:avLst/>
          </a:prstGeom>
        </p:spPr>
      </p:pic>
    </p:spTree>
    <p:extLst>
      <p:ext uri="{BB962C8B-B14F-4D97-AF65-F5344CB8AC3E}">
        <p14:creationId xmlns:p14="http://schemas.microsoft.com/office/powerpoint/2010/main" val="3590719972"/>
      </p:ext>
    </p:extLst>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170492" y="3190671"/>
            <a:ext cx="1344500"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方志馆的发展现状</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2</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4" name="文本框 3">
            <a:extLst>
              <a:ext uri="{FF2B5EF4-FFF2-40B4-BE49-F238E27FC236}">
                <a16:creationId xmlns:a16="http://schemas.microsoft.com/office/drawing/2014/main" id="{D1CAFAFA-142D-4140-A3CA-CD51C1AE6022}"/>
              </a:ext>
            </a:extLst>
          </p:cNvPr>
          <p:cNvSpPr txBox="1"/>
          <p:nvPr/>
        </p:nvSpPr>
        <p:spPr>
          <a:xfrm>
            <a:off x="1804735" y="482218"/>
            <a:ext cx="4591250" cy="461665"/>
          </a:xfrm>
          <a:prstGeom prst="rect">
            <a:avLst/>
          </a:prstGeom>
          <a:noFill/>
        </p:spPr>
        <p:txBody>
          <a:bodyPr wrap="square">
            <a:spAutoFit/>
          </a:bodyPr>
          <a:lstStyle/>
          <a:p>
            <a:r>
              <a:rPr lang="zh-CN" altLang="en-US" sz="2400" b="1" dirty="0">
                <a:solidFill>
                  <a:srgbClr val="0070C0"/>
                </a:solidFill>
                <a:effectLst/>
                <a:latin typeface="楷体" panose="02010609060101010101" pitchFamily="49" charset="-122"/>
                <a:ea typeface="楷体" panose="02010609060101010101" pitchFamily="49" charset="-122"/>
                <a:cs typeface="Times New Roman" panose="02020603050405020304" pitchFamily="18" charset="0"/>
              </a:rPr>
              <a:t>（</a:t>
            </a:r>
            <a:r>
              <a:rPr lang="en-US" altLang="zh-CN"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4</a:t>
            </a:r>
            <a:r>
              <a:rPr lang="zh-CN" altLang="en-US"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a:t>
            </a:r>
            <a:r>
              <a:rPr lang="zh-CN" altLang="zh-CN"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国家方志馆</a:t>
            </a:r>
            <a:r>
              <a:rPr lang="zh-CN" altLang="en-US"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中原</a:t>
            </a:r>
            <a:r>
              <a:rPr lang="zh-CN" altLang="zh-CN"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分馆</a:t>
            </a:r>
            <a:endParaRPr lang="zh-CN" altLang="en-US"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endParaRPr>
          </a:p>
        </p:txBody>
      </p:sp>
      <p:pic>
        <p:nvPicPr>
          <p:cNvPr id="6146" name="Picture 2">
            <a:extLst>
              <a:ext uri="{FF2B5EF4-FFF2-40B4-BE49-F238E27FC236}">
                <a16:creationId xmlns:a16="http://schemas.microsoft.com/office/drawing/2014/main" id="{475CDB8A-3CC6-4410-ADB6-26BEEA19D8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6978" y="1474855"/>
            <a:ext cx="6779467" cy="4107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383099"/>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170492" y="3190671"/>
            <a:ext cx="1344500"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方志馆的发展现状</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2</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4" name="文本框 3">
            <a:extLst>
              <a:ext uri="{FF2B5EF4-FFF2-40B4-BE49-F238E27FC236}">
                <a16:creationId xmlns:a16="http://schemas.microsoft.com/office/drawing/2014/main" id="{413319D8-B4A6-4D62-AA9E-0B7FC5B9C2FA}"/>
              </a:ext>
            </a:extLst>
          </p:cNvPr>
          <p:cNvSpPr txBox="1"/>
          <p:nvPr/>
        </p:nvSpPr>
        <p:spPr>
          <a:xfrm>
            <a:off x="1785685" y="539368"/>
            <a:ext cx="4591250" cy="461665"/>
          </a:xfrm>
          <a:prstGeom prst="rect">
            <a:avLst/>
          </a:prstGeom>
          <a:noFill/>
        </p:spPr>
        <p:txBody>
          <a:bodyPr wrap="square">
            <a:spAutoFit/>
          </a:bodyPr>
          <a:lstStyle/>
          <a:p>
            <a:r>
              <a:rPr lang="zh-CN" altLang="en-US" sz="2400" b="1" dirty="0">
                <a:solidFill>
                  <a:srgbClr val="0070C0"/>
                </a:solidFill>
                <a:effectLst/>
                <a:latin typeface="楷体" panose="02010609060101010101" pitchFamily="49" charset="-122"/>
                <a:ea typeface="楷体" panose="02010609060101010101" pitchFamily="49" charset="-122"/>
                <a:cs typeface="Times New Roman" panose="02020603050405020304" pitchFamily="18" charset="0"/>
              </a:rPr>
              <a:t>（</a:t>
            </a:r>
            <a:r>
              <a:rPr lang="en-US" altLang="zh-CN"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5</a:t>
            </a:r>
            <a:r>
              <a:rPr lang="zh-CN" altLang="en-US"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a:t>
            </a:r>
            <a:r>
              <a:rPr lang="zh-CN" altLang="zh-CN"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国家方志馆</a:t>
            </a:r>
            <a:r>
              <a:rPr lang="zh-CN" altLang="en-US"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南水北调</a:t>
            </a:r>
            <a:r>
              <a:rPr lang="zh-CN" altLang="zh-CN"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分馆</a:t>
            </a:r>
            <a:endParaRPr lang="zh-CN" altLang="en-US"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endParaRPr>
          </a:p>
        </p:txBody>
      </p:sp>
      <p:pic>
        <p:nvPicPr>
          <p:cNvPr id="7170" name="Picture 2">
            <a:extLst>
              <a:ext uri="{FF2B5EF4-FFF2-40B4-BE49-F238E27FC236}">
                <a16:creationId xmlns:a16="http://schemas.microsoft.com/office/drawing/2014/main" id="{82296D10-A3C6-48A9-B8F5-AB458C0322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7752" y="1566787"/>
            <a:ext cx="6633486" cy="3724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031681"/>
      </p:ext>
    </p:extLst>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170492" y="3190671"/>
            <a:ext cx="1344500"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方志馆的发展现状</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2</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4" name="文本框 3">
            <a:extLst>
              <a:ext uri="{FF2B5EF4-FFF2-40B4-BE49-F238E27FC236}">
                <a16:creationId xmlns:a16="http://schemas.microsoft.com/office/drawing/2014/main" id="{F75448BD-7CBF-40EA-BC85-6264EE510E46}"/>
              </a:ext>
            </a:extLst>
          </p:cNvPr>
          <p:cNvSpPr txBox="1"/>
          <p:nvPr/>
        </p:nvSpPr>
        <p:spPr>
          <a:xfrm>
            <a:off x="1804735" y="482218"/>
            <a:ext cx="6338238" cy="461665"/>
          </a:xfrm>
          <a:prstGeom prst="rect">
            <a:avLst/>
          </a:prstGeom>
          <a:noFill/>
        </p:spPr>
        <p:txBody>
          <a:bodyPr wrap="square">
            <a:spAutoFit/>
          </a:bodyPr>
          <a:lstStyle/>
          <a:p>
            <a:r>
              <a:rPr lang="zh-CN" altLang="en-US" sz="2400" b="1" dirty="0">
                <a:solidFill>
                  <a:srgbClr val="0070C0"/>
                </a:solidFill>
                <a:effectLst/>
                <a:latin typeface="楷体" panose="02010609060101010101" pitchFamily="49" charset="-122"/>
                <a:ea typeface="楷体" panose="02010609060101010101" pitchFamily="49" charset="-122"/>
                <a:cs typeface="Times New Roman" panose="02020603050405020304" pitchFamily="18" charset="0"/>
              </a:rPr>
              <a:t>（</a:t>
            </a:r>
            <a:r>
              <a:rPr lang="en-US" altLang="zh-CN"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6</a:t>
            </a:r>
            <a:r>
              <a:rPr lang="zh-CN" altLang="en-US"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a:t>
            </a:r>
            <a:r>
              <a:rPr lang="zh-CN" altLang="zh-CN"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国家方志馆</a:t>
            </a:r>
            <a:r>
              <a:rPr lang="zh-CN" altLang="en-US"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南方丝绸之路</a:t>
            </a:r>
            <a:r>
              <a:rPr lang="zh-CN" altLang="zh-CN"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分馆</a:t>
            </a:r>
            <a:endParaRPr lang="zh-CN" altLang="en-US"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endParaRPr>
          </a:p>
        </p:txBody>
      </p:sp>
      <p:pic>
        <p:nvPicPr>
          <p:cNvPr id="3" name="图片 2">
            <a:extLst>
              <a:ext uri="{FF2B5EF4-FFF2-40B4-BE49-F238E27FC236}">
                <a16:creationId xmlns:a16="http://schemas.microsoft.com/office/drawing/2014/main" id="{A11F10AE-966B-453B-AC60-5AF2406B75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9062" y="3741708"/>
            <a:ext cx="4454445" cy="2829983"/>
          </a:xfrm>
          <a:prstGeom prst="rect">
            <a:avLst/>
          </a:prstGeom>
        </p:spPr>
      </p:pic>
      <p:pic>
        <p:nvPicPr>
          <p:cNvPr id="8" name="图片 7">
            <a:extLst>
              <a:ext uri="{FF2B5EF4-FFF2-40B4-BE49-F238E27FC236}">
                <a16:creationId xmlns:a16="http://schemas.microsoft.com/office/drawing/2014/main" id="{9FDDA667-CE9A-4FDE-90B7-E11D973A35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9454" y="1127402"/>
            <a:ext cx="4711568" cy="3080987"/>
          </a:xfrm>
          <a:prstGeom prst="rect">
            <a:avLst/>
          </a:prstGeom>
        </p:spPr>
      </p:pic>
    </p:spTree>
    <p:extLst>
      <p:ext uri="{BB962C8B-B14F-4D97-AF65-F5344CB8AC3E}">
        <p14:creationId xmlns:p14="http://schemas.microsoft.com/office/powerpoint/2010/main" val="769007683"/>
      </p:ext>
    </p:extLst>
  </p:cSld>
  <p:clrMapOvr>
    <a:masterClrMapping/>
  </p:clrMapOvr>
  <p:transition spd="med">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170492" y="3190671"/>
            <a:ext cx="1344500"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方志馆的发展现状</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2</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pic>
        <p:nvPicPr>
          <p:cNvPr id="1026" name="Picture 2">
            <a:extLst>
              <a:ext uri="{FF2B5EF4-FFF2-40B4-BE49-F238E27FC236}">
                <a16:creationId xmlns:a16="http://schemas.microsoft.com/office/drawing/2014/main" id="{8BF634BD-2FDE-4E34-AF11-BCE5B96CF2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6401" y="1078678"/>
            <a:ext cx="5371198" cy="2819879"/>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a:extLst>
              <a:ext uri="{FF2B5EF4-FFF2-40B4-BE49-F238E27FC236}">
                <a16:creationId xmlns:a16="http://schemas.microsoft.com/office/drawing/2014/main" id="{59402346-035C-465C-A4E0-2166DDFA976B}"/>
              </a:ext>
            </a:extLst>
          </p:cNvPr>
          <p:cNvSpPr txBox="1"/>
          <p:nvPr/>
        </p:nvSpPr>
        <p:spPr>
          <a:xfrm>
            <a:off x="1804735" y="482218"/>
            <a:ext cx="6338238" cy="461665"/>
          </a:xfrm>
          <a:prstGeom prst="rect">
            <a:avLst/>
          </a:prstGeom>
          <a:noFill/>
        </p:spPr>
        <p:txBody>
          <a:bodyPr wrap="square">
            <a:spAutoFit/>
          </a:bodyPr>
          <a:lstStyle/>
          <a:p>
            <a:r>
              <a:rPr lang="zh-CN" altLang="en-US" sz="2400" b="1" dirty="0">
                <a:solidFill>
                  <a:srgbClr val="0070C0"/>
                </a:solidFill>
                <a:effectLst/>
                <a:latin typeface="楷体" panose="02010609060101010101" pitchFamily="49" charset="-122"/>
                <a:ea typeface="楷体" panose="02010609060101010101" pitchFamily="49" charset="-122"/>
                <a:cs typeface="Times New Roman" panose="02020603050405020304" pitchFamily="18" charset="0"/>
              </a:rPr>
              <a:t>（</a:t>
            </a:r>
            <a:r>
              <a:rPr lang="en-US" altLang="zh-CN"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7</a:t>
            </a:r>
            <a:r>
              <a:rPr lang="zh-CN" altLang="en-US"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a:t>
            </a:r>
            <a:r>
              <a:rPr lang="zh-CN" altLang="zh-CN"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国家方志馆</a:t>
            </a:r>
            <a:r>
              <a:rPr lang="zh-CN" altLang="en-US"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江南</a:t>
            </a:r>
            <a:r>
              <a:rPr lang="zh-CN" altLang="zh-CN"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分馆</a:t>
            </a:r>
            <a:endParaRPr lang="zh-CN" altLang="en-US"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endParaRPr>
          </a:p>
        </p:txBody>
      </p:sp>
      <p:pic>
        <p:nvPicPr>
          <p:cNvPr id="3" name="图片 2">
            <a:extLst>
              <a:ext uri="{FF2B5EF4-FFF2-40B4-BE49-F238E27FC236}">
                <a16:creationId xmlns:a16="http://schemas.microsoft.com/office/drawing/2014/main" id="{415C6F1A-131D-40D5-A8AF-3C3A5C5AA6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2874" y="4033352"/>
            <a:ext cx="5072106" cy="2672248"/>
          </a:xfrm>
          <a:prstGeom prst="rect">
            <a:avLst/>
          </a:prstGeom>
        </p:spPr>
      </p:pic>
    </p:spTree>
    <p:extLst>
      <p:ext uri="{BB962C8B-B14F-4D97-AF65-F5344CB8AC3E}">
        <p14:creationId xmlns:p14="http://schemas.microsoft.com/office/powerpoint/2010/main" val="1336958917"/>
      </p:ext>
    </p:extLst>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170492" y="3190671"/>
            <a:ext cx="1344500"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方志馆的发展现状</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2</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pic>
        <p:nvPicPr>
          <p:cNvPr id="7" name="图片 6">
            <a:extLst>
              <a:ext uri="{FF2B5EF4-FFF2-40B4-BE49-F238E27FC236}">
                <a16:creationId xmlns:a16="http://schemas.microsoft.com/office/drawing/2014/main" id="{56929828-A09B-4850-827C-5C37CE9B73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5476" y="419103"/>
            <a:ext cx="3340094" cy="2505071"/>
          </a:xfrm>
          <a:prstGeom prst="rect">
            <a:avLst/>
          </a:prstGeom>
        </p:spPr>
      </p:pic>
      <p:pic>
        <p:nvPicPr>
          <p:cNvPr id="9" name="图片 8">
            <a:extLst>
              <a:ext uri="{FF2B5EF4-FFF2-40B4-BE49-F238E27FC236}">
                <a16:creationId xmlns:a16="http://schemas.microsoft.com/office/drawing/2014/main" id="{46BFC1DD-1BF9-4DF8-B2CC-2375BC7AF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4051" y="3429000"/>
            <a:ext cx="4271650" cy="2845987"/>
          </a:xfrm>
          <a:prstGeom prst="rect">
            <a:avLst/>
          </a:prstGeom>
        </p:spPr>
      </p:pic>
      <p:pic>
        <p:nvPicPr>
          <p:cNvPr id="13" name="图片 12">
            <a:extLst>
              <a:ext uri="{FF2B5EF4-FFF2-40B4-BE49-F238E27FC236}">
                <a16:creationId xmlns:a16="http://schemas.microsoft.com/office/drawing/2014/main" id="{5843E91B-DE90-419E-9B08-AF126A77BD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0848" y="419103"/>
            <a:ext cx="3276597" cy="2457448"/>
          </a:xfrm>
          <a:prstGeom prst="rect">
            <a:avLst/>
          </a:prstGeom>
        </p:spPr>
      </p:pic>
    </p:spTree>
    <p:extLst>
      <p:ext uri="{BB962C8B-B14F-4D97-AF65-F5344CB8AC3E}">
        <p14:creationId xmlns:p14="http://schemas.microsoft.com/office/powerpoint/2010/main" val="3192806048"/>
      </p:ext>
    </p:extLst>
  </p:cSld>
  <p:clrMapOvr>
    <a:masterClrMapping/>
  </p:clrMapOvr>
  <p:transition spd="med">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170492" y="3190671"/>
            <a:ext cx="1344500"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方志馆的发展现状</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2</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7" name="文本框 6">
            <a:extLst>
              <a:ext uri="{FF2B5EF4-FFF2-40B4-BE49-F238E27FC236}">
                <a16:creationId xmlns:a16="http://schemas.microsoft.com/office/drawing/2014/main" id="{46F2B9BF-72AE-4695-8C07-AFCA7F3DE013}"/>
              </a:ext>
            </a:extLst>
          </p:cNvPr>
          <p:cNvSpPr txBox="1"/>
          <p:nvPr/>
        </p:nvSpPr>
        <p:spPr>
          <a:xfrm>
            <a:off x="2274094" y="929759"/>
            <a:ext cx="4595812" cy="830997"/>
          </a:xfrm>
          <a:prstGeom prst="rect">
            <a:avLst/>
          </a:prstGeom>
          <a:noFill/>
        </p:spPr>
        <p:txBody>
          <a:bodyPr wrap="square">
            <a:spAutoFit/>
          </a:bodyPr>
          <a:lstStyle/>
          <a:p>
            <a:r>
              <a:rPr lang="zh-CN" altLang="zh-CN" sz="2400" b="1" kern="0" dirty="0">
                <a:solidFill>
                  <a:srgbClr val="002060"/>
                </a:solidFill>
                <a:latin typeface="楷体" panose="02010609060101010101" pitchFamily="49" charset="-122"/>
                <a:ea typeface="楷体" panose="02010609060101010101" pitchFamily="49" charset="-122"/>
              </a:rPr>
              <a:t>申报计划</a:t>
            </a:r>
            <a:r>
              <a:rPr lang="zh-CN" altLang="en-US" sz="2400" b="1" kern="0" dirty="0">
                <a:solidFill>
                  <a:srgbClr val="002060"/>
                </a:solidFill>
                <a:latin typeface="楷体" panose="02010609060101010101" pitchFamily="49" charset="-122"/>
                <a:ea typeface="楷体" panose="02010609060101010101" pitchFamily="49" charset="-122"/>
              </a:rPr>
              <a:t>：</a:t>
            </a:r>
            <a:endParaRPr lang="en-US" altLang="zh-CN" sz="2400" b="1" kern="0" dirty="0">
              <a:solidFill>
                <a:srgbClr val="002060"/>
              </a:solidFill>
              <a:latin typeface="楷体" panose="02010609060101010101" pitchFamily="49" charset="-122"/>
              <a:ea typeface="楷体" panose="02010609060101010101" pitchFamily="49" charset="-122"/>
            </a:endParaRPr>
          </a:p>
          <a:p>
            <a:endParaRPr lang="zh-CN" altLang="en-US" sz="2400" b="1" kern="0" dirty="0">
              <a:solidFill>
                <a:srgbClr val="002060"/>
              </a:solidFill>
              <a:latin typeface="楷体" panose="02010609060101010101" pitchFamily="49" charset="-122"/>
              <a:ea typeface="楷体" panose="02010609060101010101" pitchFamily="49" charset="-122"/>
            </a:endParaRPr>
          </a:p>
        </p:txBody>
      </p:sp>
      <p:sp>
        <p:nvSpPr>
          <p:cNvPr id="8" name="文本框 7">
            <a:extLst>
              <a:ext uri="{FF2B5EF4-FFF2-40B4-BE49-F238E27FC236}">
                <a16:creationId xmlns:a16="http://schemas.microsoft.com/office/drawing/2014/main" id="{87C807E9-057F-4BF7-8C61-FB5D7541243B}"/>
              </a:ext>
            </a:extLst>
          </p:cNvPr>
          <p:cNvSpPr txBox="1"/>
          <p:nvPr/>
        </p:nvSpPr>
        <p:spPr>
          <a:xfrm>
            <a:off x="3631406" y="1898434"/>
            <a:ext cx="4595812" cy="461665"/>
          </a:xfrm>
          <a:prstGeom prst="rect">
            <a:avLst/>
          </a:prstGeom>
          <a:noFill/>
        </p:spPr>
        <p:txBody>
          <a:bodyPr wrap="square">
            <a:spAutoFit/>
          </a:bodyPr>
          <a:lstStyle/>
          <a:p>
            <a:r>
              <a:rPr lang="zh-CN" altLang="zh-CN"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长江分馆（重庆）</a:t>
            </a:r>
            <a:endParaRPr lang="zh-CN" altLang="en-US"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endParaRPr>
          </a:p>
        </p:txBody>
      </p:sp>
      <p:sp>
        <p:nvSpPr>
          <p:cNvPr id="9" name="文本框 8">
            <a:extLst>
              <a:ext uri="{FF2B5EF4-FFF2-40B4-BE49-F238E27FC236}">
                <a16:creationId xmlns:a16="http://schemas.microsoft.com/office/drawing/2014/main" id="{4325EE85-DE81-4731-BB1A-F116192A0BA3}"/>
              </a:ext>
            </a:extLst>
          </p:cNvPr>
          <p:cNvSpPr txBox="1"/>
          <p:nvPr/>
        </p:nvSpPr>
        <p:spPr>
          <a:xfrm>
            <a:off x="3631406" y="2713830"/>
            <a:ext cx="4595812" cy="461665"/>
          </a:xfrm>
          <a:prstGeom prst="rect">
            <a:avLst/>
          </a:prstGeom>
          <a:noFill/>
        </p:spPr>
        <p:txBody>
          <a:bodyPr wrap="square">
            <a:spAutoFit/>
          </a:bodyPr>
          <a:lstStyle/>
          <a:p>
            <a:r>
              <a:rPr lang="zh-CN" altLang="zh-CN"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长城分馆（嘉峪关）</a:t>
            </a:r>
            <a:endParaRPr lang="zh-CN" altLang="en-US"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endParaRPr>
          </a:p>
        </p:txBody>
      </p:sp>
      <p:sp>
        <p:nvSpPr>
          <p:cNvPr id="11" name="文本框 10">
            <a:extLst>
              <a:ext uri="{FF2B5EF4-FFF2-40B4-BE49-F238E27FC236}">
                <a16:creationId xmlns:a16="http://schemas.microsoft.com/office/drawing/2014/main" id="{BDB6FECF-F5EF-49B3-A282-30ACD379BB8F}"/>
              </a:ext>
            </a:extLst>
          </p:cNvPr>
          <p:cNvSpPr txBox="1"/>
          <p:nvPr/>
        </p:nvSpPr>
        <p:spPr>
          <a:xfrm>
            <a:off x="3631406" y="3529225"/>
            <a:ext cx="4595812" cy="461665"/>
          </a:xfrm>
          <a:prstGeom prst="rect">
            <a:avLst/>
          </a:prstGeom>
          <a:noFill/>
        </p:spPr>
        <p:txBody>
          <a:bodyPr wrap="square">
            <a:spAutoFit/>
          </a:bodyPr>
          <a:lstStyle/>
          <a:p>
            <a:r>
              <a:rPr lang="zh-CN" altLang="zh-CN"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粤港澳大湾区分馆（珠海）</a:t>
            </a:r>
            <a:endParaRPr lang="zh-CN" altLang="en-US"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777152077"/>
      </p:ext>
    </p:extLst>
  </p:cSld>
  <p:clrMapOvr>
    <a:masterClrMapping/>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170492" y="3190671"/>
            <a:ext cx="1344500"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方志馆的发展现状</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2</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4" name="文本框 3">
            <a:extLst>
              <a:ext uri="{FF2B5EF4-FFF2-40B4-BE49-F238E27FC236}">
                <a16:creationId xmlns:a16="http://schemas.microsoft.com/office/drawing/2014/main" id="{09BD727D-6A55-4A10-8FD1-198DAC4DD900}"/>
              </a:ext>
            </a:extLst>
          </p:cNvPr>
          <p:cNvSpPr txBox="1"/>
          <p:nvPr/>
        </p:nvSpPr>
        <p:spPr>
          <a:xfrm>
            <a:off x="1863389" y="179588"/>
            <a:ext cx="2363003" cy="461665"/>
          </a:xfrm>
          <a:prstGeom prst="rect">
            <a:avLst/>
          </a:prstGeom>
          <a:noFill/>
        </p:spPr>
        <p:txBody>
          <a:bodyPr wrap="square" rtlCol="0">
            <a:spAutoFit/>
          </a:bodyPr>
          <a:lstStyle/>
          <a:p>
            <a:r>
              <a:rPr lang="zh-CN" altLang="en-US" sz="2400" dirty="0">
                <a:solidFill>
                  <a:srgbClr val="002060"/>
                </a:solidFill>
                <a:latin typeface="方正仿宋_GBK" panose="03000509000000000000" pitchFamily="65" charset="-122"/>
                <a:ea typeface="方正仿宋_GBK" panose="03000509000000000000" pitchFamily="65" charset="-122"/>
              </a:rPr>
              <a:t>▉ </a:t>
            </a:r>
            <a:r>
              <a:rPr lang="zh-CN" altLang="en-US" sz="2400" dirty="0">
                <a:solidFill>
                  <a:srgbClr val="002060"/>
                </a:solidFill>
              </a:rPr>
              <a:t>江苏省</a:t>
            </a:r>
          </a:p>
        </p:txBody>
      </p:sp>
      <p:graphicFrame>
        <p:nvGraphicFramePr>
          <p:cNvPr id="7" name="表格 6"/>
          <p:cNvGraphicFramePr>
            <a:graphicFrameLocks noGrp="1"/>
          </p:cNvGraphicFramePr>
          <p:nvPr>
            <p:extLst>
              <p:ext uri="{D42A27DB-BD31-4B8C-83A1-F6EECF244321}">
                <p14:modId xmlns:p14="http://schemas.microsoft.com/office/powerpoint/2010/main" val="4285737270"/>
              </p:ext>
            </p:extLst>
          </p:nvPr>
        </p:nvGraphicFramePr>
        <p:xfrm>
          <a:off x="1863389" y="1136121"/>
          <a:ext cx="7070403" cy="5524872"/>
        </p:xfrm>
        <a:graphic>
          <a:graphicData uri="http://schemas.openxmlformats.org/drawingml/2006/table">
            <a:tbl>
              <a:tblPr firstRow="1" firstCol="1" bandRow="1" bandCol="1">
                <a:tableStyleId>{5C22544A-7EE6-4342-B048-85BDC9FD1C3A}</a:tableStyleId>
              </a:tblPr>
              <a:tblGrid>
                <a:gridCol w="1007500">
                  <a:extLst>
                    <a:ext uri="{9D8B030D-6E8A-4147-A177-3AD203B41FA5}">
                      <a16:colId xmlns:a16="http://schemas.microsoft.com/office/drawing/2014/main" val="1372807196"/>
                    </a:ext>
                  </a:extLst>
                </a:gridCol>
                <a:gridCol w="1415171">
                  <a:extLst>
                    <a:ext uri="{9D8B030D-6E8A-4147-A177-3AD203B41FA5}">
                      <a16:colId xmlns:a16="http://schemas.microsoft.com/office/drawing/2014/main" val="2783675669"/>
                    </a:ext>
                  </a:extLst>
                </a:gridCol>
                <a:gridCol w="1068978">
                  <a:extLst>
                    <a:ext uri="{9D8B030D-6E8A-4147-A177-3AD203B41FA5}">
                      <a16:colId xmlns:a16="http://schemas.microsoft.com/office/drawing/2014/main" val="163424651"/>
                    </a:ext>
                  </a:extLst>
                </a:gridCol>
                <a:gridCol w="859829">
                  <a:extLst>
                    <a:ext uri="{9D8B030D-6E8A-4147-A177-3AD203B41FA5}">
                      <a16:colId xmlns:a16="http://schemas.microsoft.com/office/drawing/2014/main" val="3515545505"/>
                    </a:ext>
                  </a:extLst>
                </a:gridCol>
                <a:gridCol w="859830">
                  <a:extLst>
                    <a:ext uri="{9D8B030D-6E8A-4147-A177-3AD203B41FA5}">
                      <a16:colId xmlns:a16="http://schemas.microsoft.com/office/drawing/2014/main" val="3487349934"/>
                    </a:ext>
                  </a:extLst>
                </a:gridCol>
                <a:gridCol w="929545">
                  <a:extLst>
                    <a:ext uri="{9D8B030D-6E8A-4147-A177-3AD203B41FA5}">
                      <a16:colId xmlns:a16="http://schemas.microsoft.com/office/drawing/2014/main" val="2822935448"/>
                    </a:ext>
                  </a:extLst>
                </a:gridCol>
                <a:gridCol w="929550">
                  <a:extLst>
                    <a:ext uri="{9D8B030D-6E8A-4147-A177-3AD203B41FA5}">
                      <a16:colId xmlns:a16="http://schemas.microsoft.com/office/drawing/2014/main" val="965353464"/>
                    </a:ext>
                  </a:extLst>
                </a:gridCol>
              </a:tblGrid>
              <a:tr h="615225">
                <a:tc>
                  <a:txBody>
                    <a:bodyPr/>
                    <a:lstStyle/>
                    <a:p>
                      <a:pPr indent="410210" algn="l">
                        <a:lnSpc>
                          <a:spcPts val="1000"/>
                        </a:lnSpc>
                        <a:spcAft>
                          <a:spcPts val="0"/>
                        </a:spcAft>
                      </a:pPr>
                      <a:r>
                        <a:rPr lang="zh-CN" sz="1100" kern="100" dirty="0">
                          <a:effectLst/>
                        </a:rPr>
                        <a:t>地</a:t>
                      </a:r>
                      <a:r>
                        <a:rPr lang="en-US" altLang="zh-CN" sz="1100" kern="100" dirty="0">
                          <a:effectLst/>
                        </a:rPr>
                        <a:t>  </a:t>
                      </a:r>
                      <a:r>
                        <a:rPr lang="zh-CN" sz="1100" kern="100" dirty="0">
                          <a:effectLst/>
                        </a:rPr>
                        <a:t>区</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zh-CN" sz="1100" kern="100" dirty="0">
                          <a:effectLst/>
                        </a:rPr>
                        <a:t>设区市级</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solidFill>
                      <a:schemeClr val="accent1"/>
                    </a:solidFill>
                  </a:tcPr>
                </a:tc>
                <a:tc>
                  <a:txBody>
                    <a:bodyPr/>
                    <a:lstStyle/>
                    <a:p>
                      <a:pPr indent="410210" algn="l">
                        <a:lnSpc>
                          <a:spcPts val="1000"/>
                        </a:lnSpc>
                        <a:spcAft>
                          <a:spcPts val="0"/>
                        </a:spcAft>
                      </a:pPr>
                      <a:r>
                        <a:rPr lang="zh-CN" sz="1100" kern="100" dirty="0">
                          <a:effectLst/>
                        </a:rPr>
                        <a:t>县（市、区）级</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zh-CN" sz="1100" kern="100" dirty="0">
                          <a:effectLst/>
                        </a:rPr>
                        <a:t>是否独立设馆</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zh-CN" sz="1100" kern="100" dirty="0">
                          <a:effectLst/>
                        </a:rPr>
                        <a:t>建设</a:t>
                      </a:r>
                      <a:endParaRPr lang="en-US" altLang="zh-CN" sz="1100" kern="100" dirty="0">
                        <a:effectLst/>
                      </a:endParaRPr>
                    </a:p>
                    <a:p>
                      <a:pPr indent="410210" algn="l">
                        <a:lnSpc>
                          <a:spcPts val="1000"/>
                        </a:lnSpc>
                        <a:spcAft>
                          <a:spcPts val="0"/>
                        </a:spcAft>
                      </a:pPr>
                      <a:endParaRPr lang="en-US" altLang="zh-CN" sz="1100" kern="100" dirty="0">
                        <a:effectLst/>
                      </a:endParaRPr>
                    </a:p>
                    <a:p>
                      <a:pPr indent="410210" algn="l">
                        <a:lnSpc>
                          <a:spcPts val="1000"/>
                        </a:lnSpc>
                        <a:spcAft>
                          <a:spcPts val="0"/>
                        </a:spcAft>
                      </a:pPr>
                      <a:r>
                        <a:rPr lang="zh-CN" sz="1100" kern="100" dirty="0">
                          <a:effectLst/>
                        </a:rPr>
                        <a:t>面积</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zh-CN" sz="1100" kern="100" dirty="0">
                          <a:effectLst/>
                        </a:rPr>
                        <a:t>开馆</a:t>
                      </a:r>
                      <a:endParaRPr lang="en-US" altLang="zh-CN" sz="1100" kern="100" dirty="0">
                        <a:effectLst/>
                      </a:endParaRPr>
                    </a:p>
                    <a:p>
                      <a:pPr indent="410210" algn="l">
                        <a:lnSpc>
                          <a:spcPts val="1000"/>
                        </a:lnSpc>
                        <a:spcAft>
                          <a:spcPts val="0"/>
                        </a:spcAft>
                      </a:pPr>
                      <a:endParaRPr lang="en-US" altLang="zh-CN" sz="1100" kern="100" dirty="0">
                        <a:effectLst/>
                      </a:endParaRPr>
                    </a:p>
                    <a:p>
                      <a:pPr indent="410210" algn="l">
                        <a:lnSpc>
                          <a:spcPts val="1000"/>
                        </a:lnSpc>
                        <a:spcAft>
                          <a:spcPts val="0"/>
                        </a:spcAft>
                      </a:pPr>
                      <a:r>
                        <a:rPr lang="zh-CN" sz="1100" kern="100" dirty="0">
                          <a:effectLst/>
                        </a:rPr>
                        <a:t>时间</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zh-CN" sz="1100" kern="100" dirty="0">
                          <a:effectLst/>
                        </a:rPr>
                        <a:t>备注</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extLst>
                  <a:ext uri="{0D108BD9-81ED-4DB2-BD59-A6C34878D82A}">
                    <a16:rowId xmlns:a16="http://schemas.microsoft.com/office/drawing/2014/main" val="3580634329"/>
                  </a:ext>
                </a:extLst>
              </a:tr>
              <a:tr h="474015">
                <a:tc rowSpan="4">
                  <a:txBody>
                    <a:bodyPr/>
                    <a:lstStyle/>
                    <a:p>
                      <a:pPr indent="410210" algn="l">
                        <a:lnSpc>
                          <a:spcPts val="1000"/>
                        </a:lnSpc>
                        <a:spcAft>
                          <a:spcPts val="0"/>
                        </a:spcAft>
                      </a:pPr>
                      <a:r>
                        <a:rPr lang="zh-CN" sz="1000" kern="100" dirty="0">
                          <a:effectLst/>
                        </a:rPr>
                        <a:t>南京市</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zh-CN" sz="1000" kern="100" dirty="0">
                          <a:effectLst/>
                        </a:rPr>
                        <a:t>南京市方志馆</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en-US" sz="1000" kern="100" dirty="0">
                          <a:effectLst/>
                        </a:rPr>
                        <a:t> </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en-US" sz="1000" kern="100" dirty="0">
                          <a:effectLst/>
                        </a:rPr>
                        <a:t> </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en-US" sz="1000" kern="100">
                          <a:effectLst/>
                        </a:rPr>
                        <a:t>6000</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en-US" sz="1000" kern="100">
                          <a:effectLst/>
                        </a:rPr>
                        <a:t>2015</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en-US" sz="1000" kern="100" dirty="0">
                          <a:effectLst/>
                        </a:rPr>
                        <a:t> </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extLst>
                  <a:ext uri="{0D108BD9-81ED-4DB2-BD59-A6C34878D82A}">
                    <a16:rowId xmlns:a16="http://schemas.microsoft.com/office/drawing/2014/main" val="764244135"/>
                  </a:ext>
                </a:extLst>
              </a:tr>
              <a:tr h="598349">
                <a:tc vMerge="1">
                  <a:txBody>
                    <a:bodyPr/>
                    <a:lstStyle/>
                    <a:p>
                      <a:endParaRPr lang="zh-CN" altLang="en-US"/>
                    </a:p>
                  </a:txBody>
                  <a:tcPr/>
                </a:tc>
                <a:tc>
                  <a:txBody>
                    <a:bodyPr/>
                    <a:lstStyle/>
                    <a:p>
                      <a:pPr indent="410210" algn="l">
                        <a:lnSpc>
                          <a:spcPts val="1000"/>
                        </a:lnSpc>
                        <a:spcAft>
                          <a:spcPts val="0"/>
                        </a:spcAft>
                      </a:pPr>
                      <a:r>
                        <a:rPr lang="en-US" sz="1000" kern="100" dirty="0">
                          <a:effectLst/>
                        </a:rPr>
                        <a:t> </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zh-CN" sz="1000" kern="100" dirty="0">
                          <a:effectLst/>
                        </a:rPr>
                        <a:t>“钟灵玄武”区情区史馆</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zh-CN" sz="1000" kern="100">
                          <a:effectLst/>
                        </a:rPr>
                        <a:t>否</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en-US" sz="1000" kern="100" dirty="0">
                          <a:effectLst/>
                        </a:rPr>
                        <a:t>200</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en-US" sz="1000" kern="100" dirty="0">
                          <a:effectLst/>
                        </a:rPr>
                        <a:t>2016</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zh-CN" sz="1000" kern="100" dirty="0">
                          <a:effectLst/>
                        </a:rPr>
                        <a:t>在档案馆设置了方志库</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extLst>
                  <a:ext uri="{0D108BD9-81ED-4DB2-BD59-A6C34878D82A}">
                    <a16:rowId xmlns:a16="http://schemas.microsoft.com/office/drawing/2014/main" val="4240754936"/>
                  </a:ext>
                </a:extLst>
              </a:tr>
              <a:tr h="448761">
                <a:tc vMerge="1">
                  <a:txBody>
                    <a:bodyPr/>
                    <a:lstStyle/>
                    <a:p>
                      <a:endParaRPr lang="zh-CN" altLang="en-US"/>
                    </a:p>
                  </a:txBody>
                  <a:tcPr/>
                </a:tc>
                <a:tc>
                  <a:txBody>
                    <a:bodyPr/>
                    <a:lstStyle/>
                    <a:p>
                      <a:pPr indent="410210" algn="l">
                        <a:lnSpc>
                          <a:spcPts val="1000"/>
                        </a:lnSpc>
                        <a:spcAft>
                          <a:spcPts val="0"/>
                        </a:spcAft>
                      </a:pPr>
                      <a:r>
                        <a:rPr lang="en-US" sz="1000" kern="100">
                          <a:effectLst/>
                        </a:rPr>
                        <a:t> </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zh-CN" sz="1000" kern="100" dirty="0">
                          <a:effectLst/>
                        </a:rPr>
                        <a:t>建邺区历史展览馆</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zh-CN" sz="1000" kern="100" dirty="0">
                          <a:effectLst/>
                        </a:rPr>
                        <a:t>否</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en-US" sz="1000" kern="100">
                          <a:effectLst/>
                        </a:rPr>
                        <a:t>600</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en-US" sz="1000" kern="100">
                          <a:effectLst/>
                        </a:rPr>
                        <a:t>2019</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zh-CN" sz="1000" kern="100" dirty="0">
                          <a:effectLst/>
                        </a:rPr>
                        <a:t>和档案馆共建</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extLst>
                  <a:ext uri="{0D108BD9-81ED-4DB2-BD59-A6C34878D82A}">
                    <a16:rowId xmlns:a16="http://schemas.microsoft.com/office/drawing/2014/main" val="4075565382"/>
                  </a:ext>
                </a:extLst>
              </a:tr>
              <a:tr h="452100">
                <a:tc vMerge="1">
                  <a:txBody>
                    <a:bodyPr/>
                    <a:lstStyle/>
                    <a:p>
                      <a:endParaRPr lang="zh-CN" altLang="en-US"/>
                    </a:p>
                  </a:txBody>
                  <a:tcPr/>
                </a:tc>
                <a:tc>
                  <a:txBody>
                    <a:bodyPr/>
                    <a:lstStyle/>
                    <a:p>
                      <a:pPr indent="410210" algn="l">
                        <a:lnSpc>
                          <a:spcPts val="1000"/>
                        </a:lnSpc>
                        <a:spcAft>
                          <a:spcPts val="0"/>
                        </a:spcAft>
                      </a:pPr>
                      <a:r>
                        <a:rPr lang="en-US" sz="1000" kern="100">
                          <a:effectLst/>
                        </a:rPr>
                        <a:t> </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zh-CN" sz="1000" kern="100" dirty="0">
                          <a:effectLst/>
                        </a:rPr>
                        <a:t>六合区方志馆</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zh-CN" sz="1000" kern="100" dirty="0">
                          <a:effectLst/>
                        </a:rPr>
                        <a:t>否</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en-US" sz="1000" kern="100">
                          <a:effectLst/>
                        </a:rPr>
                        <a:t>40</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en-US" sz="1000" kern="100">
                          <a:effectLst/>
                        </a:rPr>
                        <a:t>2019</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zh-CN" sz="1000" kern="100" dirty="0">
                          <a:effectLst/>
                        </a:rPr>
                        <a:t>建在六合区图书馆</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extLst>
                  <a:ext uri="{0D108BD9-81ED-4DB2-BD59-A6C34878D82A}">
                    <a16:rowId xmlns:a16="http://schemas.microsoft.com/office/drawing/2014/main" val="1778959642"/>
                  </a:ext>
                </a:extLst>
              </a:tr>
              <a:tr h="450562">
                <a:tc>
                  <a:txBody>
                    <a:bodyPr/>
                    <a:lstStyle/>
                    <a:p>
                      <a:pPr indent="410210" algn="l">
                        <a:lnSpc>
                          <a:spcPts val="1000"/>
                        </a:lnSpc>
                        <a:spcAft>
                          <a:spcPts val="0"/>
                        </a:spcAft>
                      </a:pPr>
                      <a:r>
                        <a:rPr lang="zh-CN" sz="1000" kern="100">
                          <a:effectLst/>
                        </a:rPr>
                        <a:t>无锡市</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zh-CN" sz="1000" kern="100">
                          <a:effectLst/>
                        </a:rPr>
                        <a:t>无锡市方志馆</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en-US" sz="1000" kern="100">
                          <a:effectLst/>
                        </a:rPr>
                        <a:t> </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en-US" sz="1000" kern="100" dirty="0">
                          <a:effectLst/>
                        </a:rPr>
                        <a:t> </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en-US" sz="1000" kern="100">
                          <a:effectLst/>
                        </a:rPr>
                        <a:t> </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en-US" sz="1000" kern="100">
                          <a:effectLst/>
                        </a:rPr>
                        <a:t> </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en-US" sz="1000" kern="100" dirty="0">
                          <a:effectLst/>
                        </a:rPr>
                        <a:t> </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extLst>
                  <a:ext uri="{0D108BD9-81ED-4DB2-BD59-A6C34878D82A}">
                    <a16:rowId xmlns:a16="http://schemas.microsoft.com/office/drawing/2014/main" val="3438251836"/>
                  </a:ext>
                </a:extLst>
              </a:tr>
              <a:tr h="316741">
                <a:tc>
                  <a:txBody>
                    <a:bodyPr/>
                    <a:lstStyle/>
                    <a:p>
                      <a:pPr indent="410210" algn="l">
                        <a:lnSpc>
                          <a:spcPts val="1000"/>
                        </a:lnSpc>
                        <a:spcAft>
                          <a:spcPts val="0"/>
                        </a:spcAft>
                      </a:pPr>
                      <a:r>
                        <a:rPr lang="zh-CN" sz="1000" kern="100">
                          <a:effectLst/>
                        </a:rPr>
                        <a:t>徐州市</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en-US" sz="1000" kern="100">
                          <a:effectLst/>
                        </a:rPr>
                        <a:t> </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en-US" sz="1000" kern="100">
                          <a:effectLst/>
                        </a:rPr>
                        <a:t> </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en-US" sz="1000" kern="100" dirty="0">
                          <a:effectLst/>
                        </a:rPr>
                        <a:t> </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en-US" sz="1000" kern="100" dirty="0">
                          <a:effectLst/>
                        </a:rPr>
                        <a:t> </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en-US" sz="1000" kern="100">
                          <a:effectLst/>
                        </a:rPr>
                        <a:t> </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zh-CN" sz="1000" kern="100">
                          <a:effectLst/>
                        </a:rPr>
                        <a:t>暂无</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extLst>
                  <a:ext uri="{0D108BD9-81ED-4DB2-BD59-A6C34878D82A}">
                    <a16:rowId xmlns:a16="http://schemas.microsoft.com/office/drawing/2014/main" val="3340835243"/>
                  </a:ext>
                </a:extLst>
              </a:tr>
              <a:tr h="299175">
                <a:tc>
                  <a:txBody>
                    <a:bodyPr/>
                    <a:lstStyle/>
                    <a:p>
                      <a:pPr indent="410210" algn="l">
                        <a:lnSpc>
                          <a:spcPts val="1000"/>
                        </a:lnSpc>
                        <a:spcAft>
                          <a:spcPts val="0"/>
                        </a:spcAft>
                      </a:pPr>
                      <a:r>
                        <a:rPr lang="zh-CN" sz="1000" kern="100">
                          <a:effectLst/>
                        </a:rPr>
                        <a:t>常州市</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zh-CN" sz="1000" kern="100">
                          <a:effectLst/>
                        </a:rPr>
                        <a:t>常州方志馆</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en-US" sz="1000" kern="100">
                          <a:effectLst/>
                        </a:rPr>
                        <a:t> </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en-US" sz="1000" kern="100">
                          <a:effectLst/>
                        </a:rPr>
                        <a:t> </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en-US" sz="1000" kern="100" dirty="0">
                          <a:effectLst/>
                        </a:rPr>
                        <a:t>548</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en-US" sz="1000" kern="100">
                          <a:effectLst/>
                        </a:rPr>
                        <a:t>2014</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en-US" sz="1000" kern="100" dirty="0">
                          <a:effectLst/>
                        </a:rPr>
                        <a:t> </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extLst>
                  <a:ext uri="{0D108BD9-81ED-4DB2-BD59-A6C34878D82A}">
                    <a16:rowId xmlns:a16="http://schemas.microsoft.com/office/drawing/2014/main" val="3717287932"/>
                  </a:ext>
                </a:extLst>
              </a:tr>
              <a:tr h="299175">
                <a:tc rowSpan="4">
                  <a:txBody>
                    <a:bodyPr/>
                    <a:lstStyle/>
                    <a:p>
                      <a:pPr indent="410210" algn="l">
                        <a:lnSpc>
                          <a:spcPts val="1000"/>
                        </a:lnSpc>
                        <a:spcAft>
                          <a:spcPts val="0"/>
                        </a:spcAft>
                      </a:pPr>
                      <a:r>
                        <a:rPr lang="zh-CN" sz="1000" kern="100">
                          <a:effectLst/>
                        </a:rPr>
                        <a:t>苏州市</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zh-CN" sz="1000" kern="100">
                          <a:effectLst/>
                        </a:rPr>
                        <a:t>苏州市方志馆</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en-US" sz="1000" kern="100" dirty="0">
                          <a:effectLst/>
                        </a:rPr>
                        <a:t> </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en-US" sz="1000" kern="100">
                          <a:effectLst/>
                        </a:rPr>
                        <a:t> </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en-US" sz="1000" kern="100" dirty="0">
                          <a:effectLst/>
                        </a:rPr>
                        <a:t>700</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en-US" sz="1000" kern="100">
                          <a:effectLst/>
                        </a:rPr>
                        <a:t>1998</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zh-CN" sz="1000" kern="100" dirty="0">
                          <a:effectLst/>
                        </a:rPr>
                        <a:t>库房面积</a:t>
                      </a:r>
                      <a:r>
                        <a:rPr lang="en-US" sz="1000" kern="100" dirty="0">
                          <a:effectLst/>
                        </a:rPr>
                        <a:t>400</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extLst>
                  <a:ext uri="{0D108BD9-81ED-4DB2-BD59-A6C34878D82A}">
                    <a16:rowId xmlns:a16="http://schemas.microsoft.com/office/drawing/2014/main" val="2355056003"/>
                  </a:ext>
                </a:extLst>
              </a:tr>
              <a:tr h="448761">
                <a:tc vMerge="1">
                  <a:txBody>
                    <a:bodyPr/>
                    <a:lstStyle/>
                    <a:p>
                      <a:endParaRPr lang="zh-CN" altLang="en-US"/>
                    </a:p>
                  </a:txBody>
                  <a:tcPr/>
                </a:tc>
                <a:tc>
                  <a:txBody>
                    <a:bodyPr/>
                    <a:lstStyle/>
                    <a:p>
                      <a:pPr indent="410210" algn="l">
                        <a:lnSpc>
                          <a:spcPts val="1000"/>
                        </a:lnSpc>
                        <a:spcAft>
                          <a:spcPts val="0"/>
                        </a:spcAft>
                      </a:pPr>
                      <a:r>
                        <a:rPr lang="en-US" sz="1000" kern="100">
                          <a:effectLst/>
                        </a:rPr>
                        <a:t> </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zh-CN" sz="1000" kern="100" dirty="0">
                          <a:effectLst/>
                        </a:rPr>
                        <a:t>吴中方志资料馆（库）</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zh-CN" sz="1000" kern="100">
                          <a:effectLst/>
                        </a:rPr>
                        <a:t>否</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en-US" sz="1000" kern="100" dirty="0">
                          <a:effectLst/>
                        </a:rPr>
                        <a:t> </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en-US" sz="1000" kern="100" dirty="0">
                          <a:effectLst/>
                        </a:rPr>
                        <a:t> </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zh-CN" sz="1000" kern="100" dirty="0">
                          <a:effectLst/>
                        </a:rPr>
                        <a:t>待核实</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extLst>
                  <a:ext uri="{0D108BD9-81ED-4DB2-BD59-A6C34878D82A}">
                    <a16:rowId xmlns:a16="http://schemas.microsoft.com/office/drawing/2014/main" val="113342676"/>
                  </a:ext>
                </a:extLst>
              </a:tr>
              <a:tr h="299175">
                <a:tc vMerge="1">
                  <a:txBody>
                    <a:bodyPr/>
                    <a:lstStyle/>
                    <a:p>
                      <a:endParaRPr lang="zh-CN" altLang="en-US"/>
                    </a:p>
                  </a:txBody>
                  <a:tcPr/>
                </a:tc>
                <a:tc>
                  <a:txBody>
                    <a:bodyPr/>
                    <a:lstStyle/>
                    <a:p>
                      <a:pPr indent="410210" algn="l">
                        <a:lnSpc>
                          <a:spcPts val="1000"/>
                        </a:lnSpc>
                        <a:spcAft>
                          <a:spcPts val="0"/>
                        </a:spcAft>
                      </a:pPr>
                      <a:r>
                        <a:rPr lang="en-US" sz="1000" kern="100">
                          <a:effectLst/>
                        </a:rPr>
                        <a:t> </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zh-CN" sz="1000" kern="100">
                          <a:effectLst/>
                        </a:rPr>
                        <a:t>张家港史志馆</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en-US" sz="1000" kern="100">
                          <a:effectLst/>
                        </a:rPr>
                        <a:t>  </a:t>
                      </a:r>
                      <a:r>
                        <a:rPr lang="zh-CN" sz="1000" kern="100">
                          <a:effectLst/>
                        </a:rPr>
                        <a:t>否</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tc>
                <a:tc>
                  <a:txBody>
                    <a:bodyPr/>
                    <a:lstStyle/>
                    <a:p>
                      <a:pPr indent="410210" algn="l">
                        <a:lnSpc>
                          <a:spcPts val="1000"/>
                        </a:lnSpc>
                        <a:spcAft>
                          <a:spcPts val="0"/>
                        </a:spcAft>
                      </a:pPr>
                      <a:r>
                        <a:rPr lang="en-US" sz="1000" kern="100" dirty="0">
                          <a:effectLst/>
                        </a:rPr>
                        <a:t>120</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en-US" sz="1000" kern="100" dirty="0">
                          <a:effectLst/>
                        </a:rPr>
                        <a:t>2015</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zh-CN" sz="1000" kern="100" dirty="0">
                          <a:effectLst/>
                        </a:rPr>
                        <a:t>在图书馆</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tc>
                <a:extLst>
                  <a:ext uri="{0D108BD9-81ED-4DB2-BD59-A6C34878D82A}">
                    <a16:rowId xmlns:a16="http://schemas.microsoft.com/office/drawing/2014/main" val="666890920"/>
                  </a:ext>
                </a:extLst>
              </a:tr>
              <a:tr h="299175">
                <a:tc vMerge="1">
                  <a:txBody>
                    <a:bodyPr/>
                    <a:lstStyle/>
                    <a:p>
                      <a:endParaRPr lang="zh-CN" altLang="en-US"/>
                    </a:p>
                  </a:txBody>
                  <a:tcPr/>
                </a:tc>
                <a:tc>
                  <a:txBody>
                    <a:bodyPr/>
                    <a:lstStyle/>
                    <a:p>
                      <a:pPr indent="410210" algn="l">
                        <a:lnSpc>
                          <a:spcPts val="1000"/>
                        </a:lnSpc>
                        <a:spcAft>
                          <a:spcPts val="0"/>
                        </a:spcAft>
                      </a:pPr>
                      <a:r>
                        <a:rPr lang="en-US" sz="1000" kern="100">
                          <a:effectLst/>
                        </a:rPr>
                        <a:t> </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zh-CN" sz="1000" kern="100">
                          <a:effectLst/>
                        </a:rPr>
                        <a:t>昆山方志馆</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en-US" sz="1000" kern="100">
                          <a:effectLst/>
                        </a:rPr>
                        <a:t>  </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tc>
                <a:tc>
                  <a:txBody>
                    <a:bodyPr/>
                    <a:lstStyle/>
                    <a:p>
                      <a:pPr indent="410210" algn="l">
                        <a:lnSpc>
                          <a:spcPts val="1000"/>
                        </a:lnSpc>
                        <a:spcAft>
                          <a:spcPts val="0"/>
                        </a:spcAft>
                      </a:pPr>
                      <a:r>
                        <a:rPr lang="en-US" sz="1000" kern="100">
                          <a:effectLst/>
                        </a:rPr>
                        <a:t> </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en-US" sz="1000" kern="100" dirty="0">
                          <a:effectLst/>
                        </a:rPr>
                        <a:t> </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zh-CN" sz="1000" kern="100" dirty="0">
                          <a:effectLst/>
                        </a:rPr>
                        <a:t>待核实</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tc>
                <a:extLst>
                  <a:ext uri="{0D108BD9-81ED-4DB2-BD59-A6C34878D82A}">
                    <a16:rowId xmlns:a16="http://schemas.microsoft.com/office/drawing/2014/main" val="1430255267"/>
                  </a:ext>
                </a:extLst>
              </a:tr>
              <a:tr h="374072">
                <a:tc>
                  <a:txBody>
                    <a:bodyPr/>
                    <a:lstStyle/>
                    <a:p>
                      <a:pPr indent="410210" algn="l">
                        <a:lnSpc>
                          <a:spcPts val="1000"/>
                        </a:lnSpc>
                        <a:spcAft>
                          <a:spcPts val="0"/>
                        </a:spcAft>
                      </a:pPr>
                      <a:r>
                        <a:rPr lang="zh-CN" sz="1000" kern="100">
                          <a:effectLst/>
                        </a:rPr>
                        <a:t>南通市</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zh-CN" sz="1000" kern="100">
                          <a:effectLst/>
                        </a:rPr>
                        <a:t>南通市方志馆（新馆）</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en-US" sz="1000" kern="100">
                          <a:effectLst/>
                        </a:rPr>
                        <a:t> </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en-US" sz="1000" kern="100">
                          <a:effectLst/>
                        </a:rPr>
                        <a:t> </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en-US" sz="1000" kern="100">
                          <a:effectLst/>
                        </a:rPr>
                        <a:t>1700</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zh-CN" sz="1000" kern="100" dirty="0">
                          <a:effectLst/>
                        </a:rPr>
                        <a:t>预计</a:t>
                      </a:r>
                      <a:r>
                        <a:rPr lang="en-US" sz="1000" kern="100" dirty="0">
                          <a:effectLst/>
                        </a:rPr>
                        <a:t>2020.10</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r>
                        <a:rPr lang="zh-CN" sz="1000" kern="100" dirty="0">
                          <a:effectLst/>
                        </a:rPr>
                        <a:t>目前在装修布展</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extLst>
                  <a:ext uri="{0D108BD9-81ED-4DB2-BD59-A6C34878D82A}">
                    <a16:rowId xmlns:a16="http://schemas.microsoft.com/office/drawing/2014/main" val="3949933315"/>
                  </a:ext>
                </a:extLst>
              </a:tr>
              <a:tr h="149586">
                <a:tc>
                  <a:txBody>
                    <a:bodyPr/>
                    <a:lstStyle/>
                    <a:p>
                      <a:pPr indent="410210" algn="l">
                        <a:lnSpc>
                          <a:spcPts val="1000"/>
                        </a:lnSpc>
                        <a:spcAft>
                          <a:spcPts val="0"/>
                        </a:spcAft>
                      </a:pP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l">
                        <a:lnSpc>
                          <a:spcPts val="1000"/>
                        </a:lnSpc>
                        <a:spcAft>
                          <a:spcPts val="0"/>
                        </a:spcAft>
                      </a:pP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ctr">
                        <a:lnSpc>
                          <a:spcPts val="1000"/>
                        </a:lnSpc>
                        <a:spcAft>
                          <a:spcPts val="0"/>
                        </a:spcAft>
                      </a:pP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ctr">
                        <a:lnSpc>
                          <a:spcPts val="1000"/>
                        </a:lnSpc>
                        <a:spcAft>
                          <a:spcPts val="0"/>
                        </a:spcAft>
                      </a:pP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ctr">
                        <a:lnSpc>
                          <a:spcPts val="1000"/>
                        </a:lnSpc>
                        <a:spcAft>
                          <a:spcPts val="0"/>
                        </a:spcAft>
                      </a:pP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tc>
                  <a:txBody>
                    <a:bodyPr/>
                    <a:lstStyle/>
                    <a:p>
                      <a:pPr indent="410210" algn="ctr">
                        <a:lnSpc>
                          <a:spcPts val="1000"/>
                        </a:lnSpc>
                        <a:spcAft>
                          <a:spcPts val="0"/>
                        </a:spcAft>
                      </a:pP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3797" marR="33797" marT="0" marB="0" anchor="ctr"/>
                </a:tc>
                <a:extLst>
                  <a:ext uri="{0D108BD9-81ED-4DB2-BD59-A6C34878D82A}">
                    <a16:rowId xmlns:a16="http://schemas.microsoft.com/office/drawing/2014/main" val="966628101"/>
                  </a:ext>
                </a:extLst>
              </a:tr>
            </a:tbl>
          </a:graphicData>
        </a:graphic>
      </p:graphicFrame>
      <p:sp>
        <p:nvSpPr>
          <p:cNvPr id="8" name="矩形 7"/>
          <p:cNvSpPr/>
          <p:nvPr/>
        </p:nvSpPr>
        <p:spPr>
          <a:xfrm>
            <a:off x="3112590" y="248838"/>
            <a:ext cx="4572000" cy="784830"/>
          </a:xfrm>
          <a:prstGeom prst="rect">
            <a:avLst/>
          </a:prstGeom>
        </p:spPr>
        <p:txBody>
          <a:bodyPr>
            <a:spAutoFit/>
          </a:bodyPr>
          <a:lstStyle/>
          <a:p>
            <a:pPr indent="410210" algn="ctr">
              <a:lnSpc>
                <a:spcPts val="2700"/>
              </a:lnSpc>
              <a:spcAft>
                <a:spcPts val="0"/>
              </a:spcAft>
            </a:pPr>
            <a:r>
              <a:rPr lang="zh-CN" altLang="zh-CN" kern="100" dirty="0">
                <a:latin typeface="Calibri" panose="020F0502020204030204" pitchFamily="34" charset="0"/>
                <a:ea typeface="方正小标宋_GBK" panose="03000509000000000000" pitchFamily="65" charset="-122"/>
                <a:cs typeface="Times New Roman" panose="02020603050405020304" pitchFamily="18" charset="0"/>
              </a:rPr>
              <a:t>全省地方志系统方志馆（地情馆）建设情况统计表</a:t>
            </a:r>
            <a:endParaRPr lang="zh-CN" altLang="zh-CN" sz="1050" kern="100" dirty="0">
              <a:effectLst/>
              <a:latin typeface="Calibri" panose="020F0502020204030204" pitchFamily="34"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671489170"/>
      </p:ext>
    </p:extLst>
  </p:cSld>
  <p:clrMapOvr>
    <a:masterClrMapping/>
  </p:clrMapOvr>
  <p:transition spd="med">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170492" y="3190671"/>
            <a:ext cx="1344500"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方志馆的发展现状</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2</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graphicFrame>
        <p:nvGraphicFramePr>
          <p:cNvPr id="2" name="表格 1"/>
          <p:cNvGraphicFramePr>
            <a:graphicFrameLocks noGrp="1"/>
          </p:cNvGraphicFramePr>
          <p:nvPr>
            <p:extLst>
              <p:ext uri="{D42A27DB-BD31-4B8C-83A1-F6EECF244321}">
                <p14:modId xmlns:p14="http://schemas.microsoft.com/office/powerpoint/2010/main" val="4193065163"/>
              </p:ext>
            </p:extLst>
          </p:nvPr>
        </p:nvGraphicFramePr>
        <p:xfrm>
          <a:off x="1839311" y="422564"/>
          <a:ext cx="7104992" cy="6302236"/>
        </p:xfrm>
        <a:graphic>
          <a:graphicData uri="http://schemas.openxmlformats.org/drawingml/2006/table">
            <a:tbl>
              <a:tblPr firstRow="1" firstCol="1" bandRow="1" bandCol="1">
                <a:tableStyleId>{5C22544A-7EE6-4342-B048-85BDC9FD1C3A}</a:tableStyleId>
              </a:tblPr>
              <a:tblGrid>
                <a:gridCol w="1150734">
                  <a:extLst>
                    <a:ext uri="{9D8B030D-6E8A-4147-A177-3AD203B41FA5}">
                      <a16:colId xmlns:a16="http://schemas.microsoft.com/office/drawing/2014/main" val="781311933"/>
                    </a:ext>
                  </a:extLst>
                </a:gridCol>
                <a:gridCol w="929034">
                  <a:extLst>
                    <a:ext uri="{9D8B030D-6E8A-4147-A177-3AD203B41FA5}">
                      <a16:colId xmlns:a16="http://schemas.microsoft.com/office/drawing/2014/main" val="2735736226"/>
                    </a:ext>
                  </a:extLst>
                </a:gridCol>
                <a:gridCol w="1430687">
                  <a:extLst>
                    <a:ext uri="{9D8B030D-6E8A-4147-A177-3AD203B41FA5}">
                      <a16:colId xmlns:a16="http://schemas.microsoft.com/office/drawing/2014/main" val="3281737501"/>
                    </a:ext>
                  </a:extLst>
                </a:gridCol>
                <a:gridCol w="733537">
                  <a:extLst>
                    <a:ext uri="{9D8B030D-6E8A-4147-A177-3AD203B41FA5}">
                      <a16:colId xmlns:a16="http://schemas.microsoft.com/office/drawing/2014/main" val="851738800"/>
                    </a:ext>
                  </a:extLst>
                </a:gridCol>
                <a:gridCol w="886805">
                  <a:extLst>
                    <a:ext uri="{9D8B030D-6E8A-4147-A177-3AD203B41FA5}">
                      <a16:colId xmlns:a16="http://schemas.microsoft.com/office/drawing/2014/main" val="3065428691"/>
                    </a:ext>
                  </a:extLst>
                </a:gridCol>
                <a:gridCol w="981819">
                  <a:extLst>
                    <a:ext uri="{9D8B030D-6E8A-4147-A177-3AD203B41FA5}">
                      <a16:colId xmlns:a16="http://schemas.microsoft.com/office/drawing/2014/main" val="487713261"/>
                    </a:ext>
                  </a:extLst>
                </a:gridCol>
                <a:gridCol w="992376">
                  <a:extLst>
                    <a:ext uri="{9D8B030D-6E8A-4147-A177-3AD203B41FA5}">
                      <a16:colId xmlns:a16="http://schemas.microsoft.com/office/drawing/2014/main" val="28449130"/>
                    </a:ext>
                  </a:extLst>
                </a:gridCol>
              </a:tblGrid>
              <a:tr h="658434">
                <a:tc>
                  <a:txBody>
                    <a:bodyPr/>
                    <a:lstStyle/>
                    <a:p>
                      <a:pPr indent="410210" algn="ctr">
                        <a:lnSpc>
                          <a:spcPts val="1000"/>
                        </a:lnSpc>
                        <a:spcAft>
                          <a:spcPts val="0"/>
                        </a:spcAft>
                      </a:pPr>
                      <a:r>
                        <a:rPr lang="zh-CN" sz="1100" kern="100" dirty="0">
                          <a:effectLst/>
                        </a:rPr>
                        <a:t>地</a:t>
                      </a:r>
                      <a:r>
                        <a:rPr lang="en-US" altLang="zh-CN" sz="1100" kern="100" dirty="0">
                          <a:effectLst/>
                        </a:rPr>
                        <a:t> </a:t>
                      </a:r>
                      <a:r>
                        <a:rPr lang="zh-CN" sz="1100" kern="100" dirty="0">
                          <a:effectLst/>
                        </a:rPr>
                        <a:t>区</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zh-CN" sz="1100" kern="100" dirty="0">
                          <a:effectLst/>
                        </a:rPr>
                        <a:t>设区</a:t>
                      </a:r>
                      <a:endParaRPr lang="en-US" altLang="zh-CN" sz="1100" kern="100" dirty="0">
                        <a:effectLst/>
                      </a:endParaRPr>
                    </a:p>
                    <a:p>
                      <a:pPr indent="410210" algn="ctr">
                        <a:lnSpc>
                          <a:spcPts val="1000"/>
                        </a:lnSpc>
                        <a:spcAft>
                          <a:spcPts val="0"/>
                        </a:spcAft>
                      </a:pPr>
                      <a:endParaRPr lang="en-US" altLang="zh-CN" sz="1100" kern="100" dirty="0">
                        <a:effectLst/>
                      </a:endParaRPr>
                    </a:p>
                    <a:p>
                      <a:pPr indent="410210" algn="ctr">
                        <a:lnSpc>
                          <a:spcPts val="1000"/>
                        </a:lnSpc>
                        <a:spcAft>
                          <a:spcPts val="0"/>
                        </a:spcAft>
                      </a:pPr>
                      <a:r>
                        <a:rPr lang="zh-CN" sz="1100" kern="100" dirty="0">
                          <a:effectLst/>
                        </a:rPr>
                        <a:t>市级</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zh-CN" sz="1100" kern="100">
                          <a:effectLst/>
                        </a:rPr>
                        <a:t>县（市、区）级</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zh-CN" sz="1100" kern="100" dirty="0">
                          <a:effectLst/>
                        </a:rPr>
                        <a:t>是否独立设馆</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nchorCtr="1"/>
                </a:tc>
                <a:tc>
                  <a:txBody>
                    <a:bodyPr/>
                    <a:lstStyle/>
                    <a:p>
                      <a:pPr indent="410210" algn="ctr">
                        <a:lnSpc>
                          <a:spcPts val="1000"/>
                        </a:lnSpc>
                        <a:spcAft>
                          <a:spcPts val="0"/>
                        </a:spcAft>
                      </a:pPr>
                      <a:r>
                        <a:rPr lang="zh-CN" sz="1100" kern="100" dirty="0">
                          <a:effectLst/>
                        </a:rPr>
                        <a:t>建设</a:t>
                      </a:r>
                      <a:endParaRPr lang="en-US" altLang="zh-CN" sz="1100" kern="100" dirty="0">
                        <a:effectLst/>
                      </a:endParaRPr>
                    </a:p>
                    <a:p>
                      <a:pPr indent="410210" algn="ctr">
                        <a:lnSpc>
                          <a:spcPts val="1000"/>
                        </a:lnSpc>
                        <a:spcAft>
                          <a:spcPts val="0"/>
                        </a:spcAft>
                      </a:pPr>
                      <a:endParaRPr lang="en-US" altLang="zh-CN" sz="1100" kern="100" dirty="0">
                        <a:effectLst/>
                      </a:endParaRPr>
                    </a:p>
                    <a:p>
                      <a:pPr indent="410210" algn="ctr">
                        <a:lnSpc>
                          <a:spcPts val="1000"/>
                        </a:lnSpc>
                        <a:spcAft>
                          <a:spcPts val="0"/>
                        </a:spcAft>
                      </a:pPr>
                      <a:r>
                        <a:rPr lang="zh-CN" sz="1100" kern="100" dirty="0">
                          <a:effectLst/>
                        </a:rPr>
                        <a:t>面积</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zh-CN" sz="1100" kern="100" dirty="0">
                          <a:effectLst/>
                        </a:rPr>
                        <a:t>开馆</a:t>
                      </a:r>
                      <a:endParaRPr lang="en-US" altLang="zh-CN" sz="1100" kern="100" dirty="0">
                        <a:effectLst/>
                      </a:endParaRPr>
                    </a:p>
                    <a:p>
                      <a:pPr indent="410210" algn="ctr">
                        <a:lnSpc>
                          <a:spcPts val="1000"/>
                        </a:lnSpc>
                        <a:spcAft>
                          <a:spcPts val="0"/>
                        </a:spcAft>
                      </a:pPr>
                      <a:endParaRPr lang="en-US" altLang="zh-CN" sz="1100" kern="100" dirty="0">
                        <a:effectLst/>
                      </a:endParaRPr>
                    </a:p>
                    <a:p>
                      <a:pPr indent="410210" algn="ctr">
                        <a:lnSpc>
                          <a:spcPts val="1000"/>
                        </a:lnSpc>
                        <a:spcAft>
                          <a:spcPts val="0"/>
                        </a:spcAft>
                      </a:pPr>
                      <a:r>
                        <a:rPr lang="zh-CN" sz="1100" kern="100" dirty="0">
                          <a:effectLst/>
                        </a:rPr>
                        <a:t>时间</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zh-CN" sz="1100" kern="100">
                          <a:effectLst/>
                        </a:rPr>
                        <a:t>备注</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631548548"/>
                  </a:ext>
                </a:extLst>
              </a:tr>
              <a:tr h="669231">
                <a:tc>
                  <a:txBody>
                    <a:bodyPr/>
                    <a:lstStyle/>
                    <a:p>
                      <a:pPr indent="410210" algn="ctr">
                        <a:lnSpc>
                          <a:spcPts val="1000"/>
                        </a:lnSpc>
                        <a:spcAft>
                          <a:spcPts val="0"/>
                        </a:spcAft>
                      </a:pPr>
                      <a:r>
                        <a:rPr lang="zh-CN" sz="1100" kern="100" dirty="0">
                          <a:effectLst/>
                        </a:rPr>
                        <a:t>连云港市</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en-US" sz="1100" kern="100">
                          <a:effectLst/>
                        </a:rPr>
                        <a:t>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just">
                        <a:lnSpc>
                          <a:spcPts val="1000"/>
                        </a:lnSpc>
                        <a:spcAft>
                          <a:spcPts val="0"/>
                        </a:spcAft>
                      </a:pPr>
                      <a:r>
                        <a:rPr lang="zh-CN" sz="1100" kern="100">
                          <a:effectLst/>
                        </a:rPr>
                        <a:t>灌南县方志馆</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en-US" sz="1100" kern="100" dirty="0">
                          <a:effectLst/>
                        </a:rPr>
                        <a:t> </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nchorCtr="1"/>
                </a:tc>
                <a:tc>
                  <a:txBody>
                    <a:bodyPr/>
                    <a:lstStyle/>
                    <a:p>
                      <a:pPr indent="410210" algn="ctr">
                        <a:lnSpc>
                          <a:spcPts val="1000"/>
                        </a:lnSpc>
                        <a:spcAft>
                          <a:spcPts val="0"/>
                        </a:spcAft>
                      </a:pPr>
                      <a:r>
                        <a:rPr lang="en-US" sz="1100" kern="100">
                          <a:effectLst/>
                        </a:rPr>
                        <a:t>1250</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en-US" sz="1100" kern="100">
                          <a:effectLst/>
                        </a:rPr>
                        <a:t>2019.7</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zh-CN" sz="1100" kern="100">
                          <a:effectLst/>
                        </a:rPr>
                        <a:t>和灌南县两岸青年创业园合作共建</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241394658"/>
                  </a:ext>
                </a:extLst>
              </a:tr>
              <a:tr h="533814">
                <a:tc>
                  <a:txBody>
                    <a:bodyPr/>
                    <a:lstStyle/>
                    <a:p>
                      <a:pPr indent="410210" algn="ctr">
                        <a:lnSpc>
                          <a:spcPts val="1000"/>
                        </a:lnSpc>
                        <a:spcAft>
                          <a:spcPts val="0"/>
                        </a:spcAft>
                      </a:pPr>
                      <a:r>
                        <a:rPr lang="zh-CN" sz="1100" kern="100">
                          <a:effectLst/>
                        </a:rPr>
                        <a:t>淮安市</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en-US" sz="1100" kern="100">
                          <a:effectLst/>
                        </a:rPr>
                        <a:t>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just">
                        <a:lnSpc>
                          <a:spcPts val="1000"/>
                        </a:lnSpc>
                        <a:spcAft>
                          <a:spcPts val="0"/>
                        </a:spcAft>
                      </a:pPr>
                      <a:r>
                        <a:rPr lang="zh-CN" sz="1100" kern="100">
                          <a:effectLst/>
                        </a:rPr>
                        <a:t>涟水县方志馆</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en-US" sz="1100" kern="100">
                          <a:effectLst/>
                        </a:rPr>
                        <a:t>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nchorCtr="1"/>
                </a:tc>
                <a:tc>
                  <a:txBody>
                    <a:bodyPr/>
                    <a:lstStyle/>
                    <a:p>
                      <a:pPr indent="410210" algn="ctr">
                        <a:lnSpc>
                          <a:spcPts val="1000"/>
                        </a:lnSpc>
                        <a:spcAft>
                          <a:spcPts val="0"/>
                        </a:spcAft>
                      </a:pPr>
                      <a:r>
                        <a:rPr lang="en-US" sz="1100" kern="100">
                          <a:effectLst/>
                        </a:rPr>
                        <a:t>100</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zh-CN" sz="1100" kern="100">
                          <a:effectLst/>
                        </a:rPr>
                        <a:t>在装修</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zh-CN" sz="1100" kern="100">
                          <a:effectLst/>
                        </a:rPr>
                        <a:t>和文化馆共建</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621604910"/>
                  </a:ext>
                </a:extLst>
              </a:tr>
              <a:tr h="417116">
                <a:tc>
                  <a:txBody>
                    <a:bodyPr/>
                    <a:lstStyle/>
                    <a:p>
                      <a:pPr indent="410210" algn="ctr">
                        <a:lnSpc>
                          <a:spcPts val="1000"/>
                        </a:lnSpc>
                        <a:spcAft>
                          <a:spcPts val="0"/>
                        </a:spcAft>
                      </a:pPr>
                      <a:r>
                        <a:rPr lang="zh-CN" sz="1100" kern="100">
                          <a:effectLst/>
                        </a:rPr>
                        <a:t>盐城市</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en-US" sz="1100" kern="100">
                          <a:effectLst/>
                        </a:rPr>
                        <a:t>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just">
                        <a:lnSpc>
                          <a:spcPts val="1000"/>
                        </a:lnSpc>
                        <a:spcAft>
                          <a:spcPts val="0"/>
                        </a:spcAft>
                      </a:pPr>
                      <a:r>
                        <a:rPr lang="en-US" sz="1100" kern="100">
                          <a:effectLst/>
                        </a:rPr>
                        <a:t>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en-US" sz="1100" kern="100">
                          <a:effectLst/>
                        </a:rPr>
                        <a:t>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nchorCtr="1"/>
                </a:tc>
                <a:tc>
                  <a:txBody>
                    <a:bodyPr/>
                    <a:lstStyle/>
                    <a:p>
                      <a:pPr indent="410210" algn="ctr">
                        <a:lnSpc>
                          <a:spcPts val="1000"/>
                        </a:lnSpc>
                        <a:spcAft>
                          <a:spcPts val="0"/>
                        </a:spcAft>
                      </a:pPr>
                      <a:r>
                        <a:rPr lang="en-US" sz="1100" kern="100" dirty="0">
                          <a:effectLst/>
                        </a:rPr>
                        <a:t> </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en-US" sz="1100" kern="100">
                          <a:effectLst/>
                        </a:rPr>
                        <a:t>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zh-CN" sz="1100" kern="100">
                          <a:effectLst/>
                        </a:rPr>
                        <a:t>暂无</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87396714"/>
                  </a:ext>
                </a:extLst>
              </a:tr>
              <a:tr h="355876">
                <a:tc rowSpan="4">
                  <a:txBody>
                    <a:bodyPr/>
                    <a:lstStyle/>
                    <a:p>
                      <a:pPr indent="410210" algn="ctr">
                        <a:lnSpc>
                          <a:spcPts val="1000"/>
                        </a:lnSpc>
                        <a:spcAft>
                          <a:spcPts val="0"/>
                        </a:spcAft>
                      </a:pPr>
                      <a:r>
                        <a:rPr lang="zh-CN" sz="1100" kern="100">
                          <a:effectLst/>
                        </a:rPr>
                        <a:t>扬州市</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zh-CN" sz="1100" kern="100" dirty="0">
                          <a:effectLst/>
                        </a:rPr>
                        <a:t>扬州市方志馆</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just">
                        <a:lnSpc>
                          <a:spcPts val="1000"/>
                        </a:lnSpc>
                        <a:spcAft>
                          <a:spcPts val="0"/>
                        </a:spcAft>
                      </a:pPr>
                      <a:r>
                        <a:rPr lang="en-US" sz="1100" kern="100">
                          <a:effectLst/>
                        </a:rPr>
                        <a:t>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zh-CN" sz="1100" kern="100" dirty="0">
                          <a:effectLst/>
                        </a:rPr>
                        <a:t>否</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nchorCtr="1"/>
                </a:tc>
                <a:tc>
                  <a:txBody>
                    <a:bodyPr/>
                    <a:lstStyle/>
                    <a:p>
                      <a:pPr indent="410210" algn="ctr">
                        <a:lnSpc>
                          <a:spcPts val="1000"/>
                        </a:lnSpc>
                        <a:spcAft>
                          <a:spcPts val="0"/>
                        </a:spcAft>
                      </a:pPr>
                      <a:r>
                        <a:rPr lang="en-US" sz="1100" kern="100">
                          <a:effectLst/>
                        </a:rPr>
                        <a:t>500</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en-US" sz="1100" kern="100" dirty="0">
                          <a:effectLst/>
                        </a:rPr>
                        <a:t>2008</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zh-CN" sz="1100" kern="100">
                          <a:effectLst/>
                        </a:rPr>
                        <a:t>依托档案馆</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422018559"/>
                  </a:ext>
                </a:extLst>
              </a:tr>
              <a:tr h="533814">
                <a:tc vMerge="1">
                  <a:txBody>
                    <a:bodyPr/>
                    <a:lstStyle/>
                    <a:p>
                      <a:endParaRPr lang="zh-CN" altLang="en-US"/>
                    </a:p>
                  </a:txBody>
                  <a:tcPr/>
                </a:tc>
                <a:tc>
                  <a:txBody>
                    <a:bodyPr/>
                    <a:lstStyle/>
                    <a:p>
                      <a:pPr indent="410210" algn="ctr">
                        <a:lnSpc>
                          <a:spcPts val="1000"/>
                        </a:lnSpc>
                        <a:spcAft>
                          <a:spcPts val="0"/>
                        </a:spcAft>
                      </a:pPr>
                      <a:r>
                        <a:rPr lang="en-US" sz="1100" kern="100">
                          <a:effectLst/>
                        </a:rPr>
                        <a:t>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just">
                        <a:lnSpc>
                          <a:spcPts val="1000"/>
                        </a:lnSpc>
                        <a:spcAft>
                          <a:spcPts val="0"/>
                        </a:spcAft>
                      </a:pPr>
                      <a:r>
                        <a:rPr lang="zh-CN" sz="1100" kern="100">
                          <a:effectLst/>
                        </a:rPr>
                        <a:t>仪征市方志馆</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zh-CN" sz="1100" kern="100">
                          <a:effectLst/>
                        </a:rPr>
                        <a:t>否</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nchorCtr="1"/>
                </a:tc>
                <a:tc>
                  <a:txBody>
                    <a:bodyPr/>
                    <a:lstStyle/>
                    <a:p>
                      <a:pPr indent="410210" algn="ctr">
                        <a:lnSpc>
                          <a:spcPts val="1000"/>
                        </a:lnSpc>
                        <a:spcAft>
                          <a:spcPts val="0"/>
                        </a:spcAft>
                      </a:pPr>
                      <a:r>
                        <a:rPr lang="en-US" sz="1100" kern="100">
                          <a:effectLst/>
                        </a:rPr>
                        <a:t>200</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en-US" sz="1100" kern="100" dirty="0">
                          <a:effectLst/>
                        </a:rPr>
                        <a:t>2018</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zh-CN" sz="1100" kern="100">
                          <a:effectLst/>
                        </a:rPr>
                        <a:t>和图书馆联办</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762707164"/>
                  </a:ext>
                </a:extLst>
              </a:tr>
              <a:tr h="355876">
                <a:tc vMerge="1">
                  <a:txBody>
                    <a:bodyPr/>
                    <a:lstStyle/>
                    <a:p>
                      <a:endParaRPr lang="zh-CN" altLang="en-US"/>
                    </a:p>
                  </a:txBody>
                  <a:tcPr/>
                </a:tc>
                <a:tc>
                  <a:txBody>
                    <a:bodyPr/>
                    <a:lstStyle/>
                    <a:p>
                      <a:pPr indent="410210" algn="ctr">
                        <a:lnSpc>
                          <a:spcPts val="1000"/>
                        </a:lnSpc>
                        <a:spcAft>
                          <a:spcPts val="0"/>
                        </a:spcAft>
                      </a:pPr>
                      <a:r>
                        <a:rPr lang="en-US" sz="1100" kern="100">
                          <a:effectLst/>
                        </a:rPr>
                        <a:t>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just">
                        <a:lnSpc>
                          <a:spcPts val="1000"/>
                        </a:lnSpc>
                        <a:spcAft>
                          <a:spcPts val="0"/>
                        </a:spcAft>
                      </a:pPr>
                      <a:r>
                        <a:rPr lang="zh-CN" sz="1100" kern="100">
                          <a:effectLst/>
                        </a:rPr>
                        <a:t>邗江方志馆</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zh-CN" sz="1100" kern="100">
                          <a:effectLst/>
                        </a:rPr>
                        <a:t>否</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nchorCtr="1"/>
                </a:tc>
                <a:tc>
                  <a:txBody>
                    <a:bodyPr/>
                    <a:lstStyle/>
                    <a:p>
                      <a:pPr indent="410210" algn="ctr">
                        <a:lnSpc>
                          <a:spcPts val="1000"/>
                        </a:lnSpc>
                        <a:spcAft>
                          <a:spcPts val="0"/>
                        </a:spcAft>
                      </a:pPr>
                      <a:r>
                        <a:rPr lang="en-US" sz="1100" kern="100">
                          <a:effectLst/>
                        </a:rPr>
                        <a:t>500</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en-US" sz="1100" kern="100">
                          <a:effectLst/>
                        </a:rPr>
                        <a:t>2010</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zh-CN" sz="1100" kern="100">
                          <a:effectLst/>
                        </a:rPr>
                        <a:t>和档案馆共用</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84691288"/>
                  </a:ext>
                </a:extLst>
              </a:tr>
              <a:tr h="533814">
                <a:tc vMerge="1">
                  <a:txBody>
                    <a:bodyPr/>
                    <a:lstStyle/>
                    <a:p>
                      <a:endParaRPr lang="zh-CN" altLang="en-US"/>
                    </a:p>
                  </a:txBody>
                  <a:tcPr/>
                </a:tc>
                <a:tc>
                  <a:txBody>
                    <a:bodyPr/>
                    <a:lstStyle/>
                    <a:p>
                      <a:pPr indent="410210" algn="ctr">
                        <a:lnSpc>
                          <a:spcPts val="1000"/>
                        </a:lnSpc>
                        <a:spcAft>
                          <a:spcPts val="0"/>
                        </a:spcAft>
                      </a:pPr>
                      <a:r>
                        <a:rPr lang="en-US" sz="1100" kern="100">
                          <a:effectLst/>
                        </a:rPr>
                        <a:t>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just">
                        <a:lnSpc>
                          <a:spcPts val="1000"/>
                        </a:lnSpc>
                        <a:spcAft>
                          <a:spcPts val="0"/>
                        </a:spcAft>
                      </a:pPr>
                      <a:r>
                        <a:rPr lang="zh-CN" sz="1100" kern="100">
                          <a:effectLst/>
                        </a:rPr>
                        <a:t>高邮市方志馆</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en-US" sz="1100" kern="100">
                          <a:effectLst/>
                        </a:rPr>
                        <a:t>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nchorCtr="1"/>
                </a:tc>
                <a:tc>
                  <a:txBody>
                    <a:bodyPr/>
                    <a:lstStyle/>
                    <a:p>
                      <a:pPr indent="410210" algn="ctr">
                        <a:lnSpc>
                          <a:spcPts val="1000"/>
                        </a:lnSpc>
                        <a:spcAft>
                          <a:spcPts val="0"/>
                        </a:spcAft>
                      </a:pPr>
                      <a:r>
                        <a:rPr lang="en-US" sz="1100" kern="100" dirty="0">
                          <a:effectLst/>
                        </a:rPr>
                        <a:t> </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en-US" sz="1100" kern="100">
                          <a:effectLst/>
                        </a:rPr>
                        <a:t>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zh-CN" sz="1100" kern="100">
                          <a:effectLst/>
                        </a:rPr>
                        <a:t>待核实</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520022739"/>
                  </a:ext>
                </a:extLst>
              </a:tr>
              <a:tr h="533814">
                <a:tc>
                  <a:txBody>
                    <a:bodyPr/>
                    <a:lstStyle/>
                    <a:p>
                      <a:pPr indent="410210" algn="ctr">
                        <a:lnSpc>
                          <a:spcPts val="1000"/>
                        </a:lnSpc>
                        <a:spcAft>
                          <a:spcPts val="0"/>
                        </a:spcAft>
                      </a:pPr>
                      <a:r>
                        <a:rPr lang="zh-CN" sz="1100" kern="100">
                          <a:effectLst/>
                        </a:rPr>
                        <a:t>镇江市</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zh-CN" sz="1100" kern="100">
                          <a:effectLst/>
                        </a:rPr>
                        <a:t>镇江方志馆</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just">
                        <a:lnSpc>
                          <a:spcPts val="1000"/>
                        </a:lnSpc>
                        <a:spcAft>
                          <a:spcPts val="0"/>
                        </a:spcAft>
                      </a:pPr>
                      <a:r>
                        <a:rPr lang="en-US" sz="1100" kern="100">
                          <a:effectLst/>
                        </a:rPr>
                        <a:t>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zh-CN" sz="1100" kern="100">
                          <a:effectLst/>
                        </a:rPr>
                        <a:t>否</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nchorCtr="1"/>
                </a:tc>
                <a:tc>
                  <a:txBody>
                    <a:bodyPr/>
                    <a:lstStyle/>
                    <a:p>
                      <a:pPr indent="410210" algn="ctr">
                        <a:lnSpc>
                          <a:spcPts val="1000"/>
                        </a:lnSpc>
                        <a:spcAft>
                          <a:spcPts val="0"/>
                        </a:spcAft>
                      </a:pPr>
                      <a:r>
                        <a:rPr lang="en-US" sz="1100" kern="100">
                          <a:effectLst/>
                        </a:rPr>
                        <a:t>1100</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en-US" sz="1100" kern="100" dirty="0">
                          <a:effectLst/>
                        </a:rPr>
                        <a:t>2019</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zh-CN" sz="1100" kern="100">
                          <a:effectLst/>
                        </a:rPr>
                        <a:t>与中共镇江地方史馆二合一</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112322825"/>
                  </a:ext>
                </a:extLst>
              </a:tr>
              <a:tr h="464881">
                <a:tc>
                  <a:txBody>
                    <a:bodyPr/>
                    <a:lstStyle/>
                    <a:p>
                      <a:pPr indent="410210" algn="ctr">
                        <a:lnSpc>
                          <a:spcPts val="1000"/>
                        </a:lnSpc>
                        <a:spcAft>
                          <a:spcPts val="0"/>
                        </a:spcAft>
                      </a:pPr>
                      <a:r>
                        <a:rPr lang="zh-CN" sz="1100" kern="100">
                          <a:effectLst/>
                        </a:rPr>
                        <a:t>泰州市</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zh-CN" sz="1100" kern="100">
                          <a:effectLst/>
                        </a:rPr>
                        <a:t>泰州市方志馆</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just">
                        <a:lnSpc>
                          <a:spcPts val="1000"/>
                        </a:lnSpc>
                        <a:spcAft>
                          <a:spcPts val="0"/>
                        </a:spcAft>
                      </a:pPr>
                      <a:r>
                        <a:rPr lang="en-US" sz="1100" kern="100">
                          <a:effectLst/>
                        </a:rPr>
                        <a:t>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zh-CN" sz="1100" kern="100">
                          <a:effectLst/>
                        </a:rPr>
                        <a:t>否</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nchorCtr="1"/>
                </a:tc>
                <a:tc>
                  <a:txBody>
                    <a:bodyPr/>
                    <a:lstStyle/>
                    <a:p>
                      <a:pPr indent="410210" algn="ctr">
                        <a:lnSpc>
                          <a:spcPts val="1000"/>
                        </a:lnSpc>
                        <a:spcAft>
                          <a:spcPts val="0"/>
                        </a:spcAft>
                      </a:pPr>
                      <a:r>
                        <a:rPr lang="en-US" sz="1100" kern="100">
                          <a:effectLst/>
                        </a:rPr>
                        <a:t>405</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en-US" sz="1100" kern="100" dirty="0">
                          <a:effectLst/>
                        </a:rPr>
                        <a:t>2012</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zh-CN" sz="1100" kern="100">
                          <a:effectLst/>
                        </a:rPr>
                        <a:t>史志档案三合一</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386117985"/>
                  </a:ext>
                </a:extLst>
              </a:tr>
              <a:tr h="889690">
                <a:tc>
                  <a:txBody>
                    <a:bodyPr/>
                    <a:lstStyle/>
                    <a:p>
                      <a:pPr indent="410210" algn="ctr">
                        <a:lnSpc>
                          <a:spcPts val="1000"/>
                        </a:lnSpc>
                        <a:spcAft>
                          <a:spcPts val="0"/>
                        </a:spcAft>
                      </a:pPr>
                      <a:r>
                        <a:rPr lang="zh-CN" sz="1100" kern="100">
                          <a:effectLst/>
                        </a:rPr>
                        <a:t>宿迁市</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en-US" sz="1100" kern="100">
                          <a:effectLst/>
                        </a:rPr>
                        <a:t>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just">
                        <a:lnSpc>
                          <a:spcPts val="1000"/>
                        </a:lnSpc>
                        <a:spcAft>
                          <a:spcPts val="0"/>
                        </a:spcAft>
                      </a:pPr>
                      <a:r>
                        <a:rPr lang="zh-CN" sz="1100" kern="100">
                          <a:effectLst/>
                        </a:rPr>
                        <a:t>宿迁市地方文献信息中心（宿豫地情馆）</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zh-CN" sz="1100" kern="100">
                          <a:effectLst/>
                        </a:rPr>
                        <a:t>否</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nchorCtr="1"/>
                </a:tc>
                <a:tc>
                  <a:txBody>
                    <a:bodyPr/>
                    <a:lstStyle/>
                    <a:p>
                      <a:pPr indent="410210" algn="ctr">
                        <a:lnSpc>
                          <a:spcPts val="1000"/>
                        </a:lnSpc>
                        <a:spcAft>
                          <a:spcPts val="0"/>
                        </a:spcAft>
                      </a:pPr>
                      <a:r>
                        <a:rPr lang="en-US" sz="1100" kern="100">
                          <a:effectLst/>
                        </a:rPr>
                        <a:t>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en-US" sz="1100" kern="100" dirty="0">
                          <a:effectLst/>
                        </a:rPr>
                        <a:t> </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zh-CN" sz="1100" kern="100" dirty="0">
                          <a:effectLst/>
                        </a:rPr>
                        <a:t>待核实</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240010313"/>
                  </a:ext>
                </a:extLst>
              </a:tr>
              <a:tr h="355876">
                <a:tc>
                  <a:txBody>
                    <a:bodyPr/>
                    <a:lstStyle/>
                    <a:p>
                      <a:pPr indent="410210" algn="ctr">
                        <a:lnSpc>
                          <a:spcPts val="1000"/>
                        </a:lnSpc>
                        <a:spcAft>
                          <a:spcPts val="0"/>
                        </a:spcAft>
                      </a:pPr>
                      <a:r>
                        <a:rPr lang="zh-CN" sz="1100" kern="100">
                          <a:effectLst/>
                        </a:rPr>
                        <a:t>合计</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en-US" sz="1100" kern="100" dirty="0">
                          <a:effectLst/>
                        </a:rPr>
                        <a:t>8</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just">
                        <a:lnSpc>
                          <a:spcPts val="1000"/>
                        </a:lnSpc>
                        <a:spcAft>
                          <a:spcPts val="0"/>
                        </a:spcAft>
                      </a:pPr>
                      <a:r>
                        <a:rPr lang="en-US" sz="1100" kern="100">
                          <a:effectLst/>
                        </a:rPr>
                        <a:t>12</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en-US" sz="1100" kern="100" dirty="0">
                          <a:effectLst/>
                        </a:rPr>
                        <a:t> </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nchorCtr="1"/>
                </a:tc>
                <a:tc>
                  <a:txBody>
                    <a:bodyPr/>
                    <a:lstStyle/>
                    <a:p>
                      <a:pPr indent="410210" algn="ctr">
                        <a:lnSpc>
                          <a:spcPts val="1000"/>
                        </a:lnSpc>
                        <a:spcAft>
                          <a:spcPts val="0"/>
                        </a:spcAft>
                      </a:pPr>
                      <a:r>
                        <a:rPr lang="en-US" sz="1100" kern="100" dirty="0">
                          <a:effectLst/>
                        </a:rPr>
                        <a:t> </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en-US" sz="1100" kern="100">
                          <a:effectLst/>
                        </a:rPr>
                        <a:t>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410210" algn="ctr">
                        <a:lnSpc>
                          <a:spcPts val="1000"/>
                        </a:lnSpc>
                        <a:spcAft>
                          <a:spcPts val="0"/>
                        </a:spcAft>
                      </a:pPr>
                      <a:r>
                        <a:rPr lang="en-US" sz="1100" kern="100" dirty="0">
                          <a:effectLst/>
                        </a:rPr>
                        <a:t> </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814972198"/>
                  </a:ext>
                </a:extLst>
              </a:tr>
            </a:tbl>
          </a:graphicData>
        </a:graphic>
      </p:graphicFrame>
    </p:spTree>
    <p:extLst>
      <p:ext uri="{BB962C8B-B14F-4D97-AF65-F5344CB8AC3E}">
        <p14:creationId xmlns:p14="http://schemas.microsoft.com/office/powerpoint/2010/main" val="527735787"/>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170492" y="3190671"/>
            <a:ext cx="1344500"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方志馆的定义</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1</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3" name="文本框 2"/>
          <p:cNvSpPr txBox="1"/>
          <p:nvPr/>
        </p:nvSpPr>
        <p:spPr>
          <a:xfrm>
            <a:off x="2596055" y="914400"/>
            <a:ext cx="3891372" cy="523220"/>
          </a:xfrm>
          <a:prstGeom prst="rect">
            <a:avLst/>
          </a:prstGeom>
          <a:noFill/>
        </p:spPr>
        <p:txBody>
          <a:bodyPr wrap="square" rtlCol="0">
            <a:spAutoFit/>
          </a:bodyPr>
          <a:lstStyle/>
          <a:p>
            <a:r>
              <a:rPr lang="zh-CN" altLang="en-US" sz="2800" dirty="0">
                <a:solidFill>
                  <a:srgbClr val="002060"/>
                </a:solidFill>
              </a:rPr>
              <a:t>一、什么是方志馆</a:t>
            </a:r>
          </a:p>
        </p:txBody>
      </p:sp>
      <p:sp>
        <p:nvSpPr>
          <p:cNvPr id="8" name="文本框 7"/>
          <p:cNvSpPr txBox="1"/>
          <p:nvPr/>
        </p:nvSpPr>
        <p:spPr>
          <a:xfrm>
            <a:off x="2548758" y="1757984"/>
            <a:ext cx="5517931" cy="1754326"/>
          </a:xfrm>
          <a:prstGeom prst="rect">
            <a:avLst/>
          </a:prstGeom>
          <a:noFill/>
        </p:spPr>
        <p:txBody>
          <a:bodyPr wrap="square" rtlCol="0">
            <a:spAutoFit/>
          </a:bodyPr>
          <a:lstStyle/>
          <a:p>
            <a:pPr>
              <a:lnSpc>
                <a:spcPct val="150000"/>
              </a:lnSpc>
            </a:pPr>
            <a:r>
              <a:rPr lang="en-US" altLang="zh-CN" sz="2400" dirty="0">
                <a:solidFill>
                  <a:srgbClr val="002060"/>
                </a:solidFill>
              </a:rPr>
              <a:t>    </a:t>
            </a:r>
            <a:r>
              <a:rPr lang="zh-CN" altLang="zh-CN" sz="2400" dirty="0">
                <a:solidFill>
                  <a:srgbClr val="002060"/>
                </a:solidFill>
              </a:rPr>
              <a:t>方志馆是</a:t>
            </a:r>
            <a:r>
              <a:rPr lang="zh-CN" altLang="zh-CN" sz="2400" dirty="0">
                <a:solidFill>
                  <a:srgbClr val="C00000"/>
                </a:solidFill>
              </a:rPr>
              <a:t>收藏研究、开发利用</a:t>
            </a:r>
            <a:r>
              <a:rPr lang="zh-CN" altLang="zh-CN" sz="2400" dirty="0">
                <a:solidFill>
                  <a:srgbClr val="002060"/>
                </a:solidFill>
              </a:rPr>
              <a:t>地方志资源，宣传展示</a:t>
            </a:r>
            <a:r>
              <a:rPr lang="zh-CN" altLang="zh-CN" sz="2400" dirty="0">
                <a:solidFill>
                  <a:srgbClr val="00B0F0"/>
                </a:solidFill>
              </a:rPr>
              <a:t>国情</a:t>
            </a:r>
            <a:r>
              <a:rPr lang="zh-CN" altLang="zh-CN" sz="2400" dirty="0">
                <a:solidFill>
                  <a:srgbClr val="002060"/>
                </a:solidFill>
              </a:rPr>
              <a:t>、</a:t>
            </a:r>
            <a:r>
              <a:rPr lang="zh-CN" altLang="zh-CN" sz="2400" dirty="0">
                <a:solidFill>
                  <a:srgbClr val="00B0F0"/>
                </a:solidFill>
              </a:rPr>
              <a:t>地情</a:t>
            </a:r>
            <a:r>
              <a:rPr lang="zh-CN" altLang="zh-CN" sz="2400" dirty="0">
                <a:solidFill>
                  <a:srgbClr val="002060"/>
                </a:solidFill>
              </a:rPr>
              <a:t>的</a:t>
            </a:r>
            <a:r>
              <a:rPr lang="zh-CN" altLang="zh-CN" sz="2400" dirty="0">
                <a:solidFill>
                  <a:srgbClr val="7030A0"/>
                </a:solidFill>
              </a:rPr>
              <a:t>公共文化服务机构</a:t>
            </a:r>
            <a:r>
              <a:rPr lang="zh-CN" altLang="zh-CN" sz="2400" dirty="0">
                <a:solidFill>
                  <a:srgbClr val="002060"/>
                </a:solidFill>
              </a:rPr>
              <a:t>。</a:t>
            </a:r>
            <a:endParaRPr lang="zh-CN" altLang="en-US" sz="2400" dirty="0">
              <a:solidFill>
                <a:srgbClr val="002060"/>
              </a:solidFill>
            </a:endParaRPr>
          </a:p>
        </p:txBody>
      </p:sp>
      <p:sp>
        <p:nvSpPr>
          <p:cNvPr id="9" name="文本框 8"/>
          <p:cNvSpPr txBox="1"/>
          <p:nvPr/>
        </p:nvSpPr>
        <p:spPr>
          <a:xfrm>
            <a:off x="3804744" y="4082267"/>
            <a:ext cx="5454869" cy="461665"/>
          </a:xfrm>
          <a:prstGeom prst="rect">
            <a:avLst/>
          </a:prstGeom>
          <a:noFill/>
        </p:spPr>
        <p:txBody>
          <a:bodyPr wrap="square" rtlCol="0">
            <a:spAutoFit/>
          </a:bodyPr>
          <a:lstStyle/>
          <a:p>
            <a:r>
              <a:rPr lang="en-US" altLang="zh-CN" sz="2400" dirty="0"/>
              <a:t>——</a:t>
            </a:r>
            <a:r>
              <a:rPr lang="zh-CN" altLang="zh-CN" sz="2400" dirty="0"/>
              <a:t>《方志馆建设规定（试行）》</a:t>
            </a:r>
            <a:endParaRPr lang="zh-CN" altLang="en-US" dirty="0"/>
          </a:p>
        </p:txBody>
      </p:sp>
    </p:spTree>
    <p:extLst>
      <p:ext uri="{BB962C8B-B14F-4D97-AF65-F5344CB8AC3E}">
        <p14:creationId xmlns:p14="http://schemas.microsoft.com/office/powerpoint/2010/main" val="41030658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170492" y="3190671"/>
            <a:ext cx="1344500"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方志馆的发展现状</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2</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2" name="波形 1"/>
          <p:cNvSpPr/>
          <p:nvPr/>
        </p:nvSpPr>
        <p:spPr>
          <a:xfrm>
            <a:off x="2039006" y="409904"/>
            <a:ext cx="1639614" cy="672662"/>
          </a:xfrm>
          <a:prstGeom prst="wave">
            <a:avLst/>
          </a:prstGeom>
          <a:solidFill>
            <a:schemeClr val="accent5"/>
          </a:solidFill>
          <a:ln>
            <a:noFill/>
          </a:ln>
          <a:effectLst>
            <a:outerShdw blurRad="50800" dist="25400" dir="2700000" algn="tl" rotWithShape="0">
              <a:prstClr val="black">
                <a:alpha val="33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wrap="none" rtlCol="0" anchor="ctr"/>
          <a:lstStyle/>
          <a:p>
            <a:pPr algn="ctr"/>
            <a:r>
              <a:rPr lang="zh-CN" altLang="en-US" b="1" dirty="0">
                <a:solidFill>
                  <a:srgbClr val="FFFF00"/>
                </a:solidFill>
              </a:rPr>
              <a:t>江苏省方志馆</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3655" y="1577285"/>
            <a:ext cx="3899338" cy="2587486"/>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1244" y="609601"/>
            <a:ext cx="2431832" cy="1445325"/>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1244" y="2197443"/>
            <a:ext cx="2431832" cy="1347171"/>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1244" y="3687131"/>
            <a:ext cx="2487448" cy="1279007"/>
          </a:xfrm>
          <a:prstGeom prst="rect">
            <a:avLst/>
          </a:prstGeom>
        </p:spPr>
      </p:pic>
      <p:sp>
        <p:nvSpPr>
          <p:cNvPr id="9" name="矩形 8"/>
          <p:cNvSpPr/>
          <p:nvPr/>
        </p:nvSpPr>
        <p:spPr>
          <a:xfrm>
            <a:off x="2033655" y="4966138"/>
            <a:ext cx="6451259" cy="1754326"/>
          </a:xfrm>
          <a:prstGeom prst="rect">
            <a:avLst/>
          </a:prstGeom>
        </p:spPr>
        <p:txBody>
          <a:bodyPr wrap="square">
            <a:spAutoFit/>
          </a:bodyPr>
          <a:lstStyle/>
          <a:p>
            <a:pPr>
              <a:lnSpc>
                <a:spcPct val="150000"/>
              </a:lnSpc>
            </a:pPr>
            <a:r>
              <a:rPr lang="en-US"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    </a:t>
            </a:r>
            <a:r>
              <a:rPr lang="zh-CN"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江苏省方志馆</a:t>
            </a:r>
            <a:r>
              <a:rPr lang="en-US"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2008</a:t>
            </a:r>
            <a:r>
              <a:rPr lang="zh-CN"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年落成</a:t>
            </a:r>
            <a:r>
              <a:rPr lang="en-US"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,2010</a:t>
            </a:r>
            <a:r>
              <a:rPr lang="zh-CN"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年</a:t>
            </a:r>
            <a:r>
              <a:rPr lang="en-US"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4</a:t>
            </a:r>
            <a:r>
              <a:rPr lang="zh-CN"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月开馆</a:t>
            </a:r>
            <a:r>
              <a:rPr lang="en-US"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a:t>
            </a:r>
            <a:r>
              <a:rPr lang="zh-CN" altLang="en-US"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位于南京建邺区河西新城。</a:t>
            </a:r>
            <a:r>
              <a:rPr lang="zh-CN"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建筑面积</a:t>
            </a:r>
            <a:r>
              <a:rPr lang="en-US"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5156.12</a:t>
            </a:r>
            <a:r>
              <a:rPr lang="zh-CN"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平方米，共有</a:t>
            </a:r>
            <a:r>
              <a:rPr lang="en-US"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 5 </a:t>
            </a:r>
            <a:r>
              <a:rPr lang="zh-CN"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层，是集收藏、借阅、展览、交流培训、资源开发和服务为一体的多功能文化场馆。</a:t>
            </a:r>
            <a:endParaRPr lang="zh-CN" altLang="en-US" dirty="0">
              <a:solidFill>
                <a:srgbClr val="002060"/>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959375635"/>
      </p:ext>
    </p:extLst>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170492" y="3190671"/>
            <a:ext cx="1344500"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方志馆的发展现状</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2</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2" name="AutoShape 2" descr="å¾ç"/>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 name="AutoShape 4" descr="å¾ç"/>
          <p:cNvSpPr>
            <a:spLocks noChangeAspect="1" noChangeArrowheads="1"/>
          </p:cNvSpPr>
          <p:nvPr/>
        </p:nvSpPr>
        <p:spPr bwMode="auto">
          <a:xfrm>
            <a:off x="4312417" y="323981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 name="波形 6"/>
          <p:cNvSpPr/>
          <p:nvPr/>
        </p:nvSpPr>
        <p:spPr>
          <a:xfrm>
            <a:off x="2039006" y="409904"/>
            <a:ext cx="1639614" cy="672662"/>
          </a:xfrm>
          <a:prstGeom prst="wave">
            <a:avLst/>
          </a:prstGeom>
          <a:solidFill>
            <a:schemeClr val="accent5"/>
          </a:solidFill>
          <a:ln>
            <a:noFill/>
          </a:ln>
          <a:effectLst>
            <a:outerShdw blurRad="50800" dist="25400" dir="2700000" algn="tl" rotWithShape="0">
              <a:prstClr val="black">
                <a:alpha val="33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wrap="none" rtlCol="0" anchor="ctr"/>
          <a:lstStyle/>
          <a:p>
            <a:pPr algn="ctr"/>
            <a:r>
              <a:rPr lang="zh-CN" altLang="en-US" b="1" dirty="0">
                <a:solidFill>
                  <a:srgbClr val="FFFF00"/>
                </a:solidFill>
              </a:rPr>
              <a:t>南京市方志馆</a:t>
            </a:r>
          </a:p>
        </p:txBody>
      </p:sp>
      <p:pic>
        <p:nvPicPr>
          <p:cNvPr id="3078" name="Picture 6" descr="https://i03piccdn.sogoucdn.com/c7a0f427d390ef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5977" y="533827"/>
            <a:ext cx="2268424" cy="151077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i02piccdn.sogoucdn.com/e6540dd6fc8806b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5978" y="2181961"/>
            <a:ext cx="2268424" cy="1507452"/>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5"/>
          <a:stretch>
            <a:fillRect/>
          </a:stretch>
        </p:blipFill>
        <p:spPr>
          <a:xfrm>
            <a:off x="2205206" y="1260155"/>
            <a:ext cx="3215763" cy="3344462"/>
          </a:xfrm>
          <a:prstGeom prst="rect">
            <a:avLst/>
          </a:prstGeom>
        </p:spPr>
      </p:pic>
      <p:pic>
        <p:nvPicPr>
          <p:cNvPr id="8" name="图片 7"/>
          <p:cNvPicPr>
            <a:picLocks noChangeAspect="1"/>
          </p:cNvPicPr>
          <p:nvPr/>
        </p:nvPicPr>
        <p:blipFill>
          <a:blip r:embed="rId6"/>
          <a:stretch>
            <a:fillRect/>
          </a:stretch>
        </p:blipFill>
        <p:spPr>
          <a:xfrm>
            <a:off x="6025978" y="3869904"/>
            <a:ext cx="2268424" cy="1430260"/>
          </a:xfrm>
          <a:prstGeom prst="rect">
            <a:avLst/>
          </a:prstGeom>
        </p:spPr>
      </p:pic>
      <p:sp>
        <p:nvSpPr>
          <p:cNvPr id="9" name="矩形 8"/>
          <p:cNvSpPr/>
          <p:nvPr/>
        </p:nvSpPr>
        <p:spPr>
          <a:xfrm>
            <a:off x="2331217" y="5660945"/>
            <a:ext cx="5446438" cy="858377"/>
          </a:xfrm>
          <a:prstGeom prst="rect">
            <a:avLst/>
          </a:prstGeom>
        </p:spPr>
        <p:txBody>
          <a:bodyPr wrap="square">
            <a:spAutoFit/>
          </a:bodyPr>
          <a:lstStyle/>
          <a:p>
            <a:pPr>
              <a:lnSpc>
                <a:spcPct val="150000"/>
              </a:lnSpc>
            </a:pPr>
            <a:r>
              <a:rPr lang="zh-CN" altLang="en-US"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  南京市方志馆坐落在建邺区梦都大街 </a:t>
            </a:r>
            <a:r>
              <a:rPr lang="en-US"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168 </a:t>
            </a:r>
            <a:r>
              <a:rPr lang="zh-CN" altLang="en-US"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号，建筑面积 </a:t>
            </a:r>
            <a:r>
              <a:rPr lang="en-US"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5188 </a:t>
            </a:r>
            <a:r>
              <a:rPr lang="zh-CN" altLang="en-US"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平方米，</a:t>
            </a:r>
            <a:r>
              <a:rPr lang="en-US"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2015 </a:t>
            </a:r>
            <a:r>
              <a:rPr lang="zh-CN" altLang="en-US"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年 </a:t>
            </a:r>
            <a:r>
              <a:rPr lang="en-US"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4 </a:t>
            </a:r>
            <a:r>
              <a:rPr lang="zh-CN" altLang="en-US"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月 </a:t>
            </a:r>
            <a:r>
              <a:rPr lang="en-US"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3 </a:t>
            </a:r>
            <a:r>
              <a:rPr lang="zh-CN" altLang="en-US"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日开馆。</a:t>
            </a:r>
          </a:p>
        </p:txBody>
      </p:sp>
    </p:spTree>
    <p:extLst>
      <p:ext uri="{BB962C8B-B14F-4D97-AF65-F5344CB8AC3E}">
        <p14:creationId xmlns:p14="http://schemas.microsoft.com/office/powerpoint/2010/main" val="4194258978"/>
      </p:ext>
    </p:extLst>
  </p:cSld>
  <p:clrMapOvr>
    <a:masterClrMapping/>
  </p:clrMapOvr>
  <p:transition spd="med">
    <p:pull/>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170492" y="3190671"/>
            <a:ext cx="1344500"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方志馆的发展现状</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2</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4" name="波形 3"/>
          <p:cNvSpPr/>
          <p:nvPr/>
        </p:nvSpPr>
        <p:spPr>
          <a:xfrm>
            <a:off x="2039006" y="409904"/>
            <a:ext cx="1639614" cy="672662"/>
          </a:xfrm>
          <a:prstGeom prst="wave">
            <a:avLst/>
          </a:prstGeom>
          <a:solidFill>
            <a:schemeClr val="accent5"/>
          </a:solidFill>
          <a:ln>
            <a:noFill/>
          </a:ln>
          <a:effectLst>
            <a:outerShdw blurRad="50800" dist="25400" dir="2700000" algn="tl" rotWithShape="0">
              <a:prstClr val="black">
                <a:alpha val="33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wrap="none" rtlCol="0" anchor="ctr"/>
          <a:lstStyle/>
          <a:p>
            <a:pPr algn="ctr"/>
            <a:r>
              <a:rPr lang="zh-CN" altLang="en-US" b="1" dirty="0">
                <a:solidFill>
                  <a:srgbClr val="FFFF00"/>
                </a:solidFill>
              </a:rPr>
              <a:t>常州市方志馆</a:t>
            </a:r>
          </a:p>
        </p:txBody>
      </p:sp>
      <p:sp>
        <p:nvSpPr>
          <p:cNvPr id="2" name="矩形 1"/>
          <p:cNvSpPr/>
          <p:nvPr/>
        </p:nvSpPr>
        <p:spPr>
          <a:xfrm>
            <a:off x="1965433" y="4761506"/>
            <a:ext cx="6558458" cy="1754326"/>
          </a:xfrm>
          <a:prstGeom prst="rect">
            <a:avLst/>
          </a:prstGeom>
        </p:spPr>
        <p:txBody>
          <a:bodyPr wrap="square">
            <a:spAutoFit/>
          </a:bodyPr>
          <a:lstStyle/>
          <a:p>
            <a:pPr>
              <a:lnSpc>
                <a:spcPct val="150000"/>
              </a:lnSpc>
            </a:pPr>
            <a:r>
              <a:rPr lang="zh-CN" altLang="en-US"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  常州市方志馆</a:t>
            </a:r>
            <a:r>
              <a:rPr lang="zh-CN"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坐落于常州市中心知名的历史文化街区——前后北岸，</a:t>
            </a:r>
            <a:r>
              <a:rPr lang="en-US"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2013</a:t>
            </a:r>
            <a:r>
              <a:rPr lang="zh-CN"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年</a:t>
            </a:r>
            <a:r>
              <a:rPr lang="en-US"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12</a:t>
            </a:r>
            <a:r>
              <a:rPr lang="zh-CN"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月决策建设，</a:t>
            </a:r>
            <a:r>
              <a:rPr lang="en-US"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2014</a:t>
            </a:r>
            <a:r>
              <a:rPr lang="zh-CN"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年</a:t>
            </a:r>
            <a:r>
              <a:rPr lang="en-US"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10</a:t>
            </a:r>
            <a:r>
              <a:rPr lang="zh-CN"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月建成开馆。方志馆利用清朝漕运总督管干贞的部分故居进行布展，有</a:t>
            </a:r>
            <a:r>
              <a:rPr lang="en-US"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4</a:t>
            </a:r>
            <a:r>
              <a:rPr lang="zh-CN"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进厅堂、</a:t>
            </a:r>
            <a:r>
              <a:rPr lang="en-US"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3</a:t>
            </a:r>
            <a:r>
              <a:rPr lang="zh-CN"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个院落，建筑面积近</a:t>
            </a:r>
            <a:r>
              <a:rPr lang="en-US"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600</a:t>
            </a:r>
            <a:r>
              <a:rPr lang="zh-CN"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平方米，展陈面积</a:t>
            </a:r>
            <a:r>
              <a:rPr lang="en-US"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2000</a:t>
            </a:r>
            <a:r>
              <a:rPr lang="zh-CN"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平方米左右。</a:t>
            </a:r>
            <a:endParaRPr lang="zh-CN" altLang="en-US"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endParaRPr>
          </a:p>
        </p:txBody>
      </p:sp>
      <p:pic>
        <p:nvPicPr>
          <p:cNvPr id="7" name="图片 6"/>
          <p:cNvPicPr>
            <a:picLocks noChangeAspect="1"/>
          </p:cNvPicPr>
          <p:nvPr/>
        </p:nvPicPr>
        <p:blipFill>
          <a:blip r:embed="rId3"/>
          <a:stretch>
            <a:fillRect/>
          </a:stretch>
        </p:blipFill>
        <p:spPr>
          <a:xfrm>
            <a:off x="6396267" y="1798156"/>
            <a:ext cx="2151864" cy="1392515"/>
          </a:xfrm>
          <a:prstGeom prst="rect">
            <a:avLst/>
          </a:prstGeom>
        </p:spPr>
      </p:pic>
      <p:pic>
        <p:nvPicPr>
          <p:cNvPr id="8" name="图片 7"/>
          <p:cNvPicPr>
            <a:picLocks noChangeAspect="1"/>
          </p:cNvPicPr>
          <p:nvPr/>
        </p:nvPicPr>
        <p:blipFill>
          <a:blip r:embed="rId4"/>
          <a:stretch>
            <a:fillRect/>
          </a:stretch>
        </p:blipFill>
        <p:spPr>
          <a:xfrm>
            <a:off x="6372027" y="457024"/>
            <a:ext cx="2151864" cy="1251084"/>
          </a:xfrm>
          <a:prstGeom prst="rect">
            <a:avLst/>
          </a:prstGeom>
        </p:spPr>
      </p:pic>
      <p:pic>
        <p:nvPicPr>
          <p:cNvPr id="9" name="图片 8"/>
          <p:cNvPicPr>
            <a:picLocks noChangeAspect="1"/>
          </p:cNvPicPr>
          <p:nvPr/>
        </p:nvPicPr>
        <p:blipFill>
          <a:blip r:embed="rId5"/>
          <a:stretch>
            <a:fillRect/>
          </a:stretch>
        </p:blipFill>
        <p:spPr>
          <a:xfrm>
            <a:off x="1965433" y="1347523"/>
            <a:ext cx="3952044" cy="2415180"/>
          </a:xfrm>
          <a:prstGeom prst="rect">
            <a:avLst/>
          </a:prstGeom>
        </p:spPr>
      </p:pic>
      <p:pic>
        <p:nvPicPr>
          <p:cNvPr id="10" name="图片 9"/>
          <p:cNvPicPr>
            <a:picLocks noChangeAspect="1"/>
          </p:cNvPicPr>
          <p:nvPr/>
        </p:nvPicPr>
        <p:blipFill>
          <a:blip r:embed="rId6"/>
          <a:stretch>
            <a:fillRect/>
          </a:stretch>
        </p:blipFill>
        <p:spPr>
          <a:xfrm>
            <a:off x="6396267" y="3289426"/>
            <a:ext cx="2161148" cy="1373325"/>
          </a:xfrm>
          <a:prstGeom prst="rect">
            <a:avLst/>
          </a:prstGeom>
        </p:spPr>
      </p:pic>
    </p:spTree>
    <p:extLst>
      <p:ext uri="{BB962C8B-B14F-4D97-AF65-F5344CB8AC3E}">
        <p14:creationId xmlns:p14="http://schemas.microsoft.com/office/powerpoint/2010/main" val="1500839094"/>
      </p:ext>
    </p:extLst>
  </p:cSld>
  <p:clrMapOvr>
    <a:masterClrMapping/>
  </p:clrMapOvr>
  <p:transition spd="med">
    <p:pull/>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170492" y="3190671"/>
            <a:ext cx="1344500"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方志馆的发展现状</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2</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4" name="波形 3"/>
          <p:cNvSpPr/>
          <p:nvPr/>
        </p:nvSpPr>
        <p:spPr>
          <a:xfrm>
            <a:off x="2039006" y="409904"/>
            <a:ext cx="1639614" cy="672662"/>
          </a:xfrm>
          <a:prstGeom prst="wave">
            <a:avLst/>
          </a:prstGeom>
          <a:solidFill>
            <a:schemeClr val="accent5"/>
          </a:solidFill>
          <a:ln>
            <a:noFill/>
          </a:ln>
          <a:effectLst>
            <a:outerShdw blurRad="50800" dist="25400" dir="2700000" algn="tl" rotWithShape="0">
              <a:prstClr val="black">
                <a:alpha val="33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wrap="none" rtlCol="0" anchor="ctr"/>
          <a:lstStyle/>
          <a:p>
            <a:pPr algn="ctr"/>
            <a:r>
              <a:rPr lang="zh-CN" altLang="en-US" b="1" dirty="0">
                <a:solidFill>
                  <a:srgbClr val="FFFF00"/>
                </a:solidFill>
              </a:rPr>
              <a:t>苏州市方志馆</a:t>
            </a:r>
          </a:p>
        </p:txBody>
      </p:sp>
      <p:sp>
        <p:nvSpPr>
          <p:cNvPr id="2" name="矩形 1"/>
          <p:cNvSpPr/>
          <p:nvPr/>
        </p:nvSpPr>
        <p:spPr>
          <a:xfrm>
            <a:off x="1954924" y="4605085"/>
            <a:ext cx="6821214" cy="1754326"/>
          </a:xfrm>
          <a:prstGeom prst="rect">
            <a:avLst/>
          </a:prstGeom>
        </p:spPr>
        <p:txBody>
          <a:bodyPr wrap="square">
            <a:spAutoFit/>
          </a:bodyPr>
          <a:lstStyle/>
          <a:p>
            <a:pPr>
              <a:lnSpc>
                <a:spcPct val="150000"/>
              </a:lnSpc>
            </a:pPr>
            <a:r>
              <a:rPr lang="en-US"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  1995 </a:t>
            </a:r>
            <a:r>
              <a:rPr lang="zh-CN" altLang="en-US"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年 </a:t>
            </a:r>
            <a:r>
              <a:rPr lang="en-US"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12 </a:t>
            </a:r>
            <a:r>
              <a:rPr lang="zh-CN" altLang="en-US"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月开始筹建苏州市方志馆，</a:t>
            </a:r>
            <a:r>
              <a:rPr lang="en-US"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1998 </a:t>
            </a:r>
            <a:r>
              <a:rPr lang="zh-CN" altLang="en-US"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年 </a:t>
            </a:r>
            <a:r>
              <a:rPr lang="en-US"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9 </a:t>
            </a:r>
            <a:r>
              <a:rPr lang="zh-CN" altLang="en-US"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月 </a:t>
            </a:r>
            <a:r>
              <a:rPr lang="en-US"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22 </a:t>
            </a:r>
            <a:r>
              <a:rPr lang="zh-CN" altLang="en-US"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日正式向社会免费开放，是全国设立最早的地级市方志馆。建筑面积 </a:t>
            </a:r>
            <a:r>
              <a:rPr lang="en-US"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700 </a:t>
            </a:r>
            <a:r>
              <a:rPr lang="zh-CN" altLang="en-US"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多平方米，设有</a:t>
            </a:r>
            <a:r>
              <a:rPr lang="en-US"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8</a:t>
            </a:r>
            <a:r>
              <a:rPr lang="zh-CN" altLang="en-US"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间书库房，馆藏志书、地情书籍 </a:t>
            </a:r>
            <a:r>
              <a:rPr lang="en-US"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3 </a:t>
            </a:r>
            <a:r>
              <a:rPr lang="zh-CN" altLang="en-US"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万余种，藏书近</a:t>
            </a:r>
            <a:r>
              <a:rPr lang="en-US"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6</a:t>
            </a:r>
            <a:r>
              <a:rPr lang="zh-CN" altLang="en-US"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万册。</a:t>
            </a:r>
          </a:p>
        </p:txBody>
      </p:sp>
      <p:pic>
        <p:nvPicPr>
          <p:cNvPr id="7" name="图片 6"/>
          <p:cNvPicPr>
            <a:picLocks noChangeAspect="1"/>
          </p:cNvPicPr>
          <p:nvPr/>
        </p:nvPicPr>
        <p:blipFill>
          <a:blip r:embed="rId3"/>
          <a:stretch>
            <a:fillRect/>
          </a:stretch>
        </p:blipFill>
        <p:spPr>
          <a:xfrm>
            <a:off x="3168868" y="1167352"/>
            <a:ext cx="4240924" cy="3027125"/>
          </a:xfrm>
          <a:prstGeom prst="rect">
            <a:avLst/>
          </a:prstGeom>
        </p:spPr>
      </p:pic>
    </p:spTree>
    <p:extLst>
      <p:ext uri="{BB962C8B-B14F-4D97-AF65-F5344CB8AC3E}">
        <p14:creationId xmlns:p14="http://schemas.microsoft.com/office/powerpoint/2010/main" val="31381241"/>
      </p:ext>
    </p:extLst>
  </p:cSld>
  <p:clrMapOvr>
    <a:masterClrMapping/>
  </p:clrMapOvr>
  <p:transition spd="med">
    <p:pull/>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170492" y="3190671"/>
            <a:ext cx="1344500"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方志馆的发展现状</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2</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4" name="波形 3"/>
          <p:cNvSpPr/>
          <p:nvPr/>
        </p:nvSpPr>
        <p:spPr>
          <a:xfrm>
            <a:off x="2039006" y="409904"/>
            <a:ext cx="1639614" cy="672662"/>
          </a:xfrm>
          <a:prstGeom prst="wave">
            <a:avLst/>
          </a:prstGeom>
          <a:solidFill>
            <a:schemeClr val="accent5"/>
          </a:solidFill>
          <a:ln>
            <a:noFill/>
          </a:ln>
          <a:effectLst>
            <a:outerShdw blurRad="50800" dist="25400" dir="2700000" algn="tl" rotWithShape="0">
              <a:prstClr val="black">
                <a:alpha val="33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wrap="none" rtlCol="0" anchor="ctr"/>
          <a:lstStyle/>
          <a:p>
            <a:pPr algn="ctr"/>
            <a:r>
              <a:rPr lang="zh-CN" altLang="en-US" b="1" dirty="0">
                <a:solidFill>
                  <a:srgbClr val="FFFF00"/>
                </a:solidFill>
              </a:rPr>
              <a:t>镇江市方志馆</a:t>
            </a:r>
          </a:p>
        </p:txBody>
      </p:sp>
      <p:sp>
        <p:nvSpPr>
          <p:cNvPr id="3" name="矩形 2"/>
          <p:cNvSpPr/>
          <p:nvPr/>
        </p:nvSpPr>
        <p:spPr>
          <a:xfrm>
            <a:off x="1880865" y="4560312"/>
            <a:ext cx="6879021" cy="2169825"/>
          </a:xfrm>
          <a:prstGeom prst="rect">
            <a:avLst/>
          </a:prstGeom>
        </p:spPr>
        <p:txBody>
          <a:bodyPr wrap="square">
            <a:spAutoFit/>
          </a:bodyPr>
          <a:lstStyle/>
          <a:p>
            <a:pPr>
              <a:lnSpc>
                <a:spcPct val="150000"/>
              </a:lnSpc>
            </a:pPr>
            <a:r>
              <a:rPr lang="zh-CN" altLang="en-US" dirty="0">
                <a:solidFill>
                  <a:srgbClr val="333333"/>
                </a:solidFill>
                <a:latin typeface="arial" panose="020B0604020202020204" pitchFamily="34" charset="0"/>
              </a:rPr>
              <a:t>       </a:t>
            </a:r>
            <a:r>
              <a:rPr lang="zh-CN" altLang="en-US"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镇江方志馆位于镇江市西津渡镇屏山文化街区内盆汤巷</a:t>
            </a:r>
            <a:r>
              <a:rPr lang="en-US" altLang="zh-CN"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35</a:t>
            </a:r>
            <a:r>
              <a:rPr lang="zh-CN" altLang="en-US"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号原清代海关道台沈公馆。“两馆”合一：中共镇江地方史馆、镇江方志馆。功能定位为“三中心一基地”：即市方志年鉴和地情资料收藏中心、地情研究咨询开发中心、地方文化对外交流宣传中心及爱党、爱乡、爱国主义教育基地。。</a:t>
            </a:r>
          </a:p>
        </p:txBody>
      </p:sp>
      <p:pic>
        <p:nvPicPr>
          <p:cNvPr id="7" name="图片 6"/>
          <p:cNvPicPr>
            <a:picLocks noChangeAspect="1"/>
          </p:cNvPicPr>
          <p:nvPr/>
        </p:nvPicPr>
        <p:blipFill>
          <a:blip r:embed="rId3"/>
          <a:stretch>
            <a:fillRect/>
          </a:stretch>
        </p:blipFill>
        <p:spPr>
          <a:xfrm>
            <a:off x="2175155" y="1475861"/>
            <a:ext cx="3794998" cy="2602153"/>
          </a:xfrm>
          <a:prstGeom prst="rect">
            <a:avLst/>
          </a:prstGeom>
        </p:spPr>
      </p:pic>
      <p:pic>
        <p:nvPicPr>
          <p:cNvPr id="8" name="图片 7"/>
          <p:cNvPicPr>
            <a:picLocks noChangeAspect="1"/>
          </p:cNvPicPr>
          <p:nvPr/>
        </p:nvPicPr>
        <p:blipFill>
          <a:blip r:embed="rId4"/>
          <a:stretch>
            <a:fillRect/>
          </a:stretch>
        </p:blipFill>
        <p:spPr>
          <a:xfrm>
            <a:off x="6406692" y="409904"/>
            <a:ext cx="2081902" cy="1375866"/>
          </a:xfrm>
          <a:prstGeom prst="rect">
            <a:avLst/>
          </a:prstGeom>
        </p:spPr>
      </p:pic>
      <p:pic>
        <p:nvPicPr>
          <p:cNvPr id="10" name="图片 9"/>
          <p:cNvPicPr>
            <a:picLocks noChangeAspect="1"/>
          </p:cNvPicPr>
          <p:nvPr/>
        </p:nvPicPr>
        <p:blipFill>
          <a:blip r:embed="rId5"/>
          <a:stretch>
            <a:fillRect/>
          </a:stretch>
        </p:blipFill>
        <p:spPr>
          <a:xfrm>
            <a:off x="6360736" y="1901599"/>
            <a:ext cx="2127858" cy="1231534"/>
          </a:xfrm>
          <a:prstGeom prst="rect">
            <a:avLst/>
          </a:prstGeom>
        </p:spPr>
      </p:pic>
      <p:pic>
        <p:nvPicPr>
          <p:cNvPr id="11" name="图片 10"/>
          <p:cNvPicPr>
            <a:picLocks noChangeAspect="1"/>
          </p:cNvPicPr>
          <p:nvPr/>
        </p:nvPicPr>
        <p:blipFill>
          <a:blip r:embed="rId6"/>
          <a:stretch>
            <a:fillRect/>
          </a:stretch>
        </p:blipFill>
        <p:spPr>
          <a:xfrm>
            <a:off x="6380356" y="3234536"/>
            <a:ext cx="2108237" cy="1261748"/>
          </a:xfrm>
          <a:prstGeom prst="rect">
            <a:avLst/>
          </a:prstGeom>
        </p:spPr>
      </p:pic>
    </p:spTree>
    <p:extLst>
      <p:ext uri="{BB962C8B-B14F-4D97-AF65-F5344CB8AC3E}">
        <p14:creationId xmlns:p14="http://schemas.microsoft.com/office/powerpoint/2010/main" val="4017037601"/>
      </p:ext>
    </p:extLst>
  </p:cSld>
  <p:clrMapOvr>
    <a:masterClrMapping/>
  </p:clrMapOvr>
  <p:transition spd="med">
    <p:pull/>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4EA4A0A-F13B-4B3D-9A79-66BB24A8835C}"/>
              </a:ext>
            </a:extLst>
          </p:cNvPr>
          <p:cNvGrpSpPr/>
          <p:nvPr/>
        </p:nvGrpSpPr>
        <p:grpSpPr>
          <a:xfrm>
            <a:off x="3147410" y="1260522"/>
            <a:ext cx="3679897" cy="637410"/>
            <a:chOff x="2786095" y="1523231"/>
            <a:chExt cx="2393258" cy="532463"/>
          </a:xfrm>
          <a:noFill/>
        </p:grpSpPr>
        <p:sp>
          <p:nvSpPr>
            <p:cNvPr id="3" name="文本框 2">
              <a:extLst>
                <a:ext uri="{FF2B5EF4-FFF2-40B4-BE49-F238E27FC236}">
                  <a16:creationId xmlns:a16="http://schemas.microsoft.com/office/drawing/2014/main" id="{97EF5A0E-D114-49E7-B681-7D511D5815AC}"/>
                </a:ext>
              </a:extLst>
            </p:cNvPr>
            <p:cNvSpPr txBox="1"/>
            <p:nvPr/>
          </p:nvSpPr>
          <p:spPr>
            <a:xfrm>
              <a:off x="2786095" y="1528634"/>
              <a:ext cx="282734" cy="527060"/>
            </a:xfrm>
            <a:prstGeom prst="rect">
              <a:avLst/>
            </a:prstGeom>
            <a:grpFill/>
          </p:spPr>
          <p:txBody>
            <a:bodyPr wrap="none">
              <a:spAutoFit/>
            </a:bodyPr>
            <a:lstStyle/>
            <a:p>
              <a:pPr eaLnBrk="1" hangingPunct="1">
                <a:defRPr/>
              </a:pPr>
              <a:r>
                <a:rPr lang="en-US" altLang="zh-CN" sz="3500" dirty="0">
                  <a:cs typeface="+mn-ea"/>
                  <a:sym typeface="+mn-lt"/>
                </a:rPr>
                <a:t>1</a:t>
              </a:r>
              <a:endParaRPr lang="zh-CN" altLang="en-US" sz="3500" dirty="0">
                <a:cs typeface="+mn-ea"/>
                <a:sym typeface="+mn-lt"/>
              </a:endParaRPr>
            </a:p>
          </p:txBody>
        </p:sp>
        <p:cxnSp>
          <p:nvCxnSpPr>
            <p:cNvPr id="4" name="直接连接符 3">
              <a:extLst>
                <a:ext uri="{FF2B5EF4-FFF2-40B4-BE49-F238E27FC236}">
                  <a16:creationId xmlns:a16="http://schemas.microsoft.com/office/drawing/2014/main" id="{DF9D6FEB-4176-4394-96BE-32F2127627A9}"/>
                </a:ext>
              </a:extLst>
            </p:cNvPr>
            <p:cNvCxnSpPr/>
            <p:nvPr/>
          </p:nvCxnSpPr>
          <p:spPr>
            <a:xfrm flipH="1">
              <a:off x="3096618" y="1596008"/>
              <a:ext cx="184150" cy="396875"/>
            </a:xfrm>
            <a:prstGeom prst="line">
              <a:avLst/>
            </a:prstGeom>
            <a:grpFill/>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D3C38694-DE6C-4990-8CAB-B8E990454FA7}"/>
                </a:ext>
              </a:extLst>
            </p:cNvPr>
            <p:cNvSpPr txBox="1"/>
            <p:nvPr/>
          </p:nvSpPr>
          <p:spPr>
            <a:xfrm>
              <a:off x="3307805" y="1523231"/>
              <a:ext cx="1871548" cy="527060"/>
            </a:xfrm>
            <a:prstGeom prst="rect">
              <a:avLst/>
            </a:prstGeom>
            <a:grpFill/>
          </p:spPr>
          <p:txBody>
            <a:bodyPr wrap="none">
              <a:spAutoFit/>
            </a:bodyPr>
            <a:lstStyle/>
            <a:p>
              <a:pPr eaLnBrk="1" hangingPunct="1">
                <a:defRPr/>
              </a:pPr>
              <a:r>
                <a:rPr lang="zh-CN" altLang="en-US" sz="3500" dirty="0">
                  <a:cs typeface="+mn-ea"/>
                  <a:sym typeface="+mn-lt"/>
                </a:rPr>
                <a:t>方志馆的定义</a:t>
              </a:r>
            </a:p>
          </p:txBody>
        </p:sp>
      </p:grpSp>
      <p:grpSp>
        <p:nvGrpSpPr>
          <p:cNvPr id="6" name="组合 5">
            <a:extLst>
              <a:ext uri="{FF2B5EF4-FFF2-40B4-BE49-F238E27FC236}">
                <a16:creationId xmlns:a16="http://schemas.microsoft.com/office/drawing/2014/main" id="{C4EA4A0A-F13B-4B3D-9A79-66BB24A8835C}"/>
              </a:ext>
            </a:extLst>
          </p:cNvPr>
          <p:cNvGrpSpPr/>
          <p:nvPr/>
        </p:nvGrpSpPr>
        <p:grpSpPr>
          <a:xfrm>
            <a:off x="3147410" y="2318186"/>
            <a:ext cx="4648770" cy="640141"/>
            <a:chOff x="2739796" y="1523231"/>
            <a:chExt cx="3023374" cy="534744"/>
          </a:xfrm>
          <a:noFill/>
        </p:grpSpPr>
        <p:sp>
          <p:nvSpPr>
            <p:cNvPr id="7" name="文本框 6">
              <a:extLst>
                <a:ext uri="{FF2B5EF4-FFF2-40B4-BE49-F238E27FC236}">
                  <a16:creationId xmlns:a16="http://schemas.microsoft.com/office/drawing/2014/main" id="{97EF5A0E-D114-49E7-B681-7D511D5815AC}"/>
                </a:ext>
              </a:extLst>
            </p:cNvPr>
            <p:cNvSpPr txBox="1"/>
            <p:nvPr/>
          </p:nvSpPr>
          <p:spPr>
            <a:xfrm>
              <a:off x="2739796" y="1530915"/>
              <a:ext cx="282734" cy="527060"/>
            </a:xfrm>
            <a:prstGeom prst="rect">
              <a:avLst/>
            </a:prstGeom>
            <a:grpFill/>
          </p:spPr>
          <p:txBody>
            <a:bodyPr wrap="none">
              <a:spAutoFit/>
            </a:bodyPr>
            <a:lstStyle/>
            <a:p>
              <a:pPr eaLnBrk="1" hangingPunct="1">
                <a:defRPr/>
              </a:pPr>
              <a:r>
                <a:rPr lang="en-US" altLang="zh-CN" sz="3500" dirty="0">
                  <a:cs typeface="+mn-ea"/>
                  <a:sym typeface="+mn-lt"/>
                </a:rPr>
                <a:t>2</a:t>
              </a:r>
              <a:endParaRPr lang="zh-CN" altLang="en-US" sz="3500" dirty="0">
                <a:cs typeface="+mn-ea"/>
                <a:sym typeface="+mn-lt"/>
              </a:endParaRPr>
            </a:p>
          </p:txBody>
        </p:sp>
        <p:cxnSp>
          <p:nvCxnSpPr>
            <p:cNvPr id="8" name="直接连接符 7">
              <a:extLst>
                <a:ext uri="{FF2B5EF4-FFF2-40B4-BE49-F238E27FC236}">
                  <a16:creationId xmlns:a16="http://schemas.microsoft.com/office/drawing/2014/main" id="{DF9D6FEB-4176-4394-96BE-32F2127627A9}"/>
                </a:ext>
              </a:extLst>
            </p:cNvPr>
            <p:cNvCxnSpPr/>
            <p:nvPr/>
          </p:nvCxnSpPr>
          <p:spPr>
            <a:xfrm flipH="1">
              <a:off x="3096618" y="1596008"/>
              <a:ext cx="184150" cy="396875"/>
            </a:xfrm>
            <a:prstGeom prst="line">
              <a:avLst/>
            </a:prstGeom>
            <a:grpFill/>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D3C38694-DE6C-4990-8CAB-B8E990454FA7}"/>
                </a:ext>
              </a:extLst>
            </p:cNvPr>
            <p:cNvSpPr txBox="1"/>
            <p:nvPr/>
          </p:nvSpPr>
          <p:spPr>
            <a:xfrm>
              <a:off x="3307805" y="1523231"/>
              <a:ext cx="2455365" cy="527060"/>
            </a:xfrm>
            <a:prstGeom prst="rect">
              <a:avLst/>
            </a:prstGeom>
            <a:solidFill>
              <a:schemeClr val="bg1"/>
            </a:solidFill>
          </p:spPr>
          <p:txBody>
            <a:bodyPr wrap="none">
              <a:spAutoFit/>
            </a:bodyPr>
            <a:lstStyle/>
            <a:p>
              <a:pPr eaLnBrk="1" hangingPunct="1">
                <a:defRPr/>
              </a:pPr>
              <a:r>
                <a:rPr lang="zh-CN" altLang="en-US" sz="3500" dirty="0">
                  <a:cs typeface="+mn-ea"/>
                  <a:sym typeface="+mn-lt"/>
                </a:rPr>
                <a:t>方志馆的发展现状</a:t>
              </a:r>
            </a:p>
          </p:txBody>
        </p:sp>
      </p:grpSp>
      <p:grpSp>
        <p:nvGrpSpPr>
          <p:cNvPr id="10" name="组合 9">
            <a:extLst>
              <a:ext uri="{FF2B5EF4-FFF2-40B4-BE49-F238E27FC236}">
                <a16:creationId xmlns:a16="http://schemas.microsoft.com/office/drawing/2014/main" id="{C4EA4A0A-F13B-4B3D-9A79-66BB24A8835C}"/>
              </a:ext>
            </a:extLst>
          </p:cNvPr>
          <p:cNvGrpSpPr/>
          <p:nvPr/>
        </p:nvGrpSpPr>
        <p:grpSpPr>
          <a:xfrm>
            <a:off x="3176509" y="3462971"/>
            <a:ext cx="5026419" cy="637410"/>
            <a:chOff x="2786095" y="1523231"/>
            <a:chExt cx="3268982" cy="532463"/>
          </a:xfrm>
          <a:noFill/>
        </p:grpSpPr>
        <p:sp>
          <p:nvSpPr>
            <p:cNvPr id="11" name="文本框 10">
              <a:extLst>
                <a:ext uri="{FF2B5EF4-FFF2-40B4-BE49-F238E27FC236}">
                  <a16:creationId xmlns:a16="http://schemas.microsoft.com/office/drawing/2014/main" id="{97EF5A0E-D114-49E7-B681-7D511D5815AC}"/>
                </a:ext>
              </a:extLst>
            </p:cNvPr>
            <p:cNvSpPr txBox="1"/>
            <p:nvPr/>
          </p:nvSpPr>
          <p:spPr>
            <a:xfrm>
              <a:off x="2786095" y="1528634"/>
              <a:ext cx="282734" cy="527060"/>
            </a:xfrm>
            <a:prstGeom prst="rect">
              <a:avLst/>
            </a:prstGeom>
            <a:grpFill/>
          </p:spPr>
          <p:txBody>
            <a:bodyPr wrap="none">
              <a:spAutoFit/>
            </a:bodyPr>
            <a:lstStyle/>
            <a:p>
              <a:pPr eaLnBrk="1" hangingPunct="1">
                <a:defRPr/>
              </a:pPr>
              <a:r>
                <a:rPr lang="en-US" altLang="zh-CN" sz="3500" dirty="0">
                  <a:cs typeface="+mn-ea"/>
                  <a:sym typeface="+mn-lt"/>
                </a:rPr>
                <a:t>3</a:t>
              </a:r>
              <a:endParaRPr lang="zh-CN" altLang="en-US" sz="3500" dirty="0">
                <a:cs typeface="+mn-ea"/>
                <a:sym typeface="+mn-lt"/>
              </a:endParaRPr>
            </a:p>
          </p:txBody>
        </p:sp>
        <p:cxnSp>
          <p:nvCxnSpPr>
            <p:cNvPr id="12" name="直接连接符 11">
              <a:extLst>
                <a:ext uri="{FF2B5EF4-FFF2-40B4-BE49-F238E27FC236}">
                  <a16:creationId xmlns:a16="http://schemas.microsoft.com/office/drawing/2014/main" id="{DF9D6FEB-4176-4394-96BE-32F2127627A9}"/>
                </a:ext>
              </a:extLst>
            </p:cNvPr>
            <p:cNvCxnSpPr/>
            <p:nvPr/>
          </p:nvCxnSpPr>
          <p:spPr>
            <a:xfrm flipH="1">
              <a:off x="3096618" y="1596008"/>
              <a:ext cx="184150" cy="396875"/>
            </a:xfrm>
            <a:prstGeom prst="line">
              <a:avLst/>
            </a:prstGeom>
            <a:grpFill/>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D3C38694-DE6C-4990-8CAB-B8E990454FA7}"/>
                </a:ext>
              </a:extLst>
            </p:cNvPr>
            <p:cNvSpPr txBox="1"/>
            <p:nvPr/>
          </p:nvSpPr>
          <p:spPr>
            <a:xfrm>
              <a:off x="3307805" y="1523231"/>
              <a:ext cx="2747272" cy="527060"/>
            </a:xfrm>
            <a:prstGeom prst="rect">
              <a:avLst/>
            </a:prstGeom>
            <a:solidFill>
              <a:schemeClr val="accent1">
                <a:lumMod val="60000"/>
                <a:lumOff val="40000"/>
              </a:schemeClr>
            </a:solidFill>
          </p:spPr>
          <p:txBody>
            <a:bodyPr wrap="none">
              <a:spAutoFit/>
            </a:bodyPr>
            <a:lstStyle/>
            <a:p>
              <a:pPr eaLnBrk="1" hangingPunct="1">
                <a:defRPr/>
              </a:pPr>
              <a:r>
                <a:rPr lang="zh-CN" altLang="en-US" sz="3500" dirty="0">
                  <a:cs typeface="+mn-ea"/>
                  <a:sym typeface="+mn-lt"/>
                </a:rPr>
                <a:t>方志馆的功能与作用</a:t>
              </a:r>
            </a:p>
          </p:txBody>
        </p:sp>
      </p:grpSp>
      <p:grpSp>
        <p:nvGrpSpPr>
          <p:cNvPr id="14" name="组合 13">
            <a:extLst>
              <a:ext uri="{FF2B5EF4-FFF2-40B4-BE49-F238E27FC236}">
                <a16:creationId xmlns:a16="http://schemas.microsoft.com/office/drawing/2014/main" id="{C4EA4A0A-F13B-4B3D-9A79-66BB24A8835C}"/>
              </a:ext>
            </a:extLst>
          </p:cNvPr>
          <p:cNvGrpSpPr/>
          <p:nvPr/>
        </p:nvGrpSpPr>
        <p:grpSpPr>
          <a:xfrm>
            <a:off x="3176509" y="4508189"/>
            <a:ext cx="5026419" cy="637410"/>
            <a:chOff x="2786095" y="1523231"/>
            <a:chExt cx="3268982" cy="532463"/>
          </a:xfrm>
          <a:noFill/>
        </p:grpSpPr>
        <p:sp>
          <p:nvSpPr>
            <p:cNvPr id="15" name="文本框 14">
              <a:extLst>
                <a:ext uri="{FF2B5EF4-FFF2-40B4-BE49-F238E27FC236}">
                  <a16:creationId xmlns:a16="http://schemas.microsoft.com/office/drawing/2014/main" id="{97EF5A0E-D114-49E7-B681-7D511D5815AC}"/>
                </a:ext>
              </a:extLst>
            </p:cNvPr>
            <p:cNvSpPr txBox="1"/>
            <p:nvPr/>
          </p:nvSpPr>
          <p:spPr>
            <a:xfrm>
              <a:off x="2786095" y="1528634"/>
              <a:ext cx="282734" cy="527060"/>
            </a:xfrm>
            <a:prstGeom prst="rect">
              <a:avLst/>
            </a:prstGeom>
            <a:grpFill/>
          </p:spPr>
          <p:txBody>
            <a:bodyPr wrap="none">
              <a:spAutoFit/>
            </a:bodyPr>
            <a:lstStyle/>
            <a:p>
              <a:pPr eaLnBrk="1" hangingPunct="1">
                <a:defRPr/>
              </a:pPr>
              <a:r>
                <a:rPr lang="en-US" altLang="zh-CN" sz="3500" dirty="0">
                  <a:cs typeface="+mn-ea"/>
                  <a:sym typeface="+mn-lt"/>
                </a:rPr>
                <a:t>4</a:t>
              </a:r>
              <a:endParaRPr lang="zh-CN" altLang="en-US" sz="3500" dirty="0">
                <a:cs typeface="+mn-ea"/>
                <a:sym typeface="+mn-lt"/>
              </a:endParaRPr>
            </a:p>
          </p:txBody>
        </p:sp>
        <p:cxnSp>
          <p:nvCxnSpPr>
            <p:cNvPr id="16" name="直接连接符 15">
              <a:extLst>
                <a:ext uri="{FF2B5EF4-FFF2-40B4-BE49-F238E27FC236}">
                  <a16:creationId xmlns:a16="http://schemas.microsoft.com/office/drawing/2014/main" id="{DF9D6FEB-4176-4394-96BE-32F2127627A9}"/>
                </a:ext>
              </a:extLst>
            </p:cNvPr>
            <p:cNvCxnSpPr/>
            <p:nvPr/>
          </p:nvCxnSpPr>
          <p:spPr>
            <a:xfrm flipH="1">
              <a:off x="3096618" y="1596008"/>
              <a:ext cx="184150" cy="396875"/>
            </a:xfrm>
            <a:prstGeom prst="line">
              <a:avLst/>
            </a:prstGeom>
            <a:grpFill/>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D3C38694-DE6C-4990-8CAB-B8E990454FA7}"/>
                </a:ext>
              </a:extLst>
            </p:cNvPr>
            <p:cNvSpPr txBox="1"/>
            <p:nvPr/>
          </p:nvSpPr>
          <p:spPr>
            <a:xfrm>
              <a:off x="3307805" y="1523231"/>
              <a:ext cx="2747272" cy="527060"/>
            </a:xfrm>
            <a:prstGeom prst="rect">
              <a:avLst/>
            </a:prstGeom>
            <a:grpFill/>
          </p:spPr>
          <p:txBody>
            <a:bodyPr wrap="none">
              <a:spAutoFit/>
            </a:bodyPr>
            <a:lstStyle/>
            <a:p>
              <a:pPr eaLnBrk="1" hangingPunct="1">
                <a:defRPr/>
              </a:pPr>
              <a:r>
                <a:rPr lang="zh-CN" altLang="en-US" sz="3500" dirty="0">
                  <a:cs typeface="+mn-ea"/>
                  <a:sym typeface="+mn-lt"/>
                </a:rPr>
                <a:t>现代数字化方志资源</a:t>
              </a:r>
            </a:p>
          </p:txBody>
        </p:sp>
      </p:grpSp>
      <p:sp>
        <p:nvSpPr>
          <p:cNvPr id="18" name="文本框 17">
            <a:extLst>
              <a:ext uri="{FF2B5EF4-FFF2-40B4-BE49-F238E27FC236}">
                <a16:creationId xmlns:a16="http://schemas.microsoft.com/office/drawing/2014/main" id="{2B8C0215-3D5A-4F69-AD9B-CED044A98A89}"/>
              </a:ext>
            </a:extLst>
          </p:cNvPr>
          <p:cNvSpPr txBox="1"/>
          <p:nvPr/>
        </p:nvSpPr>
        <p:spPr>
          <a:xfrm>
            <a:off x="0" y="2620203"/>
            <a:ext cx="1514913" cy="646331"/>
          </a:xfrm>
          <a:prstGeom prst="rect">
            <a:avLst/>
          </a:prstGeom>
          <a:noFill/>
        </p:spPr>
        <p:txBody>
          <a:bodyPr wrap="square" rtlCol="0">
            <a:spAutoFit/>
          </a:bodyPr>
          <a:lstStyle/>
          <a:p>
            <a:pPr algn="ctr"/>
            <a:r>
              <a:rPr lang="zh-CN" altLang="en-US" sz="3600" b="1" dirty="0">
                <a:solidFill>
                  <a:schemeClr val="bg1"/>
                </a:solidFill>
                <a:effectLst>
                  <a:outerShdw blurRad="38100" dist="76200" dir="2700000" algn="tl">
                    <a:srgbClr val="000000">
                      <a:alpha val="10000"/>
                    </a:srgbClr>
                  </a:outerShdw>
                </a:effectLst>
                <a:cs typeface="+mn-ea"/>
                <a:sym typeface="+mn-lt"/>
              </a:rPr>
              <a:t>目 录</a:t>
            </a:r>
          </a:p>
        </p:txBody>
      </p:sp>
    </p:spTree>
    <p:extLst>
      <p:ext uri="{BB962C8B-B14F-4D97-AF65-F5344CB8AC3E}">
        <p14:creationId xmlns:p14="http://schemas.microsoft.com/office/powerpoint/2010/main" val="4323652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a:t>
            </a:r>
            <a:endParaRPr lang="en-US" altLang="zh-CN" sz="2000" b="1" dirty="0">
              <a:solidFill>
                <a:schemeClr val="bg1"/>
              </a:solidFill>
              <a:effectLst>
                <a:outerShdw blurRad="38100" dist="76200" dir="2700000" algn="tl">
                  <a:srgbClr val="000000">
                    <a:alpha val="10000"/>
                  </a:srgbClr>
                </a:outerShdw>
              </a:effectLst>
              <a:cs typeface="+mn-ea"/>
              <a:sym typeface="+mn-lt"/>
            </a:endParaRPr>
          </a:p>
          <a:p>
            <a:pPr algn="ctr"/>
            <a:r>
              <a:rPr lang="zh-CN" altLang="en-US" sz="2000" b="1" dirty="0">
                <a:solidFill>
                  <a:schemeClr val="bg1"/>
                </a:solidFill>
                <a:effectLst>
                  <a:outerShdw blurRad="38100" dist="76200" dir="2700000" algn="tl">
                    <a:srgbClr val="000000">
                      <a:alpha val="10000"/>
                    </a:srgbClr>
                  </a:outerShdw>
                </a:effectLst>
                <a:cs typeface="+mn-ea"/>
                <a:sym typeface="+mn-lt"/>
              </a:rPr>
              <a:t>功能和作用</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3</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7" name="文本框 6">
            <a:extLst>
              <a:ext uri="{FF2B5EF4-FFF2-40B4-BE49-F238E27FC236}">
                <a16:creationId xmlns:a16="http://schemas.microsoft.com/office/drawing/2014/main" id="{9CE213E1-DEB7-4366-9E72-3E239851D104}"/>
              </a:ext>
            </a:extLst>
          </p:cNvPr>
          <p:cNvSpPr txBox="1"/>
          <p:nvPr/>
        </p:nvSpPr>
        <p:spPr>
          <a:xfrm>
            <a:off x="1514473" y="350593"/>
            <a:ext cx="7219952" cy="6156814"/>
          </a:xfrm>
          <a:prstGeom prst="rect">
            <a:avLst/>
          </a:prstGeom>
          <a:noFill/>
        </p:spPr>
        <p:txBody>
          <a:bodyPr wrap="square">
            <a:spAutoFit/>
          </a:bodyPr>
          <a:lstStyle/>
          <a:p>
            <a:pPr marL="457200" indent="266700" algn="just"/>
            <a:r>
              <a:rPr lang="zh-CN" altLang="zh-CN"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中指办</a:t>
            </a:r>
            <a:endParaRPr lang="en-US" altLang="zh-CN"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endParaRPr>
          </a:p>
          <a:p>
            <a:pPr marL="457200" indent="266700" algn="just"/>
            <a:endParaRPr lang="en-US" altLang="zh-CN"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endParaRPr>
          </a:p>
          <a:p>
            <a:pPr marL="457200" indent="266700" algn="just">
              <a:lnSpc>
                <a:spcPts val="3500"/>
              </a:lnSpc>
            </a:pPr>
            <a:r>
              <a:rPr lang="zh-CN" altLang="zh-CN"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《全国地方志事业发展规划纲要（</a:t>
            </a:r>
            <a:r>
              <a:rPr lang="en-US" altLang="zh-CN"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2021-2025</a:t>
            </a:r>
            <a:r>
              <a:rPr lang="zh-CN" altLang="zh-CN"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）》制定出台工作。</a:t>
            </a:r>
            <a:endParaRPr lang="en-US" altLang="zh-CN"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endParaRPr>
          </a:p>
          <a:p>
            <a:pPr marL="457200" indent="266700" algn="just">
              <a:lnSpc>
                <a:spcPts val="3500"/>
              </a:lnSpc>
            </a:pPr>
            <a:r>
              <a:rPr lang="zh-CN" altLang="zh-CN"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《纲要》征求意见稿提出，</a:t>
            </a:r>
            <a:r>
              <a:rPr lang="en-US" altLang="zh-CN"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a:t>
            </a:r>
            <a:r>
              <a:rPr lang="zh-CN" altLang="zh-CN"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要充分发挥方志馆</a:t>
            </a:r>
            <a:r>
              <a:rPr lang="zh-CN" altLang="zh-CN" sz="2400" b="1" dirty="0">
                <a:solidFill>
                  <a:srgbClr val="FF0000"/>
                </a:solidFill>
                <a:latin typeface="楷体" panose="02010609060101010101" pitchFamily="49" charset="-122"/>
                <a:ea typeface="楷体" panose="02010609060101010101" pitchFamily="49" charset="-122"/>
                <a:cs typeface="Times New Roman" panose="02020603050405020304" pitchFamily="18" charset="0"/>
              </a:rPr>
              <a:t>服务</a:t>
            </a:r>
            <a:r>
              <a:rPr lang="zh-CN" altLang="zh-CN"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功能。编制</a:t>
            </a:r>
            <a:r>
              <a:rPr lang="zh-CN" altLang="zh-CN" sz="2400" b="1" dirty="0">
                <a:solidFill>
                  <a:srgbClr val="FF0000"/>
                </a:solidFill>
                <a:latin typeface="楷体" panose="02010609060101010101" pitchFamily="49" charset="-122"/>
                <a:ea typeface="楷体" panose="02010609060101010101" pitchFamily="49" charset="-122"/>
                <a:cs typeface="Times New Roman" panose="02020603050405020304" pitchFamily="18" charset="0"/>
              </a:rPr>
              <a:t>方志馆发展规划</a:t>
            </a:r>
            <a:r>
              <a:rPr lang="zh-CN" altLang="zh-CN"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，开展对</a:t>
            </a:r>
            <a:r>
              <a:rPr lang="zh-CN" altLang="zh-CN" sz="2400" b="1" dirty="0">
                <a:solidFill>
                  <a:srgbClr val="FF0000"/>
                </a:solidFill>
                <a:latin typeface="楷体" panose="02010609060101010101" pitchFamily="49" charset="-122"/>
                <a:ea typeface="楷体" panose="02010609060101010101" pitchFamily="49" charset="-122"/>
                <a:cs typeface="Times New Roman" panose="02020603050405020304" pitchFamily="18" charset="0"/>
              </a:rPr>
              <a:t>乡镇村史志馆</a:t>
            </a:r>
            <a:r>
              <a:rPr lang="zh-CN" altLang="zh-CN"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的业务指导。 注重国家方志馆的示范引领作用，充分发挥各地方志馆在</a:t>
            </a:r>
            <a:r>
              <a:rPr lang="zh-CN" altLang="zh-CN" sz="2400" b="1" dirty="0">
                <a:solidFill>
                  <a:schemeClr val="accent6">
                    <a:lumMod val="75000"/>
                  </a:schemeClr>
                </a:solidFill>
                <a:latin typeface="楷体" panose="02010609060101010101" pitchFamily="49" charset="-122"/>
                <a:ea typeface="楷体" panose="02010609060101010101" pitchFamily="49" charset="-122"/>
                <a:cs typeface="Times New Roman" panose="02020603050405020304" pitchFamily="18" charset="0"/>
              </a:rPr>
              <a:t>地情展示、收藏保护、编纂研究、专业咨询、宣传教育、信息服务、开发利用、业务培训、文化交流</a:t>
            </a:r>
            <a:r>
              <a:rPr lang="zh-CN" altLang="zh-CN"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等方面的作用，将其建设成为</a:t>
            </a:r>
            <a:r>
              <a:rPr lang="zh-CN" altLang="zh-CN" sz="2400" b="1" u="sng" dirty="0">
                <a:solidFill>
                  <a:srgbClr val="7030A0"/>
                </a:solidFill>
                <a:latin typeface="楷体" panose="02010609060101010101" pitchFamily="49" charset="-122"/>
                <a:ea typeface="楷体" panose="02010609060101010101" pitchFamily="49" charset="-122"/>
                <a:cs typeface="Times New Roman" panose="02020603050405020304" pitchFamily="18" charset="0"/>
              </a:rPr>
              <a:t>地情展览展示</a:t>
            </a:r>
            <a:r>
              <a:rPr lang="zh-CN" altLang="zh-CN" sz="2400" b="1" dirty="0">
                <a:solidFill>
                  <a:srgbClr val="7030A0"/>
                </a:solidFill>
                <a:latin typeface="楷体" panose="02010609060101010101" pitchFamily="49" charset="-122"/>
                <a:ea typeface="楷体" panose="02010609060101010101" pitchFamily="49" charset="-122"/>
                <a:cs typeface="Times New Roman" panose="02020603050405020304" pitchFamily="18" charset="0"/>
              </a:rPr>
              <a:t>中心、</a:t>
            </a:r>
            <a:r>
              <a:rPr lang="zh-CN" altLang="zh-CN" sz="2400" b="1" u="sng" dirty="0">
                <a:solidFill>
                  <a:srgbClr val="7030A0"/>
                </a:solidFill>
                <a:latin typeface="楷体" panose="02010609060101010101" pitchFamily="49" charset="-122"/>
                <a:ea typeface="楷体" panose="02010609060101010101" pitchFamily="49" charset="-122"/>
                <a:cs typeface="Times New Roman" panose="02020603050405020304" pitchFamily="18" charset="0"/>
              </a:rPr>
              <a:t>地情资料收藏保护</a:t>
            </a:r>
            <a:r>
              <a:rPr lang="zh-CN" altLang="zh-CN" sz="2400" b="1" dirty="0">
                <a:solidFill>
                  <a:srgbClr val="7030A0"/>
                </a:solidFill>
                <a:latin typeface="楷体" panose="02010609060101010101" pitchFamily="49" charset="-122"/>
                <a:ea typeface="楷体" panose="02010609060101010101" pitchFamily="49" charset="-122"/>
                <a:cs typeface="Times New Roman" panose="02020603050405020304" pitchFamily="18" charset="0"/>
              </a:rPr>
              <a:t>中心、</a:t>
            </a:r>
            <a:r>
              <a:rPr lang="zh-CN" altLang="zh-CN" sz="2400" b="1" u="sng" dirty="0">
                <a:solidFill>
                  <a:srgbClr val="7030A0"/>
                </a:solidFill>
                <a:latin typeface="楷体" panose="02010609060101010101" pitchFamily="49" charset="-122"/>
                <a:ea typeface="楷体" panose="02010609060101010101" pitchFamily="49" charset="-122"/>
                <a:cs typeface="Times New Roman" panose="02020603050405020304" pitchFamily="18" charset="0"/>
              </a:rPr>
              <a:t>地情研究</a:t>
            </a:r>
            <a:r>
              <a:rPr lang="zh-CN" altLang="zh-CN" sz="2400" b="1" dirty="0">
                <a:solidFill>
                  <a:srgbClr val="7030A0"/>
                </a:solidFill>
                <a:latin typeface="楷体" panose="02010609060101010101" pitchFamily="49" charset="-122"/>
                <a:ea typeface="楷体" panose="02010609060101010101" pitchFamily="49" charset="-122"/>
                <a:cs typeface="Times New Roman" panose="02020603050405020304" pitchFamily="18" charset="0"/>
              </a:rPr>
              <a:t>中心、 </a:t>
            </a:r>
            <a:r>
              <a:rPr lang="zh-CN" altLang="zh-CN" sz="2400" b="1" u="sng" dirty="0">
                <a:solidFill>
                  <a:srgbClr val="7030A0"/>
                </a:solidFill>
                <a:latin typeface="楷体" panose="02010609060101010101" pitchFamily="49" charset="-122"/>
                <a:ea typeface="楷体" panose="02010609060101010101" pitchFamily="49" charset="-122"/>
                <a:cs typeface="Times New Roman" panose="02020603050405020304" pitchFamily="18" charset="0"/>
              </a:rPr>
              <a:t>地方文化交流</a:t>
            </a:r>
            <a:r>
              <a:rPr lang="zh-CN" altLang="zh-CN" sz="2400" b="1" dirty="0">
                <a:solidFill>
                  <a:srgbClr val="7030A0"/>
                </a:solidFill>
                <a:latin typeface="楷体" panose="02010609060101010101" pitchFamily="49" charset="-122"/>
                <a:ea typeface="楷体" panose="02010609060101010101" pitchFamily="49" charset="-122"/>
                <a:cs typeface="Times New Roman" panose="02020603050405020304" pitchFamily="18" charset="0"/>
              </a:rPr>
              <a:t>中心和</a:t>
            </a:r>
            <a:r>
              <a:rPr lang="zh-CN" altLang="zh-CN" sz="2400" b="1" u="sng" dirty="0">
                <a:solidFill>
                  <a:srgbClr val="7030A0"/>
                </a:solidFill>
                <a:latin typeface="楷体" panose="02010609060101010101" pitchFamily="49" charset="-122"/>
                <a:ea typeface="楷体" panose="02010609060101010101" pitchFamily="49" charset="-122"/>
                <a:cs typeface="Times New Roman" panose="02020603050405020304" pitchFamily="18" charset="0"/>
              </a:rPr>
              <a:t>爱国主义教育基地</a:t>
            </a:r>
            <a:r>
              <a:rPr lang="zh-CN" altLang="zh-CN"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a:t>
            </a:r>
            <a:endParaRPr lang="en-US" altLang="zh-CN"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endParaRPr>
          </a:p>
          <a:p>
            <a:pPr marL="457200" indent="266700" algn="just">
              <a:lnSpc>
                <a:spcPts val="3500"/>
              </a:lnSpc>
            </a:pPr>
            <a:r>
              <a:rPr lang="en-US" altLang="zh-CN"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 </a:t>
            </a:r>
            <a:r>
              <a:rPr lang="zh-CN" altLang="zh-CN" sz="24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建设数字方志馆。</a:t>
            </a:r>
          </a:p>
        </p:txBody>
      </p:sp>
    </p:spTree>
    <p:extLst>
      <p:ext uri="{BB962C8B-B14F-4D97-AF65-F5344CB8AC3E}">
        <p14:creationId xmlns:p14="http://schemas.microsoft.com/office/powerpoint/2010/main" val="4164331463"/>
      </p:ext>
    </p:extLst>
  </p:cSld>
  <p:clrMapOvr>
    <a:masterClrMapping/>
  </p:clrMapOvr>
  <p:transition spd="med">
    <p:pull/>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a:t>
            </a:r>
            <a:endParaRPr lang="en-US" altLang="zh-CN" sz="2000" b="1" dirty="0">
              <a:solidFill>
                <a:schemeClr val="bg1"/>
              </a:solidFill>
              <a:effectLst>
                <a:outerShdw blurRad="38100" dist="76200" dir="2700000" algn="tl">
                  <a:srgbClr val="000000">
                    <a:alpha val="10000"/>
                  </a:srgbClr>
                </a:outerShdw>
              </a:effectLst>
              <a:cs typeface="+mn-ea"/>
              <a:sym typeface="+mn-lt"/>
            </a:endParaRPr>
          </a:p>
          <a:p>
            <a:pPr algn="ctr"/>
            <a:r>
              <a:rPr lang="zh-CN" altLang="en-US" sz="2000" b="1" dirty="0">
                <a:solidFill>
                  <a:schemeClr val="bg1"/>
                </a:solidFill>
                <a:effectLst>
                  <a:outerShdw blurRad="38100" dist="76200" dir="2700000" algn="tl">
                    <a:srgbClr val="000000">
                      <a:alpha val="10000"/>
                    </a:srgbClr>
                  </a:outerShdw>
                </a:effectLst>
                <a:cs typeface="+mn-ea"/>
                <a:sym typeface="+mn-lt"/>
              </a:rPr>
              <a:t>功能和作用</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3</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7" name="文本框 6">
            <a:extLst>
              <a:ext uri="{FF2B5EF4-FFF2-40B4-BE49-F238E27FC236}">
                <a16:creationId xmlns:a16="http://schemas.microsoft.com/office/drawing/2014/main" id="{94A9FE57-9574-4042-95CB-1DDD07DA0AE3}"/>
              </a:ext>
            </a:extLst>
          </p:cNvPr>
          <p:cNvSpPr txBox="1"/>
          <p:nvPr/>
        </p:nvSpPr>
        <p:spPr>
          <a:xfrm>
            <a:off x="2125266" y="575604"/>
            <a:ext cx="4595812" cy="461665"/>
          </a:xfrm>
          <a:prstGeom prst="rect">
            <a:avLst/>
          </a:prstGeom>
          <a:noFill/>
        </p:spPr>
        <p:txBody>
          <a:bodyPr wrap="square">
            <a:spAutoFit/>
          </a:bodyPr>
          <a:lstStyle/>
          <a:p>
            <a:pPr algn="just"/>
            <a:r>
              <a:rPr lang="zh-CN" altLang="zh-CN" sz="2400" b="1" kern="100" dirty="0">
                <a:solidFill>
                  <a:srgbClr val="002060"/>
                </a:solidFill>
                <a:effectLst/>
                <a:latin typeface="等线" panose="02010600030101010101" pitchFamily="2" charset="-122"/>
                <a:ea typeface="方正仿宋_GBK" panose="03000509000000000000" pitchFamily="65" charset="-122"/>
                <a:cs typeface="Times New Roman" panose="02020603050405020304" pitchFamily="18" charset="0"/>
              </a:rPr>
              <a:t>（一）收集保存利用地方文献</a:t>
            </a:r>
            <a:endParaRPr lang="zh-CN" altLang="zh-CN" sz="2400" b="1" kern="100" dirty="0">
              <a:solidFill>
                <a:srgbClr val="002060"/>
              </a:solidFill>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3" name="文本框 2">
            <a:extLst>
              <a:ext uri="{FF2B5EF4-FFF2-40B4-BE49-F238E27FC236}">
                <a16:creationId xmlns:a16="http://schemas.microsoft.com/office/drawing/2014/main" id="{A0984E22-B624-402C-84C7-0770D9B1B76D}"/>
              </a:ext>
            </a:extLst>
          </p:cNvPr>
          <p:cNvSpPr txBox="1"/>
          <p:nvPr/>
        </p:nvSpPr>
        <p:spPr>
          <a:xfrm>
            <a:off x="2422922" y="1323822"/>
            <a:ext cx="4298156" cy="400110"/>
          </a:xfrm>
          <a:prstGeom prst="rect">
            <a:avLst/>
          </a:prstGeom>
          <a:noFill/>
        </p:spPr>
        <p:txBody>
          <a:bodyPr wrap="square" rtlCol="0">
            <a:spAutoFit/>
          </a:bodyPr>
          <a:lstStyle/>
          <a:p>
            <a:r>
              <a:rPr lang="en-US" altLang="zh-CN" sz="2000" dirty="0">
                <a:solidFill>
                  <a:srgbClr val="002060"/>
                </a:solidFill>
              </a:rPr>
              <a:t>1</a:t>
            </a:r>
            <a:r>
              <a:rPr lang="zh-CN" altLang="en-US" sz="2000" dirty="0">
                <a:solidFill>
                  <a:srgbClr val="002060"/>
                </a:solidFill>
              </a:rPr>
              <a:t>、原则：分级而收，应收尽收</a:t>
            </a:r>
          </a:p>
        </p:txBody>
      </p:sp>
      <p:sp>
        <p:nvSpPr>
          <p:cNvPr id="9" name="文本框 8">
            <a:extLst>
              <a:ext uri="{FF2B5EF4-FFF2-40B4-BE49-F238E27FC236}">
                <a16:creationId xmlns:a16="http://schemas.microsoft.com/office/drawing/2014/main" id="{BE2B1ACF-A0A9-46AD-80EA-78E5C0CA5DAF}"/>
              </a:ext>
            </a:extLst>
          </p:cNvPr>
          <p:cNvSpPr txBox="1"/>
          <p:nvPr/>
        </p:nvSpPr>
        <p:spPr>
          <a:xfrm>
            <a:off x="2422922" y="1937453"/>
            <a:ext cx="4298156" cy="400110"/>
          </a:xfrm>
          <a:prstGeom prst="rect">
            <a:avLst/>
          </a:prstGeom>
          <a:noFill/>
        </p:spPr>
        <p:txBody>
          <a:bodyPr wrap="square" rtlCol="0">
            <a:spAutoFit/>
          </a:bodyPr>
          <a:lstStyle/>
          <a:p>
            <a:r>
              <a:rPr lang="en-US" altLang="zh-CN" sz="2000" dirty="0">
                <a:solidFill>
                  <a:srgbClr val="002060"/>
                </a:solidFill>
              </a:rPr>
              <a:t>2</a:t>
            </a:r>
            <a:r>
              <a:rPr lang="zh-CN" altLang="en-US" sz="2000" dirty="0">
                <a:solidFill>
                  <a:srgbClr val="002060"/>
                </a:solidFill>
              </a:rPr>
              <a:t>、类型：</a:t>
            </a:r>
          </a:p>
        </p:txBody>
      </p:sp>
      <p:sp>
        <p:nvSpPr>
          <p:cNvPr id="10" name="文本框 9">
            <a:extLst>
              <a:ext uri="{FF2B5EF4-FFF2-40B4-BE49-F238E27FC236}">
                <a16:creationId xmlns:a16="http://schemas.microsoft.com/office/drawing/2014/main" id="{2D72234E-B168-4514-9E1B-D5F930347E57}"/>
              </a:ext>
            </a:extLst>
          </p:cNvPr>
          <p:cNvSpPr txBox="1"/>
          <p:nvPr/>
        </p:nvSpPr>
        <p:spPr>
          <a:xfrm>
            <a:off x="2422922" y="2480083"/>
            <a:ext cx="6502003" cy="707886"/>
          </a:xfrm>
          <a:prstGeom prst="rect">
            <a:avLst/>
          </a:prstGeom>
          <a:noFill/>
        </p:spPr>
        <p:txBody>
          <a:bodyPr wrap="square">
            <a:spAutoFit/>
          </a:bodyPr>
          <a:lstStyle/>
          <a:p>
            <a:pPr indent="406400" algn="just"/>
            <a:r>
              <a:rPr lang="zh-CN" altLang="zh-CN" sz="2000" b="1" kern="100" dirty="0">
                <a:solidFill>
                  <a:srgbClr val="002060"/>
                </a:solidFill>
                <a:effectLst/>
                <a:latin typeface="楷体" panose="02010609060101010101" pitchFamily="49" charset="-122"/>
                <a:ea typeface="楷体" panose="02010609060101010101" pitchFamily="49" charset="-122"/>
                <a:cs typeface="Times New Roman" panose="02020603050405020304" pitchFamily="18" charset="0"/>
              </a:rPr>
              <a:t>纸质实体</a:t>
            </a:r>
            <a:r>
              <a:rPr lang="zh-CN" altLang="zh-CN" sz="2000" kern="100" dirty="0">
                <a:solidFill>
                  <a:srgbClr val="002060"/>
                </a:solidFill>
                <a:effectLst/>
                <a:latin typeface="楷体" panose="02010609060101010101" pitchFamily="49" charset="-122"/>
                <a:ea typeface="楷体" panose="02010609060101010101" pitchFamily="49" charset="-122"/>
                <a:cs typeface="Times New Roman" panose="02020603050405020304" pitchFamily="18" charset="0"/>
              </a:rPr>
              <a:t>：志书、年鉴、家谱、各类地情书、</a:t>
            </a:r>
            <a:endParaRPr lang="en-US" altLang="zh-CN" sz="2000" kern="100" dirty="0">
              <a:solidFill>
                <a:srgbClr val="002060"/>
              </a:solidFill>
              <a:effectLst/>
              <a:latin typeface="楷体" panose="02010609060101010101" pitchFamily="49" charset="-122"/>
              <a:ea typeface="楷体" panose="02010609060101010101" pitchFamily="49" charset="-122"/>
              <a:cs typeface="Times New Roman" panose="02020603050405020304" pitchFamily="18" charset="0"/>
            </a:endParaRPr>
          </a:p>
          <a:p>
            <a:pPr indent="406400" algn="just"/>
            <a:r>
              <a:rPr lang="en-US" altLang="zh-CN" sz="2000"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          </a:t>
            </a:r>
            <a:r>
              <a:rPr lang="zh-CN" altLang="zh-CN" sz="2000" kern="100" dirty="0">
                <a:solidFill>
                  <a:srgbClr val="002060"/>
                </a:solidFill>
                <a:effectLst/>
                <a:latin typeface="楷体" panose="02010609060101010101" pitchFamily="49" charset="-122"/>
                <a:ea typeface="楷体" panose="02010609060101010101" pitchFamily="49" charset="-122"/>
                <a:cs typeface="Times New Roman" panose="02020603050405020304" pitchFamily="18" charset="0"/>
              </a:rPr>
              <a:t>内部刊物资料、修志稿本</a:t>
            </a:r>
          </a:p>
        </p:txBody>
      </p:sp>
      <p:sp>
        <p:nvSpPr>
          <p:cNvPr id="14" name="文本框 13">
            <a:extLst>
              <a:ext uri="{FF2B5EF4-FFF2-40B4-BE49-F238E27FC236}">
                <a16:creationId xmlns:a16="http://schemas.microsoft.com/office/drawing/2014/main" id="{EF197135-6D22-46CC-908B-B02BCB9533C4}"/>
              </a:ext>
            </a:extLst>
          </p:cNvPr>
          <p:cNvSpPr txBox="1"/>
          <p:nvPr/>
        </p:nvSpPr>
        <p:spPr>
          <a:xfrm>
            <a:off x="2820097" y="3426434"/>
            <a:ext cx="5150644" cy="707886"/>
          </a:xfrm>
          <a:prstGeom prst="rect">
            <a:avLst/>
          </a:prstGeom>
          <a:noFill/>
        </p:spPr>
        <p:txBody>
          <a:bodyPr wrap="square">
            <a:spAutoFit/>
          </a:bodyPr>
          <a:lstStyle/>
          <a:p>
            <a:pPr algn="just"/>
            <a:r>
              <a:rPr lang="zh-CN" altLang="zh-CN" sz="2000" b="1"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电子数据库</a:t>
            </a:r>
            <a:r>
              <a:rPr lang="zh-CN" altLang="zh-CN" sz="2000"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：志书、年鉴、家谱、报刊、</a:t>
            </a:r>
            <a:endParaRPr lang="en-US" altLang="zh-CN" sz="2000"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endParaRPr>
          </a:p>
          <a:p>
            <a:pPr algn="just"/>
            <a:r>
              <a:rPr lang="en-US" altLang="zh-CN" sz="2000"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            </a:t>
            </a:r>
            <a:r>
              <a:rPr lang="zh-CN" altLang="zh-CN" sz="2000"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旧志、专题数据库</a:t>
            </a:r>
          </a:p>
        </p:txBody>
      </p:sp>
      <p:sp>
        <p:nvSpPr>
          <p:cNvPr id="16" name="文本框 15">
            <a:extLst>
              <a:ext uri="{FF2B5EF4-FFF2-40B4-BE49-F238E27FC236}">
                <a16:creationId xmlns:a16="http://schemas.microsoft.com/office/drawing/2014/main" id="{1F25A014-EECC-48C3-A033-F76A27577874}"/>
              </a:ext>
            </a:extLst>
          </p:cNvPr>
          <p:cNvSpPr txBox="1"/>
          <p:nvPr/>
        </p:nvSpPr>
        <p:spPr>
          <a:xfrm>
            <a:off x="2938011" y="4430728"/>
            <a:ext cx="5922169" cy="400110"/>
          </a:xfrm>
          <a:prstGeom prst="rect">
            <a:avLst/>
          </a:prstGeom>
          <a:noFill/>
        </p:spPr>
        <p:txBody>
          <a:bodyPr wrap="square">
            <a:spAutoFit/>
          </a:bodyPr>
          <a:lstStyle/>
          <a:p>
            <a:r>
              <a:rPr lang="zh-CN" altLang="zh-CN" sz="2000" b="1"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实  物：</a:t>
            </a:r>
            <a:r>
              <a:rPr lang="zh-CN" altLang="zh-CN" sz="2000"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图片、影像、口述史、调研报告</a:t>
            </a:r>
            <a:r>
              <a:rPr lang="zh-CN" altLang="en-US" sz="2000"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等</a:t>
            </a:r>
          </a:p>
        </p:txBody>
      </p:sp>
      <p:sp>
        <p:nvSpPr>
          <p:cNvPr id="11" name="文本框 10">
            <a:extLst>
              <a:ext uri="{FF2B5EF4-FFF2-40B4-BE49-F238E27FC236}">
                <a16:creationId xmlns:a16="http://schemas.microsoft.com/office/drawing/2014/main" id="{BE2B1ACF-A0A9-46AD-80EA-78E5C0CA5DAF}"/>
              </a:ext>
            </a:extLst>
          </p:cNvPr>
          <p:cNvSpPr txBox="1"/>
          <p:nvPr/>
        </p:nvSpPr>
        <p:spPr>
          <a:xfrm>
            <a:off x="2422922" y="5052074"/>
            <a:ext cx="4298156" cy="400110"/>
          </a:xfrm>
          <a:prstGeom prst="rect">
            <a:avLst/>
          </a:prstGeom>
          <a:noFill/>
        </p:spPr>
        <p:txBody>
          <a:bodyPr wrap="square" rtlCol="0">
            <a:spAutoFit/>
          </a:bodyPr>
          <a:lstStyle/>
          <a:p>
            <a:r>
              <a:rPr lang="en-US" altLang="zh-CN" sz="2000" dirty="0">
                <a:solidFill>
                  <a:srgbClr val="002060"/>
                </a:solidFill>
              </a:rPr>
              <a:t>3</a:t>
            </a:r>
            <a:r>
              <a:rPr lang="zh-CN" altLang="en-US" sz="2000" dirty="0">
                <a:solidFill>
                  <a:srgbClr val="002060"/>
                </a:solidFill>
              </a:rPr>
              <a:t>、途径：</a:t>
            </a:r>
          </a:p>
        </p:txBody>
      </p:sp>
      <p:sp>
        <p:nvSpPr>
          <p:cNvPr id="12" name="矩形 11"/>
          <p:cNvSpPr/>
          <p:nvPr/>
        </p:nvSpPr>
        <p:spPr>
          <a:xfrm>
            <a:off x="3109419" y="5634780"/>
            <a:ext cx="4572000" cy="400110"/>
          </a:xfrm>
          <a:prstGeom prst="rect">
            <a:avLst/>
          </a:prstGeom>
        </p:spPr>
        <p:txBody>
          <a:bodyPr>
            <a:spAutoFit/>
          </a:bodyPr>
          <a:lstStyle/>
          <a:p>
            <a:pPr algn="just">
              <a:spcAft>
                <a:spcPts val="0"/>
              </a:spcAft>
            </a:pPr>
            <a:r>
              <a:rPr lang="zh-CN" altLang="en-US" sz="2000" kern="100" dirty="0" smtClean="0">
                <a:solidFill>
                  <a:srgbClr val="002060"/>
                </a:solidFill>
                <a:latin typeface="楷体" panose="02010609060101010101" pitchFamily="49" charset="-122"/>
                <a:ea typeface="楷体" panose="02010609060101010101" pitchFamily="49" charset="-122"/>
                <a:cs typeface="Times New Roman" panose="02020603050405020304" pitchFamily="18" charset="0"/>
              </a:rPr>
              <a:t>报送、</a:t>
            </a:r>
            <a:r>
              <a:rPr lang="zh-CN" altLang="zh-CN" sz="2000" kern="100" dirty="0" smtClean="0">
                <a:solidFill>
                  <a:srgbClr val="002060"/>
                </a:solidFill>
                <a:latin typeface="楷体" panose="02010609060101010101" pitchFamily="49" charset="-122"/>
                <a:ea typeface="楷体" panose="02010609060101010101" pitchFamily="49" charset="-122"/>
                <a:cs typeface="Times New Roman" panose="02020603050405020304" pitchFamily="18" charset="0"/>
              </a:rPr>
              <a:t>征集</a:t>
            </a:r>
            <a:r>
              <a:rPr lang="zh-CN" altLang="zh-CN" sz="2000"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、购买、交换</a:t>
            </a:r>
            <a:r>
              <a:rPr lang="zh-CN" altLang="zh-CN" sz="2000" kern="100" dirty="0" smtClean="0">
                <a:solidFill>
                  <a:srgbClr val="002060"/>
                </a:solidFill>
                <a:latin typeface="楷体" panose="02010609060101010101" pitchFamily="49" charset="-122"/>
                <a:ea typeface="楷体" panose="02010609060101010101" pitchFamily="49" charset="-122"/>
                <a:cs typeface="Times New Roman" panose="02020603050405020304" pitchFamily="18" charset="0"/>
              </a:rPr>
              <a:t>、</a:t>
            </a:r>
            <a:r>
              <a:rPr lang="zh-CN" altLang="en-US" sz="2000"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捐赠</a:t>
            </a:r>
            <a:endParaRPr lang="zh-CN" altLang="zh-CN" sz="2000" kern="100" dirty="0">
              <a:solidFill>
                <a:srgbClr val="002060"/>
              </a:solidFill>
              <a:latin typeface="楷体" panose="02010609060101010101" pitchFamily="49" charset="-122"/>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634170523"/>
      </p:ext>
    </p:extLst>
  </p:cSld>
  <p:clrMapOvr>
    <a:masterClrMapping/>
  </p:clrMapOvr>
  <p:transition spd="med">
    <p:pull/>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a:t>
            </a:r>
            <a:endParaRPr lang="en-US" altLang="zh-CN" sz="2000" b="1" dirty="0">
              <a:solidFill>
                <a:schemeClr val="bg1"/>
              </a:solidFill>
              <a:effectLst>
                <a:outerShdw blurRad="38100" dist="76200" dir="2700000" algn="tl">
                  <a:srgbClr val="000000">
                    <a:alpha val="10000"/>
                  </a:srgbClr>
                </a:outerShdw>
              </a:effectLst>
              <a:cs typeface="+mn-ea"/>
              <a:sym typeface="+mn-lt"/>
            </a:endParaRPr>
          </a:p>
          <a:p>
            <a:pPr algn="ctr"/>
            <a:r>
              <a:rPr lang="zh-CN" altLang="en-US" sz="2000" b="1" dirty="0">
                <a:solidFill>
                  <a:schemeClr val="bg1"/>
                </a:solidFill>
                <a:effectLst>
                  <a:outerShdw blurRad="38100" dist="76200" dir="2700000" algn="tl">
                    <a:srgbClr val="000000">
                      <a:alpha val="10000"/>
                    </a:srgbClr>
                  </a:outerShdw>
                </a:effectLst>
                <a:cs typeface="+mn-ea"/>
                <a:sym typeface="+mn-lt"/>
              </a:rPr>
              <a:t>功能和作用</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3</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pic>
        <p:nvPicPr>
          <p:cNvPr id="2" name="图片 1"/>
          <p:cNvPicPr>
            <a:picLocks noChangeAspect="1"/>
          </p:cNvPicPr>
          <p:nvPr/>
        </p:nvPicPr>
        <p:blipFill>
          <a:blip r:embed="rId3"/>
          <a:stretch>
            <a:fillRect/>
          </a:stretch>
        </p:blipFill>
        <p:spPr>
          <a:xfrm>
            <a:off x="4977017" y="1127729"/>
            <a:ext cx="4166983" cy="5314635"/>
          </a:xfrm>
          <a:prstGeom prst="rect">
            <a:avLst/>
          </a:prstGeom>
        </p:spPr>
      </p:pic>
      <p:pic>
        <p:nvPicPr>
          <p:cNvPr id="3" name="图片 2"/>
          <p:cNvPicPr>
            <a:picLocks noChangeAspect="1"/>
          </p:cNvPicPr>
          <p:nvPr/>
        </p:nvPicPr>
        <p:blipFill>
          <a:blip r:embed="rId4"/>
          <a:stretch>
            <a:fillRect/>
          </a:stretch>
        </p:blipFill>
        <p:spPr>
          <a:xfrm>
            <a:off x="1894890" y="211182"/>
            <a:ext cx="2967828" cy="3447732"/>
          </a:xfrm>
          <a:prstGeom prst="rect">
            <a:avLst/>
          </a:prstGeom>
        </p:spPr>
      </p:pic>
    </p:spTree>
    <p:extLst>
      <p:ext uri="{BB962C8B-B14F-4D97-AF65-F5344CB8AC3E}">
        <p14:creationId xmlns:p14="http://schemas.microsoft.com/office/powerpoint/2010/main" val="1035612681"/>
      </p:ext>
    </p:extLst>
  </p:cSld>
  <p:clrMapOvr>
    <a:masterClrMapping/>
  </p:clrMapOvr>
  <p:transition spd="med">
    <p:pull/>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a:t>
            </a:r>
            <a:endParaRPr lang="en-US" altLang="zh-CN" sz="2000" b="1" dirty="0">
              <a:solidFill>
                <a:schemeClr val="bg1"/>
              </a:solidFill>
              <a:effectLst>
                <a:outerShdw blurRad="38100" dist="76200" dir="2700000" algn="tl">
                  <a:srgbClr val="000000">
                    <a:alpha val="10000"/>
                  </a:srgbClr>
                </a:outerShdw>
              </a:effectLst>
              <a:cs typeface="+mn-ea"/>
              <a:sym typeface="+mn-lt"/>
            </a:endParaRPr>
          </a:p>
          <a:p>
            <a:pPr algn="ctr"/>
            <a:r>
              <a:rPr lang="zh-CN" altLang="en-US" sz="2000" b="1" dirty="0">
                <a:solidFill>
                  <a:schemeClr val="bg1"/>
                </a:solidFill>
                <a:effectLst>
                  <a:outerShdw blurRad="38100" dist="76200" dir="2700000" algn="tl">
                    <a:srgbClr val="000000">
                      <a:alpha val="10000"/>
                    </a:srgbClr>
                  </a:outerShdw>
                </a:effectLst>
                <a:cs typeface="+mn-ea"/>
                <a:sym typeface="+mn-lt"/>
              </a:rPr>
              <a:t>功能和作用</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3</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pic>
        <p:nvPicPr>
          <p:cNvPr id="4" name="图片 3"/>
          <p:cNvPicPr>
            <a:picLocks noChangeAspect="1"/>
          </p:cNvPicPr>
          <p:nvPr/>
        </p:nvPicPr>
        <p:blipFill>
          <a:blip r:embed="rId3"/>
          <a:stretch>
            <a:fillRect/>
          </a:stretch>
        </p:blipFill>
        <p:spPr>
          <a:xfrm>
            <a:off x="2078026" y="508388"/>
            <a:ext cx="4787439" cy="3150526"/>
          </a:xfrm>
          <a:prstGeom prst="rect">
            <a:avLst/>
          </a:prstGeom>
        </p:spPr>
      </p:pic>
      <p:pic>
        <p:nvPicPr>
          <p:cNvPr id="9" name="图片 8"/>
          <p:cNvPicPr>
            <a:picLocks noChangeAspect="1"/>
          </p:cNvPicPr>
          <p:nvPr/>
        </p:nvPicPr>
        <p:blipFill>
          <a:blip r:embed="rId4"/>
          <a:stretch>
            <a:fillRect/>
          </a:stretch>
        </p:blipFill>
        <p:spPr>
          <a:xfrm>
            <a:off x="5591504" y="4221550"/>
            <a:ext cx="3166704" cy="2203289"/>
          </a:xfrm>
          <a:prstGeom prst="rect">
            <a:avLst/>
          </a:prstGeom>
        </p:spPr>
      </p:pic>
    </p:spTree>
    <p:extLst>
      <p:ext uri="{BB962C8B-B14F-4D97-AF65-F5344CB8AC3E}">
        <p14:creationId xmlns:p14="http://schemas.microsoft.com/office/powerpoint/2010/main" val="3647133170"/>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170492" y="3190671"/>
            <a:ext cx="1344500"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方志馆的定义</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1</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8" name="文本框 7"/>
          <p:cNvSpPr txBox="1"/>
          <p:nvPr/>
        </p:nvSpPr>
        <p:spPr>
          <a:xfrm>
            <a:off x="2149406" y="609601"/>
            <a:ext cx="4855779" cy="523220"/>
          </a:xfrm>
          <a:prstGeom prst="rect">
            <a:avLst/>
          </a:prstGeom>
          <a:noFill/>
        </p:spPr>
        <p:txBody>
          <a:bodyPr wrap="square" rtlCol="0">
            <a:spAutoFit/>
          </a:bodyPr>
          <a:lstStyle/>
          <a:p>
            <a:pPr lvl="0"/>
            <a:r>
              <a:rPr lang="zh-CN" altLang="en-US" sz="2800" dirty="0">
                <a:solidFill>
                  <a:srgbClr val="002060"/>
                </a:solidFill>
              </a:rPr>
              <a:t>二、</a:t>
            </a:r>
            <a:r>
              <a:rPr lang="zh-CN" altLang="zh-CN" sz="2800" dirty="0">
                <a:solidFill>
                  <a:srgbClr val="002060"/>
                </a:solidFill>
              </a:rPr>
              <a:t>方志馆的历史发展及演变</a:t>
            </a:r>
          </a:p>
        </p:txBody>
      </p:sp>
      <p:sp>
        <p:nvSpPr>
          <p:cNvPr id="3" name="矩形 2"/>
          <p:cNvSpPr/>
          <p:nvPr/>
        </p:nvSpPr>
        <p:spPr>
          <a:xfrm>
            <a:off x="2396358" y="1612800"/>
            <a:ext cx="3752950" cy="400110"/>
          </a:xfrm>
          <a:prstGeom prst="rect">
            <a:avLst/>
          </a:prstGeom>
        </p:spPr>
        <p:txBody>
          <a:bodyPr wrap="none">
            <a:spAutoFit/>
          </a:bodyPr>
          <a:lstStyle/>
          <a:p>
            <a:r>
              <a:rPr lang="en-US" altLang="zh-CN" sz="2000" b="1" dirty="0">
                <a:solidFill>
                  <a:srgbClr val="002060"/>
                </a:solidFill>
                <a:ea typeface="方正仿宋_GBK" panose="03000509000000000000" pitchFamily="65" charset="-122"/>
                <a:cs typeface="Times New Roman" panose="02020603050405020304" pitchFamily="18" charset="0"/>
              </a:rPr>
              <a:t>1.</a:t>
            </a:r>
            <a:r>
              <a:rPr lang="zh-CN" altLang="zh-CN" sz="2000" b="1" dirty="0">
                <a:solidFill>
                  <a:srgbClr val="002060"/>
                </a:solidFill>
                <a:ea typeface="方正仿宋_GBK" panose="03000509000000000000" pitchFamily="65" charset="-122"/>
                <a:cs typeface="Times New Roman" panose="02020603050405020304" pitchFamily="18" charset="0"/>
              </a:rPr>
              <a:t>宋朝以前</a:t>
            </a:r>
            <a:r>
              <a:rPr lang="zh-CN" altLang="en-US" sz="2000" b="1" dirty="0">
                <a:solidFill>
                  <a:srgbClr val="002060"/>
                </a:solidFill>
                <a:ea typeface="方正仿宋_GBK" panose="03000509000000000000" pitchFamily="65" charset="-122"/>
                <a:cs typeface="Times New Roman" panose="02020603050405020304" pitchFamily="18" charset="0"/>
              </a:rPr>
              <a:t>，</a:t>
            </a:r>
            <a:r>
              <a:rPr lang="zh-CN" altLang="zh-CN" sz="2000" b="1" dirty="0">
                <a:solidFill>
                  <a:srgbClr val="002060"/>
                </a:solidFill>
                <a:ea typeface="方正仿宋_GBK" panose="03000509000000000000" pitchFamily="65" charset="-122"/>
                <a:cs typeface="Times New Roman" panose="02020603050405020304" pitchFamily="18" charset="0"/>
              </a:rPr>
              <a:t>方志尚未完全成型</a:t>
            </a:r>
            <a:endParaRPr lang="en-US" altLang="zh-CN" sz="2000" b="1" dirty="0">
              <a:solidFill>
                <a:srgbClr val="002060"/>
              </a:solidFill>
              <a:ea typeface="方正仿宋_GBK" panose="03000509000000000000" pitchFamily="65" charset="-122"/>
              <a:cs typeface="Times New Roman" panose="02020603050405020304" pitchFamily="18" charset="0"/>
            </a:endParaRPr>
          </a:p>
        </p:txBody>
      </p:sp>
      <p:sp>
        <p:nvSpPr>
          <p:cNvPr id="4" name="矩形 3"/>
          <p:cNvSpPr/>
          <p:nvPr/>
        </p:nvSpPr>
        <p:spPr>
          <a:xfrm>
            <a:off x="3221421" y="2128001"/>
            <a:ext cx="4572000" cy="1323439"/>
          </a:xfrm>
          <a:prstGeom prst="rect">
            <a:avLst/>
          </a:prstGeom>
        </p:spPr>
        <p:txBody>
          <a:bodyPr>
            <a:spAutoFit/>
          </a:bodyPr>
          <a:lstStyle/>
          <a:p>
            <a:pPr indent="406400" algn="just">
              <a:spcAft>
                <a:spcPts val="0"/>
              </a:spcAft>
            </a:pPr>
            <a:r>
              <a:rPr lang="zh-CN" altLang="zh-CN" sz="2000" b="1" dirty="0">
                <a:solidFill>
                  <a:srgbClr val="002060"/>
                </a:solidFill>
                <a:ea typeface="方正仿宋_GBK" panose="03000509000000000000" pitchFamily="65" charset="-122"/>
                <a:cs typeface="Times New Roman" panose="02020603050405020304" pitchFamily="18" charset="0"/>
              </a:rPr>
              <a:t>一是多依附于官方史志合一的各类编修机构</a:t>
            </a:r>
            <a:endParaRPr lang="en-US" altLang="zh-CN" sz="2000" b="1" dirty="0">
              <a:solidFill>
                <a:srgbClr val="002060"/>
              </a:solidFill>
              <a:ea typeface="方正仿宋_GBK" panose="03000509000000000000" pitchFamily="65" charset="-122"/>
              <a:cs typeface="Times New Roman" panose="02020603050405020304" pitchFamily="18" charset="0"/>
            </a:endParaRPr>
          </a:p>
          <a:p>
            <a:pPr indent="406400" algn="just">
              <a:spcAft>
                <a:spcPts val="0"/>
              </a:spcAft>
            </a:pPr>
            <a:r>
              <a:rPr lang="zh-CN" altLang="zh-CN" sz="2000" b="1" dirty="0">
                <a:solidFill>
                  <a:srgbClr val="002060"/>
                </a:solidFill>
                <a:ea typeface="方正仿宋_GBK" panose="03000509000000000000" pitchFamily="65" charset="-122"/>
                <a:cs typeface="Times New Roman" panose="02020603050405020304" pitchFamily="18" charset="0"/>
              </a:rPr>
              <a:t>二是散布于社会各层面的各种书院、藏书楼等收藏编纂场所。</a:t>
            </a:r>
          </a:p>
        </p:txBody>
      </p:sp>
      <p:sp>
        <p:nvSpPr>
          <p:cNvPr id="9" name="矩形 8"/>
          <p:cNvSpPr/>
          <p:nvPr/>
        </p:nvSpPr>
        <p:spPr>
          <a:xfrm>
            <a:off x="2291254" y="3698502"/>
            <a:ext cx="4785284" cy="400110"/>
          </a:xfrm>
          <a:prstGeom prst="rect">
            <a:avLst/>
          </a:prstGeom>
        </p:spPr>
        <p:txBody>
          <a:bodyPr wrap="none">
            <a:spAutoFit/>
          </a:bodyPr>
          <a:lstStyle/>
          <a:p>
            <a:r>
              <a:rPr lang="en-US" altLang="zh-CN" sz="2000" b="1" dirty="0">
                <a:solidFill>
                  <a:srgbClr val="002060"/>
                </a:solidFill>
                <a:ea typeface="方正仿宋_GBK" panose="03000509000000000000" pitchFamily="65" charset="-122"/>
                <a:cs typeface="Times New Roman" panose="02020603050405020304" pitchFamily="18" charset="0"/>
              </a:rPr>
              <a:t>2.</a:t>
            </a:r>
            <a:r>
              <a:rPr lang="zh-CN" altLang="zh-CN" sz="2000" b="1" dirty="0">
                <a:solidFill>
                  <a:srgbClr val="002060"/>
                </a:solidFill>
                <a:ea typeface="方正仿宋_GBK" panose="03000509000000000000" pitchFamily="65" charset="-122"/>
                <a:cs typeface="Times New Roman" panose="02020603050405020304" pitchFamily="18" charset="0"/>
              </a:rPr>
              <a:t>自宋朝起，方志日渐成熟，逐步定型。</a:t>
            </a:r>
            <a:endParaRPr lang="zh-CN" altLang="en-US" sz="2000" b="1" dirty="0">
              <a:solidFill>
                <a:srgbClr val="002060"/>
              </a:solidFill>
              <a:ea typeface="方正仿宋_GBK" panose="03000509000000000000" pitchFamily="65" charset="-122"/>
              <a:cs typeface="Times New Roman" panose="02020603050405020304" pitchFamily="18" charset="0"/>
            </a:endParaRPr>
          </a:p>
        </p:txBody>
      </p:sp>
      <p:sp>
        <p:nvSpPr>
          <p:cNvPr id="10" name="矩形 9"/>
          <p:cNvSpPr/>
          <p:nvPr/>
        </p:nvSpPr>
        <p:spPr>
          <a:xfrm>
            <a:off x="3702889" y="4288965"/>
            <a:ext cx="1475084" cy="400110"/>
          </a:xfrm>
          <a:prstGeom prst="rect">
            <a:avLst/>
          </a:prstGeom>
        </p:spPr>
        <p:txBody>
          <a:bodyPr wrap="none">
            <a:spAutoFit/>
          </a:bodyPr>
          <a:lstStyle/>
          <a:p>
            <a:r>
              <a:rPr lang="zh-CN" altLang="zh-CN" sz="2000" b="1" dirty="0">
                <a:solidFill>
                  <a:srgbClr val="002060"/>
                </a:solidFill>
                <a:ea typeface="方正仿宋_GBK" panose="03000509000000000000" pitchFamily="65" charset="-122"/>
                <a:cs typeface="Times New Roman" panose="02020603050405020304" pitchFamily="18" charset="0"/>
              </a:rPr>
              <a:t>九域图志局</a:t>
            </a:r>
            <a:endParaRPr lang="zh-CN" altLang="en-US" sz="2000" b="1" dirty="0">
              <a:solidFill>
                <a:srgbClr val="002060"/>
              </a:solidFill>
              <a:ea typeface="方正仿宋_GBK" panose="03000509000000000000" pitchFamily="65" charset="-122"/>
              <a:cs typeface="Times New Roman" panose="02020603050405020304" pitchFamily="18" charset="0"/>
            </a:endParaRPr>
          </a:p>
        </p:txBody>
      </p:sp>
      <p:sp>
        <p:nvSpPr>
          <p:cNvPr id="11" name="矩形 10"/>
          <p:cNvSpPr/>
          <p:nvPr/>
        </p:nvSpPr>
        <p:spPr>
          <a:xfrm>
            <a:off x="3567637" y="4793934"/>
            <a:ext cx="3422732" cy="400110"/>
          </a:xfrm>
          <a:prstGeom prst="rect">
            <a:avLst/>
          </a:prstGeom>
        </p:spPr>
        <p:txBody>
          <a:bodyPr wrap="none">
            <a:spAutoFit/>
          </a:bodyPr>
          <a:lstStyle/>
          <a:p>
            <a:r>
              <a:rPr lang="en-US" altLang="zh-CN" sz="2000" b="1" dirty="0">
                <a:solidFill>
                  <a:srgbClr val="002060"/>
                </a:solidFill>
                <a:ea typeface="方正仿宋_GBK" panose="03000509000000000000" pitchFamily="65" charset="-122"/>
                <a:cs typeface="Times New Roman" panose="02020603050405020304" pitchFamily="18" charset="0"/>
              </a:rPr>
              <a:t>  </a:t>
            </a:r>
            <a:r>
              <a:rPr lang="zh-CN" altLang="zh-CN" sz="2000" b="1" dirty="0">
                <a:solidFill>
                  <a:srgbClr val="002060"/>
                </a:solidFill>
                <a:ea typeface="方正仿宋_GBK" panose="03000509000000000000" pitchFamily="65" charset="-122"/>
                <a:cs typeface="Times New Roman" panose="02020603050405020304" pitchFamily="18" charset="0"/>
              </a:rPr>
              <a:t>章学诚《州县请立志科议》</a:t>
            </a:r>
            <a:endParaRPr lang="zh-CN" altLang="en-US" sz="2000" b="1" dirty="0">
              <a:solidFill>
                <a:srgbClr val="002060"/>
              </a:solidFill>
              <a:ea typeface="方正仿宋_GBK"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27911333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4" grpId="0"/>
      <p:bldP spid="9" grpId="0"/>
      <p:bldP spid="10"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a:t>
            </a:r>
            <a:endParaRPr lang="en-US" altLang="zh-CN" sz="2000" b="1" dirty="0">
              <a:solidFill>
                <a:schemeClr val="bg1"/>
              </a:solidFill>
              <a:effectLst>
                <a:outerShdw blurRad="38100" dist="76200" dir="2700000" algn="tl">
                  <a:srgbClr val="000000">
                    <a:alpha val="10000"/>
                  </a:srgbClr>
                </a:outerShdw>
              </a:effectLst>
              <a:cs typeface="+mn-ea"/>
              <a:sym typeface="+mn-lt"/>
            </a:endParaRPr>
          </a:p>
          <a:p>
            <a:pPr algn="ctr"/>
            <a:r>
              <a:rPr lang="zh-CN" altLang="en-US" sz="2000" b="1" dirty="0">
                <a:solidFill>
                  <a:schemeClr val="bg1"/>
                </a:solidFill>
                <a:effectLst>
                  <a:outerShdw blurRad="38100" dist="76200" dir="2700000" algn="tl">
                    <a:srgbClr val="000000">
                      <a:alpha val="10000"/>
                    </a:srgbClr>
                  </a:outerShdw>
                </a:effectLst>
                <a:cs typeface="+mn-ea"/>
                <a:sym typeface="+mn-lt"/>
              </a:rPr>
              <a:t>功能和作用</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3</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8" name="文本框 7">
            <a:extLst>
              <a:ext uri="{FF2B5EF4-FFF2-40B4-BE49-F238E27FC236}">
                <a16:creationId xmlns:a16="http://schemas.microsoft.com/office/drawing/2014/main" id="{32CDAB8F-5C41-4D26-8D3A-A893A54DEDC2}"/>
              </a:ext>
            </a:extLst>
          </p:cNvPr>
          <p:cNvSpPr txBox="1"/>
          <p:nvPr/>
        </p:nvSpPr>
        <p:spPr>
          <a:xfrm>
            <a:off x="3469481" y="1244204"/>
            <a:ext cx="4595812" cy="400110"/>
          </a:xfrm>
          <a:prstGeom prst="rect">
            <a:avLst/>
          </a:prstGeom>
          <a:noFill/>
        </p:spPr>
        <p:txBody>
          <a:bodyPr wrap="square">
            <a:spAutoFit/>
          </a:bodyPr>
          <a:lstStyle/>
          <a:p>
            <a:r>
              <a:rPr lang="zh-CN" altLang="zh-CN" sz="2000" b="1" dirty="0">
                <a:solidFill>
                  <a:srgbClr val="002060"/>
                </a:solidFill>
                <a:effectLst/>
                <a:ea typeface="方正仿宋_GBK" panose="03000509000000000000" pitchFamily="65" charset="-122"/>
                <a:cs typeface="宋体" panose="02010600030101010101" pitchFamily="2" charset="-122"/>
              </a:rPr>
              <a:t>藏书约</a:t>
            </a:r>
            <a:r>
              <a:rPr lang="en-US" altLang="zh-CN" sz="2000" b="1" dirty="0">
                <a:solidFill>
                  <a:srgbClr val="002060"/>
                </a:solidFill>
                <a:effectLst/>
                <a:ea typeface="方正仿宋_GBK" panose="03000509000000000000" pitchFamily="65" charset="-122"/>
                <a:cs typeface="宋体" panose="02010600030101010101" pitchFamily="2" charset="-122"/>
              </a:rPr>
              <a:t>4</a:t>
            </a:r>
            <a:r>
              <a:rPr lang="zh-CN" altLang="zh-CN" sz="2000" b="1" dirty="0">
                <a:solidFill>
                  <a:srgbClr val="002060"/>
                </a:solidFill>
                <a:effectLst/>
                <a:ea typeface="方正仿宋_GBK" panose="03000509000000000000" pitchFamily="65" charset="-122"/>
                <a:cs typeface="宋体" panose="02010600030101010101" pitchFamily="2" charset="-122"/>
              </a:rPr>
              <a:t>万余种，</a:t>
            </a:r>
            <a:r>
              <a:rPr lang="en-US" altLang="zh-CN" sz="2000" b="1" dirty="0">
                <a:solidFill>
                  <a:srgbClr val="002060"/>
                </a:solidFill>
                <a:effectLst/>
                <a:ea typeface="方正仿宋_GBK" panose="03000509000000000000" pitchFamily="65" charset="-122"/>
                <a:cs typeface="宋体" panose="02010600030101010101" pitchFamily="2" charset="-122"/>
              </a:rPr>
              <a:t>16</a:t>
            </a:r>
            <a:r>
              <a:rPr lang="zh-CN" altLang="zh-CN" sz="2000" b="1" dirty="0">
                <a:solidFill>
                  <a:srgbClr val="002060"/>
                </a:solidFill>
                <a:effectLst/>
                <a:ea typeface="方正仿宋_GBK" panose="03000509000000000000" pitchFamily="65" charset="-122"/>
                <a:cs typeface="宋体" panose="02010600030101010101" pitchFamily="2" charset="-122"/>
              </a:rPr>
              <a:t>万余册</a:t>
            </a:r>
            <a:endParaRPr lang="zh-CN" altLang="en-US" sz="2000" b="1" dirty="0">
              <a:solidFill>
                <a:srgbClr val="002060"/>
              </a:solidFill>
            </a:endParaRPr>
          </a:p>
        </p:txBody>
      </p:sp>
      <p:pic>
        <p:nvPicPr>
          <p:cNvPr id="9" name="图片 8">
            <a:extLst>
              <a:ext uri="{FF2B5EF4-FFF2-40B4-BE49-F238E27FC236}">
                <a16:creationId xmlns:a16="http://schemas.microsoft.com/office/drawing/2014/main" id="{23A476C8-47B9-4E0A-B068-617B98A99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6520" y="1785334"/>
            <a:ext cx="7075494" cy="1842441"/>
          </a:xfrm>
          <a:prstGeom prst="rect">
            <a:avLst/>
          </a:prstGeom>
        </p:spPr>
      </p:pic>
      <p:pic>
        <p:nvPicPr>
          <p:cNvPr id="10" name="图片 9">
            <a:extLst>
              <a:ext uri="{FF2B5EF4-FFF2-40B4-BE49-F238E27FC236}">
                <a16:creationId xmlns:a16="http://schemas.microsoft.com/office/drawing/2014/main" id="{839D11F7-F3F8-4887-A682-F1BD529D37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5985" y="4278952"/>
            <a:ext cx="7156565" cy="1431313"/>
          </a:xfrm>
          <a:prstGeom prst="rect">
            <a:avLst/>
          </a:prstGeom>
        </p:spPr>
      </p:pic>
      <p:pic>
        <p:nvPicPr>
          <p:cNvPr id="3" name="图片 2"/>
          <p:cNvPicPr>
            <a:picLocks noChangeAspect="1"/>
          </p:cNvPicPr>
          <p:nvPr/>
        </p:nvPicPr>
        <p:blipFill>
          <a:blip r:embed="rId5"/>
          <a:stretch>
            <a:fillRect/>
          </a:stretch>
        </p:blipFill>
        <p:spPr>
          <a:xfrm>
            <a:off x="1815985" y="3888829"/>
            <a:ext cx="7167660" cy="2472614"/>
          </a:xfrm>
          <a:prstGeom prst="rect">
            <a:avLst/>
          </a:prstGeom>
        </p:spPr>
      </p:pic>
      <p:sp>
        <p:nvSpPr>
          <p:cNvPr id="2" name="横卷形 1"/>
          <p:cNvSpPr/>
          <p:nvPr/>
        </p:nvSpPr>
        <p:spPr>
          <a:xfrm>
            <a:off x="1891862" y="354015"/>
            <a:ext cx="2375338" cy="624094"/>
          </a:xfrm>
          <a:prstGeom prst="horizontalScroll">
            <a:avLst/>
          </a:prstGeom>
          <a:solidFill>
            <a:schemeClr val="accent5"/>
          </a:solidFill>
          <a:ln>
            <a:noFill/>
          </a:ln>
          <a:effectLst>
            <a:outerShdw blurRad="50800" dist="25400" dir="2700000" algn="tl" rotWithShape="0">
              <a:prstClr val="black">
                <a:alpha val="33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wrap="none" rtlCol="0" anchor="ctr"/>
          <a:lstStyle/>
          <a:p>
            <a:pPr algn="ctr"/>
            <a:r>
              <a:rPr lang="zh-CN" altLang="en-US" b="1" dirty="0">
                <a:solidFill>
                  <a:srgbClr val="FFFF00"/>
                </a:solidFill>
                <a:latin typeface="方正小标宋简体" panose="03000509000000000000" pitchFamily="65" charset="-122"/>
                <a:ea typeface="方正小标宋简体" panose="03000509000000000000" pitchFamily="65" charset="-122"/>
              </a:rPr>
              <a:t>以江苏省方志馆为例</a:t>
            </a:r>
          </a:p>
        </p:txBody>
      </p:sp>
    </p:spTree>
    <p:extLst>
      <p:ext uri="{BB962C8B-B14F-4D97-AF65-F5344CB8AC3E}">
        <p14:creationId xmlns:p14="http://schemas.microsoft.com/office/powerpoint/2010/main" val="3588307342"/>
      </p:ext>
    </p:extLst>
  </p:cSld>
  <p:clrMapOvr>
    <a:masterClrMapping/>
  </p:clrMapOvr>
  <p:transition spd="med">
    <p:pull/>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a:t>
            </a:r>
            <a:endParaRPr lang="en-US" altLang="zh-CN" sz="2000" b="1" dirty="0">
              <a:solidFill>
                <a:schemeClr val="bg1"/>
              </a:solidFill>
              <a:effectLst>
                <a:outerShdw blurRad="38100" dist="76200" dir="2700000" algn="tl">
                  <a:srgbClr val="000000">
                    <a:alpha val="10000"/>
                  </a:srgbClr>
                </a:outerShdw>
              </a:effectLst>
              <a:cs typeface="+mn-ea"/>
              <a:sym typeface="+mn-lt"/>
            </a:endParaRPr>
          </a:p>
          <a:p>
            <a:pPr algn="ctr"/>
            <a:r>
              <a:rPr lang="zh-CN" altLang="en-US" sz="2000" b="1" dirty="0">
                <a:solidFill>
                  <a:schemeClr val="bg1"/>
                </a:solidFill>
                <a:effectLst>
                  <a:outerShdw blurRad="38100" dist="76200" dir="2700000" algn="tl">
                    <a:srgbClr val="000000">
                      <a:alpha val="10000"/>
                    </a:srgbClr>
                  </a:outerShdw>
                </a:effectLst>
                <a:cs typeface="+mn-ea"/>
                <a:sym typeface="+mn-lt"/>
              </a:rPr>
              <a:t>功能和作用</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3</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3" name="矩形 2"/>
          <p:cNvSpPr/>
          <p:nvPr/>
        </p:nvSpPr>
        <p:spPr>
          <a:xfrm>
            <a:off x="3221736" y="512937"/>
            <a:ext cx="3541354" cy="400110"/>
          </a:xfrm>
          <a:prstGeom prst="rect">
            <a:avLst/>
          </a:prstGeom>
        </p:spPr>
        <p:txBody>
          <a:bodyPr wrap="none">
            <a:spAutoFit/>
          </a:bodyPr>
          <a:lstStyle/>
          <a:p>
            <a:pPr indent="203200" algn="just">
              <a:spcAft>
                <a:spcPts val="0"/>
              </a:spcAft>
            </a:pPr>
            <a:r>
              <a:rPr lang="zh-CN" altLang="zh-CN" sz="2000" b="1" dirty="0">
                <a:solidFill>
                  <a:srgbClr val="002060"/>
                </a:solidFill>
                <a:ea typeface="方正仿宋_GBK" panose="03000509000000000000" pitchFamily="65" charset="-122"/>
                <a:cs typeface="宋体" panose="02010600030101010101" pitchFamily="2" charset="-122"/>
              </a:rPr>
              <a:t>各类修志原始资料</a:t>
            </a:r>
            <a:r>
              <a:rPr lang="en-US" altLang="zh-CN" sz="2000" b="1" dirty="0">
                <a:solidFill>
                  <a:srgbClr val="002060"/>
                </a:solidFill>
                <a:ea typeface="方正仿宋_GBK" panose="03000509000000000000" pitchFamily="65" charset="-122"/>
                <a:cs typeface="宋体" panose="02010600030101010101" pitchFamily="2" charset="-122"/>
              </a:rPr>
              <a:t>1500</a:t>
            </a:r>
            <a:r>
              <a:rPr lang="zh-CN" altLang="zh-CN" sz="2000" b="1" dirty="0">
                <a:solidFill>
                  <a:srgbClr val="002060"/>
                </a:solidFill>
                <a:ea typeface="方正仿宋_GBK" panose="03000509000000000000" pitchFamily="65" charset="-122"/>
                <a:cs typeface="宋体" panose="02010600030101010101" pitchFamily="2" charset="-122"/>
              </a:rPr>
              <a:t>多份</a:t>
            </a:r>
          </a:p>
        </p:txBody>
      </p:sp>
      <p:pic>
        <p:nvPicPr>
          <p:cNvPr id="4" name="图片 3"/>
          <p:cNvPicPr>
            <a:picLocks noChangeAspect="1"/>
          </p:cNvPicPr>
          <p:nvPr/>
        </p:nvPicPr>
        <p:blipFill>
          <a:blip r:embed="rId3"/>
          <a:stretch>
            <a:fillRect/>
          </a:stretch>
        </p:blipFill>
        <p:spPr>
          <a:xfrm>
            <a:off x="1954925" y="1082566"/>
            <a:ext cx="6674068" cy="2685423"/>
          </a:xfrm>
          <a:prstGeom prst="rect">
            <a:avLst/>
          </a:prstGeom>
        </p:spPr>
      </p:pic>
      <p:pic>
        <p:nvPicPr>
          <p:cNvPr id="11" name="图片 10"/>
          <p:cNvPicPr>
            <a:picLocks noChangeAspect="1"/>
          </p:cNvPicPr>
          <p:nvPr/>
        </p:nvPicPr>
        <p:blipFill>
          <a:blip r:embed="rId4"/>
          <a:stretch>
            <a:fillRect/>
          </a:stretch>
        </p:blipFill>
        <p:spPr>
          <a:xfrm>
            <a:off x="1954925" y="3937508"/>
            <a:ext cx="6674068" cy="2694520"/>
          </a:xfrm>
          <a:prstGeom prst="rect">
            <a:avLst/>
          </a:prstGeom>
        </p:spPr>
      </p:pic>
    </p:spTree>
    <p:extLst>
      <p:ext uri="{BB962C8B-B14F-4D97-AF65-F5344CB8AC3E}">
        <p14:creationId xmlns:p14="http://schemas.microsoft.com/office/powerpoint/2010/main" val="4272802240"/>
      </p:ext>
    </p:extLst>
  </p:cSld>
  <p:clrMapOvr>
    <a:masterClrMapping/>
  </p:clrMapOvr>
  <p:transition spd="med">
    <p:pull/>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a:t>
            </a:r>
            <a:endParaRPr lang="en-US" altLang="zh-CN" sz="2000" b="1" dirty="0">
              <a:solidFill>
                <a:schemeClr val="bg1"/>
              </a:solidFill>
              <a:effectLst>
                <a:outerShdw blurRad="38100" dist="76200" dir="2700000" algn="tl">
                  <a:srgbClr val="000000">
                    <a:alpha val="10000"/>
                  </a:srgbClr>
                </a:outerShdw>
              </a:effectLst>
              <a:cs typeface="+mn-ea"/>
              <a:sym typeface="+mn-lt"/>
            </a:endParaRPr>
          </a:p>
          <a:p>
            <a:pPr algn="ctr"/>
            <a:r>
              <a:rPr lang="zh-CN" altLang="en-US" sz="2000" b="1" dirty="0">
                <a:solidFill>
                  <a:schemeClr val="bg1"/>
                </a:solidFill>
                <a:effectLst>
                  <a:outerShdw blurRad="38100" dist="76200" dir="2700000" algn="tl">
                    <a:srgbClr val="000000">
                      <a:alpha val="10000"/>
                    </a:srgbClr>
                  </a:outerShdw>
                </a:effectLst>
                <a:cs typeface="+mn-ea"/>
                <a:sym typeface="+mn-lt"/>
              </a:rPr>
              <a:t>功能和作用</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3</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7" name="文本框 6">
            <a:extLst>
              <a:ext uri="{FF2B5EF4-FFF2-40B4-BE49-F238E27FC236}">
                <a16:creationId xmlns:a16="http://schemas.microsoft.com/office/drawing/2014/main" id="{1003010D-C68B-46BF-A504-411D47C649FF}"/>
              </a:ext>
            </a:extLst>
          </p:cNvPr>
          <p:cNvSpPr txBox="1"/>
          <p:nvPr/>
        </p:nvSpPr>
        <p:spPr>
          <a:xfrm>
            <a:off x="1878806" y="548759"/>
            <a:ext cx="4595812" cy="369332"/>
          </a:xfrm>
          <a:prstGeom prst="rect">
            <a:avLst/>
          </a:prstGeom>
          <a:noFill/>
        </p:spPr>
        <p:txBody>
          <a:bodyPr wrap="square">
            <a:spAutoFit/>
          </a:bodyPr>
          <a:lstStyle/>
          <a:p>
            <a:r>
              <a:rPr lang="zh-CN" altLang="en-US" sz="1800" b="1" dirty="0">
                <a:solidFill>
                  <a:srgbClr val="002060"/>
                </a:solidFill>
                <a:effectLst/>
                <a:ea typeface="方正仿宋_GBK" panose="03000509000000000000" pitchFamily="65" charset="-122"/>
                <a:cs typeface="Times New Roman" panose="02020603050405020304" pitchFamily="18" charset="0"/>
              </a:rPr>
              <a:t>重点</a:t>
            </a:r>
            <a:r>
              <a:rPr lang="zh-CN" altLang="zh-CN" sz="1800" b="1" dirty="0">
                <a:solidFill>
                  <a:srgbClr val="002060"/>
                </a:solidFill>
                <a:effectLst/>
                <a:ea typeface="方正仿宋_GBK" panose="03000509000000000000" pitchFamily="65" charset="-122"/>
                <a:cs typeface="Times New Roman" panose="02020603050405020304" pitchFamily="18" charset="0"/>
              </a:rPr>
              <a:t>大型丛书</a:t>
            </a:r>
            <a:r>
              <a:rPr lang="zh-CN" altLang="en-US" sz="1800" b="1" dirty="0">
                <a:solidFill>
                  <a:srgbClr val="002060"/>
                </a:solidFill>
                <a:effectLst/>
                <a:ea typeface="方正仿宋_GBK" panose="03000509000000000000" pitchFamily="65" charset="-122"/>
                <a:cs typeface="Times New Roman" panose="02020603050405020304" pitchFamily="18" charset="0"/>
              </a:rPr>
              <a:t>简介</a:t>
            </a:r>
            <a:r>
              <a:rPr lang="zh-CN" altLang="zh-CN" sz="1800" b="1" dirty="0">
                <a:solidFill>
                  <a:srgbClr val="002060"/>
                </a:solidFill>
                <a:effectLst/>
                <a:ea typeface="方正仿宋_GBK" panose="03000509000000000000" pitchFamily="65" charset="-122"/>
                <a:cs typeface="Times New Roman" panose="02020603050405020304" pitchFamily="18" charset="0"/>
              </a:rPr>
              <a:t>：</a:t>
            </a:r>
            <a:endParaRPr lang="zh-CN" altLang="en-US" b="1" dirty="0">
              <a:solidFill>
                <a:srgbClr val="002060"/>
              </a:solidFill>
            </a:endParaRPr>
          </a:p>
        </p:txBody>
      </p:sp>
      <p:sp>
        <p:nvSpPr>
          <p:cNvPr id="8" name="文本框 7">
            <a:extLst>
              <a:ext uri="{FF2B5EF4-FFF2-40B4-BE49-F238E27FC236}">
                <a16:creationId xmlns:a16="http://schemas.microsoft.com/office/drawing/2014/main" id="{F03BEDDB-69D3-4A01-8669-54C774EF1039}"/>
              </a:ext>
            </a:extLst>
          </p:cNvPr>
          <p:cNvSpPr txBox="1"/>
          <p:nvPr/>
        </p:nvSpPr>
        <p:spPr>
          <a:xfrm>
            <a:off x="2241343" y="1027183"/>
            <a:ext cx="6273419" cy="400110"/>
          </a:xfrm>
          <a:prstGeom prst="rect">
            <a:avLst/>
          </a:prstGeom>
          <a:noFill/>
        </p:spPr>
        <p:txBody>
          <a:bodyPr wrap="square">
            <a:spAutoFit/>
          </a:bodyPr>
          <a:lstStyle/>
          <a:p>
            <a:r>
              <a:rPr lang="en-US" altLang="zh-CN" sz="2000" b="1" dirty="0">
                <a:solidFill>
                  <a:srgbClr val="0070C0"/>
                </a:solidFill>
                <a:effectLst/>
                <a:ea typeface="方正仿宋_GBK" panose="03000509000000000000" pitchFamily="65" charset="-122"/>
                <a:cs typeface="Times New Roman" panose="02020603050405020304" pitchFamily="18" charset="0"/>
              </a:rPr>
              <a:t>1</a:t>
            </a:r>
            <a:r>
              <a:rPr lang="zh-CN" altLang="en-US" sz="2000" b="1" dirty="0">
                <a:solidFill>
                  <a:srgbClr val="0070C0"/>
                </a:solidFill>
                <a:effectLst/>
                <a:ea typeface="方正仿宋_GBK" panose="03000509000000000000" pitchFamily="65" charset="-122"/>
                <a:cs typeface="Times New Roman" panose="02020603050405020304" pitchFamily="18" charset="0"/>
              </a:rPr>
              <a:t>、</a:t>
            </a:r>
            <a:r>
              <a:rPr lang="zh-CN" altLang="zh-CN" sz="2000" b="1" dirty="0">
                <a:solidFill>
                  <a:srgbClr val="0070C0"/>
                </a:solidFill>
                <a:effectLst/>
                <a:ea typeface="方正仿宋_GBK" panose="03000509000000000000" pitchFamily="65" charset="-122"/>
                <a:cs typeface="Times New Roman" panose="02020603050405020304" pitchFamily="18" charset="0"/>
              </a:rPr>
              <a:t>中国地方志集成（江苏古籍、上海古籍、巴蜀）</a:t>
            </a:r>
            <a:endParaRPr lang="zh-CN" altLang="en-US" sz="2000" b="1" dirty="0">
              <a:solidFill>
                <a:srgbClr val="0070C0"/>
              </a:solidFill>
            </a:endParaRPr>
          </a:p>
        </p:txBody>
      </p:sp>
      <p:pic>
        <p:nvPicPr>
          <p:cNvPr id="9" name="图片 8">
            <a:extLst>
              <a:ext uri="{FF2B5EF4-FFF2-40B4-BE49-F238E27FC236}">
                <a16:creationId xmlns:a16="http://schemas.microsoft.com/office/drawing/2014/main" id="{6D3DB872-79A5-421A-B4B9-B17D8A990D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5497" y="4102822"/>
            <a:ext cx="2998242" cy="1931753"/>
          </a:xfrm>
          <a:prstGeom prst="rect">
            <a:avLst/>
          </a:prstGeom>
        </p:spPr>
      </p:pic>
      <p:pic>
        <p:nvPicPr>
          <p:cNvPr id="15" name="图片 14">
            <a:extLst>
              <a:ext uri="{FF2B5EF4-FFF2-40B4-BE49-F238E27FC236}">
                <a16:creationId xmlns:a16="http://schemas.microsoft.com/office/drawing/2014/main" id="{DE5941E9-2531-42F5-9394-EE8B48D15C99}"/>
              </a:ext>
            </a:extLst>
          </p:cNvPr>
          <p:cNvPicPr>
            <a:picLocks noChangeAspect="1"/>
          </p:cNvPicPr>
          <p:nvPr/>
        </p:nvPicPr>
        <p:blipFill>
          <a:blip r:embed="rId4"/>
          <a:stretch>
            <a:fillRect/>
          </a:stretch>
        </p:blipFill>
        <p:spPr>
          <a:xfrm>
            <a:off x="2760659" y="3980309"/>
            <a:ext cx="1567280" cy="2176778"/>
          </a:xfrm>
          <a:prstGeom prst="rect">
            <a:avLst/>
          </a:prstGeom>
        </p:spPr>
      </p:pic>
      <p:pic>
        <p:nvPicPr>
          <p:cNvPr id="19" name="图片 18">
            <a:extLst>
              <a:ext uri="{FF2B5EF4-FFF2-40B4-BE49-F238E27FC236}">
                <a16:creationId xmlns:a16="http://schemas.microsoft.com/office/drawing/2014/main" id="{5F6CC6DA-3E75-4A8D-846D-5F451D3A5079}"/>
              </a:ext>
            </a:extLst>
          </p:cNvPr>
          <p:cNvPicPr>
            <a:picLocks noChangeAspect="1"/>
          </p:cNvPicPr>
          <p:nvPr/>
        </p:nvPicPr>
        <p:blipFill>
          <a:blip r:embed="rId5"/>
          <a:stretch>
            <a:fillRect/>
          </a:stretch>
        </p:blipFill>
        <p:spPr>
          <a:xfrm>
            <a:off x="1974643" y="1678753"/>
            <a:ext cx="6273419" cy="2107478"/>
          </a:xfrm>
          <a:prstGeom prst="rect">
            <a:avLst/>
          </a:prstGeom>
        </p:spPr>
      </p:pic>
      <p:sp>
        <p:nvSpPr>
          <p:cNvPr id="10" name="文本框 9">
            <a:extLst>
              <a:ext uri="{FF2B5EF4-FFF2-40B4-BE49-F238E27FC236}">
                <a16:creationId xmlns:a16="http://schemas.microsoft.com/office/drawing/2014/main" id="{C0D10EC3-313E-4C98-BDF2-3B3BE5BCCD14}"/>
              </a:ext>
            </a:extLst>
          </p:cNvPr>
          <p:cNvSpPr txBox="1"/>
          <p:nvPr/>
        </p:nvSpPr>
        <p:spPr>
          <a:xfrm>
            <a:off x="1954418" y="6320580"/>
            <a:ext cx="6560344" cy="369332"/>
          </a:xfrm>
          <a:prstGeom prst="rect">
            <a:avLst/>
          </a:prstGeom>
          <a:noFill/>
        </p:spPr>
        <p:txBody>
          <a:bodyPr wrap="square">
            <a:spAutoFit/>
          </a:bodyPr>
          <a:lstStyle/>
          <a:p>
            <a:pPr indent="400050" algn="just"/>
            <a:r>
              <a:rPr lang="zh-CN" altLang="zh-CN" sz="1800" kern="100" dirty="0">
                <a:solidFill>
                  <a:srgbClr val="002060"/>
                </a:solidFill>
                <a:effectLst/>
                <a:latin typeface="Arial" panose="020B0604020202020204" pitchFamily="34" charset="0"/>
                <a:ea typeface="等线" panose="02010600030101010101" pitchFamily="2" charset="-122"/>
                <a:cs typeface="Arial" panose="020B0604020202020204" pitchFamily="34" charset="0"/>
              </a:rPr>
              <a:t>江苏府县志辑：</a:t>
            </a:r>
            <a:r>
              <a:rPr lang="en-US" altLang="zh-CN" sz="1800" kern="100" dirty="0">
                <a:solidFill>
                  <a:srgbClr val="002060"/>
                </a:solidFill>
                <a:effectLst/>
                <a:latin typeface="Arial" panose="020B0604020202020204" pitchFamily="34" charset="0"/>
                <a:ea typeface="等线" panose="02010600030101010101" pitchFamily="2" charset="-122"/>
                <a:cs typeface="Times New Roman" panose="02020603050405020304" pitchFamily="18" charset="0"/>
              </a:rPr>
              <a:t>68</a:t>
            </a:r>
            <a:r>
              <a:rPr lang="zh-CN" altLang="zh-CN" sz="1800" kern="100" dirty="0">
                <a:solidFill>
                  <a:srgbClr val="002060"/>
                </a:solidFill>
                <a:effectLst/>
                <a:latin typeface="Arial" panose="020B0604020202020204" pitchFamily="34" charset="0"/>
                <a:ea typeface="等线" panose="02010600030101010101" pitchFamily="2" charset="-122"/>
                <a:cs typeface="Arial" panose="020B0604020202020204" pitchFamily="34" charset="0"/>
              </a:rPr>
              <a:t>册，</a:t>
            </a:r>
            <a:r>
              <a:rPr lang="en-US" altLang="zh-CN" sz="1800" kern="100" dirty="0">
                <a:solidFill>
                  <a:srgbClr val="002060"/>
                </a:solidFill>
                <a:effectLst/>
                <a:latin typeface="Arial" panose="020B0604020202020204" pitchFamily="34" charset="0"/>
                <a:ea typeface="等线" panose="02010600030101010101" pitchFamily="2" charset="-122"/>
                <a:cs typeface="Times New Roman" panose="02020603050405020304" pitchFamily="18" charset="0"/>
              </a:rPr>
              <a:t>109</a:t>
            </a:r>
            <a:r>
              <a:rPr lang="zh-CN" altLang="zh-CN" sz="1800" kern="100" dirty="0">
                <a:solidFill>
                  <a:srgbClr val="002060"/>
                </a:solidFill>
                <a:effectLst/>
                <a:latin typeface="Arial" panose="020B0604020202020204" pitchFamily="34" charset="0"/>
                <a:ea typeface="等线" panose="02010600030101010101" pitchFamily="2" charset="-122"/>
                <a:cs typeface="Arial" panose="020B0604020202020204" pitchFamily="34" charset="0"/>
              </a:rPr>
              <a:t>种，</a:t>
            </a:r>
            <a:r>
              <a:rPr lang="en-US" altLang="zh-CN" sz="1800" kern="100" dirty="0">
                <a:solidFill>
                  <a:srgbClr val="002060"/>
                </a:solidFill>
                <a:effectLst/>
                <a:latin typeface="Arial" panose="020B0604020202020204" pitchFamily="34" charset="0"/>
                <a:ea typeface="等线" panose="02010600030101010101" pitchFamily="2" charset="-122"/>
                <a:cs typeface="Times New Roman" panose="02020603050405020304" pitchFamily="18" charset="0"/>
              </a:rPr>
              <a:t>2008</a:t>
            </a:r>
            <a:r>
              <a:rPr lang="zh-CN" altLang="zh-CN" sz="1800" kern="100" dirty="0">
                <a:solidFill>
                  <a:srgbClr val="002060"/>
                </a:solidFill>
                <a:effectLst/>
                <a:latin typeface="Arial" panose="020B0604020202020204" pitchFamily="34" charset="0"/>
                <a:ea typeface="等线" panose="02010600030101010101" pitchFamily="2" charset="-122"/>
                <a:cs typeface="Arial" panose="020B0604020202020204" pitchFamily="34" charset="0"/>
              </a:rPr>
              <a:t>年</a:t>
            </a:r>
            <a:r>
              <a:rPr lang="zh-CN" altLang="en-US" sz="1800" kern="100" dirty="0">
                <a:solidFill>
                  <a:srgbClr val="002060"/>
                </a:solidFill>
                <a:effectLst/>
                <a:latin typeface="Arial" panose="020B0604020202020204" pitchFamily="34" charset="0"/>
                <a:ea typeface="等线" panose="02010600030101010101" pitchFamily="2" charset="-122"/>
                <a:cs typeface="Arial" panose="020B0604020202020204" pitchFamily="34" charset="0"/>
              </a:rPr>
              <a:t>出版</a:t>
            </a:r>
            <a:r>
              <a:rPr lang="zh-CN" altLang="zh-CN" sz="1800" kern="100" dirty="0">
                <a:solidFill>
                  <a:srgbClr val="002060"/>
                </a:solidFill>
                <a:effectLst/>
                <a:latin typeface="Arial" panose="020B0604020202020204" pitchFamily="34" charset="0"/>
                <a:ea typeface="等线" panose="02010600030101010101" pitchFamily="2" charset="-122"/>
                <a:cs typeface="Arial" panose="020B0604020202020204" pitchFamily="34" charset="0"/>
              </a:rPr>
              <a:t>，</a:t>
            </a:r>
            <a:r>
              <a:rPr lang="en-US" altLang="zh-CN" sz="1800" kern="100" dirty="0">
                <a:solidFill>
                  <a:srgbClr val="002060"/>
                </a:solidFill>
                <a:effectLst/>
                <a:latin typeface="Arial" panose="020B0604020202020204" pitchFamily="34" charset="0"/>
                <a:ea typeface="等线" panose="02010600030101010101" pitchFamily="2" charset="-122"/>
                <a:cs typeface="Times New Roman" panose="02020603050405020304" pitchFamily="18" charset="0"/>
              </a:rPr>
              <a:t>28000</a:t>
            </a:r>
            <a:r>
              <a:rPr lang="zh-CN" altLang="zh-CN" sz="1800" kern="100" dirty="0">
                <a:solidFill>
                  <a:srgbClr val="002060"/>
                </a:solidFill>
                <a:effectLst/>
                <a:latin typeface="Arial" panose="020B0604020202020204" pitchFamily="34" charset="0"/>
                <a:ea typeface="等线" panose="02010600030101010101" pitchFamily="2" charset="-122"/>
                <a:cs typeface="Arial" panose="020B0604020202020204" pitchFamily="34" charset="0"/>
              </a:rPr>
              <a:t>元</a:t>
            </a:r>
            <a:endParaRPr lang="zh-CN" altLang="zh-CN" sz="1800" kern="100" dirty="0">
              <a:solidFill>
                <a:srgbClr val="002060"/>
              </a:solidFill>
              <a:effectLst/>
              <a:latin typeface="等线" panose="02010600030101010101" pitchFamily="2" charset="-122"/>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057204424"/>
      </p:ext>
    </p:extLst>
  </p:cSld>
  <p:clrMapOvr>
    <a:masterClrMapping/>
  </p:clrMapOvr>
  <p:transition spd="med">
    <p:pull/>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a:t>
            </a:r>
            <a:endParaRPr lang="en-US" altLang="zh-CN" sz="2000" b="1" dirty="0">
              <a:solidFill>
                <a:schemeClr val="bg1"/>
              </a:solidFill>
              <a:effectLst>
                <a:outerShdw blurRad="38100" dist="76200" dir="2700000" algn="tl">
                  <a:srgbClr val="000000">
                    <a:alpha val="10000"/>
                  </a:srgbClr>
                </a:outerShdw>
              </a:effectLst>
              <a:cs typeface="+mn-ea"/>
              <a:sym typeface="+mn-lt"/>
            </a:endParaRPr>
          </a:p>
          <a:p>
            <a:pPr algn="ctr"/>
            <a:r>
              <a:rPr lang="zh-CN" altLang="en-US" sz="2000" b="1" dirty="0">
                <a:solidFill>
                  <a:schemeClr val="bg1"/>
                </a:solidFill>
                <a:effectLst>
                  <a:outerShdw blurRad="38100" dist="76200" dir="2700000" algn="tl">
                    <a:srgbClr val="000000">
                      <a:alpha val="10000"/>
                    </a:srgbClr>
                  </a:outerShdw>
                </a:effectLst>
                <a:cs typeface="+mn-ea"/>
                <a:sym typeface="+mn-lt"/>
              </a:rPr>
              <a:t>功能和作用</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3</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4" name="文本框 3">
            <a:extLst>
              <a:ext uri="{FF2B5EF4-FFF2-40B4-BE49-F238E27FC236}">
                <a16:creationId xmlns:a16="http://schemas.microsoft.com/office/drawing/2014/main" id="{65E7A298-2E17-404D-AE55-71EDDE4D5AC7}"/>
              </a:ext>
            </a:extLst>
          </p:cNvPr>
          <p:cNvSpPr txBox="1"/>
          <p:nvPr/>
        </p:nvSpPr>
        <p:spPr>
          <a:xfrm>
            <a:off x="2219325" y="419785"/>
            <a:ext cx="5105400" cy="400110"/>
          </a:xfrm>
          <a:prstGeom prst="rect">
            <a:avLst/>
          </a:prstGeom>
          <a:noFill/>
        </p:spPr>
        <p:txBody>
          <a:bodyPr wrap="square">
            <a:spAutoFit/>
          </a:bodyPr>
          <a:lstStyle/>
          <a:p>
            <a:r>
              <a:rPr lang="en-US" altLang="zh-CN" sz="2000" b="1" dirty="0">
                <a:solidFill>
                  <a:srgbClr val="0070C0"/>
                </a:solidFill>
                <a:ea typeface="方正仿宋_GBK" panose="03000509000000000000" pitchFamily="65" charset="-122"/>
                <a:cs typeface="Times New Roman" panose="02020603050405020304" pitchFamily="18" charset="0"/>
              </a:rPr>
              <a:t>2</a:t>
            </a:r>
            <a:r>
              <a:rPr lang="zh-CN" altLang="en-US" sz="2000" b="1" dirty="0">
                <a:solidFill>
                  <a:srgbClr val="0070C0"/>
                </a:solidFill>
                <a:ea typeface="方正仿宋_GBK" panose="03000509000000000000" pitchFamily="65" charset="-122"/>
                <a:cs typeface="Times New Roman" panose="02020603050405020304" pitchFamily="18" charset="0"/>
              </a:rPr>
              <a:t>、</a:t>
            </a:r>
            <a:r>
              <a:rPr lang="zh-CN" altLang="zh-CN" sz="2000" b="1" dirty="0">
                <a:solidFill>
                  <a:srgbClr val="0070C0"/>
                </a:solidFill>
                <a:ea typeface="方正仿宋_GBK" panose="03000509000000000000" pitchFamily="65" charset="-122"/>
                <a:cs typeface="Times New Roman" panose="02020603050405020304" pitchFamily="18" charset="0"/>
              </a:rPr>
              <a:t>中国方志丛书（台湾成文出版社）</a:t>
            </a:r>
            <a:endParaRPr lang="zh-CN" altLang="en-US" sz="2000" b="1" dirty="0">
              <a:solidFill>
                <a:srgbClr val="0070C0"/>
              </a:solidFill>
              <a:ea typeface="方正仿宋_GBK" panose="03000509000000000000" pitchFamily="65" charset="-122"/>
              <a:cs typeface="Times New Roman" panose="02020603050405020304" pitchFamily="18" charset="0"/>
            </a:endParaRPr>
          </a:p>
        </p:txBody>
      </p:sp>
      <p:pic>
        <p:nvPicPr>
          <p:cNvPr id="3" name="图片 2">
            <a:extLst>
              <a:ext uri="{FF2B5EF4-FFF2-40B4-BE49-F238E27FC236}">
                <a16:creationId xmlns:a16="http://schemas.microsoft.com/office/drawing/2014/main" id="{CE17ED5D-4A78-4CC3-A89D-35A5B12A47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599" y="1210047"/>
            <a:ext cx="2962275" cy="2221707"/>
          </a:xfrm>
          <a:prstGeom prst="rect">
            <a:avLst/>
          </a:prstGeom>
        </p:spPr>
      </p:pic>
      <p:pic>
        <p:nvPicPr>
          <p:cNvPr id="8" name="图片 7">
            <a:extLst>
              <a:ext uri="{FF2B5EF4-FFF2-40B4-BE49-F238E27FC236}">
                <a16:creationId xmlns:a16="http://schemas.microsoft.com/office/drawing/2014/main" id="{49F9F6DF-5B10-4610-B4D9-BA16F420F3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3049" y="3658914"/>
            <a:ext cx="3333749" cy="2500312"/>
          </a:xfrm>
          <a:prstGeom prst="rect">
            <a:avLst/>
          </a:prstGeom>
        </p:spPr>
      </p:pic>
      <p:sp>
        <p:nvSpPr>
          <p:cNvPr id="10" name="文本框 9">
            <a:extLst>
              <a:ext uri="{FF2B5EF4-FFF2-40B4-BE49-F238E27FC236}">
                <a16:creationId xmlns:a16="http://schemas.microsoft.com/office/drawing/2014/main" id="{F7951FEA-94BC-416D-A139-A131EC1168CA}"/>
              </a:ext>
            </a:extLst>
          </p:cNvPr>
          <p:cNvSpPr txBox="1"/>
          <p:nvPr/>
        </p:nvSpPr>
        <p:spPr>
          <a:xfrm>
            <a:off x="5493762" y="1310819"/>
            <a:ext cx="2861822" cy="1754326"/>
          </a:xfrm>
          <a:prstGeom prst="rect">
            <a:avLst/>
          </a:prstGeom>
          <a:noFill/>
        </p:spPr>
        <p:txBody>
          <a:bodyPr wrap="square">
            <a:spAutoFit/>
          </a:bodyPr>
          <a:lstStyle/>
          <a:p>
            <a:pPr algn="just">
              <a:lnSpc>
                <a:spcPct val="150000"/>
              </a:lnSpc>
            </a:pPr>
            <a:r>
              <a:rPr lang="en-US" altLang="zh-CN" sz="1800" kern="100" dirty="0">
                <a:solidFill>
                  <a:srgbClr val="002060"/>
                </a:solidFill>
                <a:effectLst/>
                <a:latin typeface="Arial" panose="020B0604020202020204" pitchFamily="34" charset="0"/>
                <a:ea typeface="等线" panose="02010600030101010101" pitchFamily="2" charset="-122"/>
                <a:cs typeface="Times New Roman" panose="02020603050405020304" pitchFamily="18" charset="0"/>
              </a:rPr>
              <a:t>A</a:t>
            </a:r>
            <a:r>
              <a:rPr lang="zh-CN" altLang="zh-CN" sz="1800" kern="100" dirty="0">
                <a:solidFill>
                  <a:srgbClr val="002060"/>
                </a:solidFill>
                <a:effectLst/>
                <a:latin typeface="Arial" panose="020B0604020202020204" pitchFamily="34" charset="0"/>
                <a:ea typeface="等线" panose="02010600030101010101" pitchFamily="2" charset="-122"/>
                <a:cs typeface="Arial" panose="020B0604020202020204" pitchFamily="34" charset="0"/>
              </a:rPr>
              <a:t>华中、</a:t>
            </a:r>
            <a:r>
              <a:rPr lang="en-US" altLang="zh-CN" sz="1800" kern="100" dirty="0">
                <a:solidFill>
                  <a:srgbClr val="002060"/>
                </a:solidFill>
                <a:effectLst/>
                <a:latin typeface="Arial" panose="020B0604020202020204" pitchFamily="34" charset="0"/>
                <a:ea typeface="等线" panose="02010600030101010101" pitchFamily="2" charset="-122"/>
                <a:cs typeface="Times New Roman" panose="02020603050405020304" pitchFamily="18" charset="0"/>
              </a:rPr>
              <a:t>B</a:t>
            </a:r>
            <a:r>
              <a:rPr lang="zh-CN" altLang="zh-CN" sz="1800" kern="100" dirty="0">
                <a:solidFill>
                  <a:srgbClr val="002060"/>
                </a:solidFill>
                <a:effectLst/>
                <a:latin typeface="Arial" panose="020B0604020202020204" pitchFamily="34" charset="0"/>
                <a:ea typeface="等线" panose="02010600030101010101" pitchFamily="2" charset="-122"/>
                <a:cs typeface="Arial" panose="020B0604020202020204" pitchFamily="34" charset="0"/>
              </a:rPr>
              <a:t>华北、</a:t>
            </a:r>
            <a:r>
              <a:rPr lang="en-US" altLang="zh-CN" sz="1800" kern="100" dirty="0">
                <a:solidFill>
                  <a:srgbClr val="002060"/>
                </a:solidFill>
                <a:effectLst/>
                <a:latin typeface="Arial" panose="020B0604020202020204" pitchFamily="34" charset="0"/>
                <a:ea typeface="等线" panose="02010600030101010101" pitchFamily="2" charset="-122"/>
                <a:cs typeface="Times New Roman" panose="02020603050405020304" pitchFamily="18" charset="0"/>
              </a:rPr>
              <a:t>C</a:t>
            </a:r>
            <a:r>
              <a:rPr lang="zh-CN" altLang="zh-CN" sz="1800" kern="100" dirty="0">
                <a:solidFill>
                  <a:srgbClr val="002060"/>
                </a:solidFill>
                <a:effectLst/>
                <a:latin typeface="Arial" panose="020B0604020202020204" pitchFamily="34" charset="0"/>
                <a:ea typeface="等线" panose="02010600030101010101" pitchFamily="2" charset="-122"/>
                <a:cs typeface="Arial" panose="020B0604020202020204" pitchFamily="34" charset="0"/>
              </a:rPr>
              <a:t>华南、</a:t>
            </a:r>
            <a:r>
              <a:rPr lang="en-US" altLang="zh-CN" sz="1800" kern="100" dirty="0">
                <a:solidFill>
                  <a:srgbClr val="002060"/>
                </a:solidFill>
                <a:effectLst/>
                <a:latin typeface="Arial" panose="020B0604020202020204" pitchFamily="34" charset="0"/>
                <a:ea typeface="等线" panose="02010600030101010101" pitchFamily="2" charset="-122"/>
                <a:cs typeface="Times New Roman" panose="02020603050405020304" pitchFamily="18" charset="0"/>
              </a:rPr>
              <a:t>D</a:t>
            </a:r>
            <a:r>
              <a:rPr lang="zh-CN" altLang="zh-CN" sz="1800" kern="100" dirty="0">
                <a:solidFill>
                  <a:srgbClr val="002060"/>
                </a:solidFill>
                <a:effectLst/>
                <a:latin typeface="Arial" panose="020B0604020202020204" pitchFamily="34" charset="0"/>
                <a:ea typeface="等线" panose="02010600030101010101" pitchFamily="2" charset="-122"/>
                <a:cs typeface="Arial" panose="020B0604020202020204" pitchFamily="34" charset="0"/>
              </a:rPr>
              <a:t>西部、</a:t>
            </a:r>
            <a:r>
              <a:rPr lang="en-US" altLang="zh-CN" sz="1800" kern="100" dirty="0">
                <a:solidFill>
                  <a:srgbClr val="002060"/>
                </a:solidFill>
                <a:effectLst/>
                <a:latin typeface="Arial" panose="020B0604020202020204" pitchFamily="34" charset="0"/>
                <a:ea typeface="等线" panose="02010600030101010101" pitchFamily="2" charset="-122"/>
                <a:cs typeface="Times New Roman" panose="02020603050405020304" pitchFamily="18" charset="0"/>
              </a:rPr>
              <a:t>E</a:t>
            </a:r>
            <a:r>
              <a:rPr lang="zh-CN" altLang="zh-CN" sz="1800" kern="100" dirty="0">
                <a:solidFill>
                  <a:srgbClr val="002060"/>
                </a:solidFill>
                <a:effectLst/>
                <a:latin typeface="Arial" panose="020B0604020202020204" pitchFamily="34" charset="0"/>
                <a:ea typeface="等线" panose="02010600030101010101" pitchFamily="2" charset="-122"/>
                <a:cs typeface="Arial" panose="020B0604020202020204" pitchFamily="34" charset="0"/>
              </a:rPr>
              <a:t>塞北、</a:t>
            </a:r>
            <a:r>
              <a:rPr lang="en-US" altLang="zh-CN" sz="1800" kern="100" dirty="0">
                <a:solidFill>
                  <a:srgbClr val="002060"/>
                </a:solidFill>
                <a:effectLst/>
                <a:latin typeface="Arial" panose="020B0604020202020204" pitchFamily="34" charset="0"/>
                <a:ea typeface="等线" panose="02010600030101010101" pitchFamily="2" charset="-122"/>
                <a:cs typeface="Times New Roman" panose="02020603050405020304" pitchFamily="18" charset="0"/>
              </a:rPr>
              <a:t>F</a:t>
            </a:r>
            <a:r>
              <a:rPr lang="zh-CN" altLang="zh-CN" sz="1800" kern="100" dirty="0">
                <a:solidFill>
                  <a:srgbClr val="002060"/>
                </a:solidFill>
                <a:effectLst/>
                <a:latin typeface="Arial" panose="020B0604020202020204" pitchFamily="34" charset="0"/>
                <a:ea typeface="等线" panose="02010600030101010101" pitchFamily="2" charset="-122"/>
                <a:cs typeface="Arial" panose="020B0604020202020204" pitchFamily="34" charset="0"/>
              </a:rPr>
              <a:t>东北、</a:t>
            </a:r>
            <a:r>
              <a:rPr lang="en-US" altLang="zh-CN" sz="1800" kern="100" dirty="0">
                <a:solidFill>
                  <a:srgbClr val="002060"/>
                </a:solidFill>
                <a:effectLst/>
                <a:latin typeface="Arial" panose="020B0604020202020204" pitchFamily="34" charset="0"/>
                <a:ea typeface="等线" panose="02010600030101010101" pitchFamily="2" charset="-122"/>
                <a:cs typeface="Times New Roman" panose="02020603050405020304" pitchFamily="18" charset="0"/>
              </a:rPr>
              <a:t>G</a:t>
            </a:r>
            <a:r>
              <a:rPr lang="zh-CN" altLang="zh-CN" sz="1800" kern="100" dirty="0">
                <a:solidFill>
                  <a:srgbClr val="002060"/>
                </a:solidFill>
                <a:effectLst/>
                <a:latin typeface="Arial" panose="020B0604020202020204" pitchFamily="34" charset="0"/>
                <a:ea typeface="等线" panose="02010600030101010101" pitchFamily="2" charset="-122"/>
                <a:cs typeface="Arial" panose="020B0604020202020204" pitchFamily="34" charset="0"/>
              </a:rPr>
              <a:t>台湾七大片区</a:t>
            </a:r>
            <a:endParaRPr lang="en-US" altLang="zh-CN" sz="1800" kern="100" dirty="0">
              <a:solidFill>
                <a:srgbClr val="002060"/>
              </a:solidFill>
              <a:effectLst/>
              <a:latin typeface="Arial" panose="020B0604020202020204" pitchFamily="34" charset="0"/>
              <a:ea typeface="等线" panose="02010600030101010101" pitchFamily="2" charset="-122"/>
              <a:cs typeface="Arial" panose="020B0604020202020204" pitchFamily="34" charset="0"/>
            </a:endParaRPr>
          </a:p>
          <a:p>
            <a:pPr algn="just">
              <a:lnSpc>
                <a:spcPct val="150000"/>
              </a:lnSpc>
            </a:pPr>
            <a:r>
              <a:rPr lang="zh-CN" altLang="zh-CN" sz="1800" kern="100" dirty="0">
                <a:solidFill>
                  <a:srgbClr val="002060"/>
                </a:solidFill>
                <a:effectLst/>
                <a:latin typeface="Arial" panose="020B0604020202020204" pitchFamily="34" charset="0"/>
                <a:ea typeface="等线" panose="02010600030101010101" pitchFamily="2" charset="-122"/>
                <a:cs typeface="Arial" panose="020B0604020202020204" pitchFamily="34" charset="0"/>
              </a:rPr>
              <a:t>一共影印</a:t>
            </a:r>
            <a:r>
              <a:rPr lang="en-US" altLang="zh-CN" sz="1800" kern="100" dirty="0">
                <a:solidFill>
                  <a:srgbClr val="002060"/>
                </a:solidFill>
                <a:effectLst/>
                <a:latin typeface="Arial" panose="020B0604020202020204" pitchFamily="34" charset="0"/>
                <a:ea typeface="等线" panose="02010600030101010101" pitchFamily="2" charset="-122"/>
                <a:cs typeface="Times New Roman" panose="02020603050405020304" pitchFamily="18" charset="0"/>
              </a:rPr>
              <a:t>5359</a:t>
            </a:r>
            <a:r>
              <a:rPr lang="zh-CN" altLang="zh-CN" sz="1800" kern="100" dirty="0">
                <a:solidFill>
                  <a:srgbClr val="002060"/>
                </a:solidFill>
                <a:effectLst/>
                <a:latin typeface="Arial" panose="020B0604020202020204" pitchFamily="34" charset="0"/>
                <a:ea typeface="等线" panose="02010600030101010101" pitchFamily="2" charset="-122"/>
                <a:cs typeface="Arial" panose="020B0604020202020204" pitchFamily="34" charset="0"/>
              </a:rPr>
              <a:t>册方志。</a:t>
            </a:r>
            <a:endParaRPr lang="zh-CN" altLang="zh-CN" sz="1800" kern="100" dirty="0">
              <a:solidFill>
                <a:srgbClr val="002060"/>
              </a:solidFill>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12" name="文本框 11">
            <a:extLst>
              <a:ext uri="{FF2B5EF4-FFF2-40B4-BE49-F238E27FC236}">
                <a16:creationId xmlns:a16="http://schemas.microsoft.com/office/drawing/2014/main" id="{315E2733-5F6E-4FB7-9AAC-50817BB94EA7}"/>
              </a:ext>
            </a:extLst>
          </p:cNvPr>
          <p:cNvSpPr txBox="1"/>
          <p:nvPr/>
        </p:nvSpPr>
        <p:spPr>
          <a:xfrm>
            <a:off x="1900237" y="4540199"/>
            <a:ext cx="3428998" cy="368871"/>
          </a:xfrm>
          <a:prstGeom prst="rect">
            <a:avLst/>
          </a:prstGeom>
          <a:noFill/>
        </p:spPr>
        <p:txBody>
          <a:bodyPr wrap="square">
            <a:spAutoFit/>
          </a:bodyPr>
          <a:lstStyle/>
          <a:p>
            <a:r>
              <a:rPr lang="zh-CN" altLang="zh-CN" sz="1800" kern="100" dirty="0">
                <a:solidFill>
                  <a:srgbClr val="002060"/>
                </a:solidFill>
                <a:effectLst/>
                <a:latin typeface="Arial" panose="020B0604020202020204" pitchFamily="34" charset="0"/>
                <a:ea typeface="等线" panose="02010600030101010101" pitchFamily="2" charset="-122"/>
                <a:cs typeface="Arial" panose="020B0604020202020204" pitchFamily="34" charset="0"/>
              </a:rPr>
              <a:t>其中江苏部分共</a:t>
            </a:r>
            <a:r>
              <a:rPr lang="en-US" altLang="zh-CN" sz="1800" kern="100" dirty="0">
                <a:solidFill>
                  <a:srgbClr val="002060"/>
                </a:solidFill>
                <a:effectLst/>
                <a:latin typeface="Arial" panose="020B0604020202020204" pitchFamily="34" charset="0"/>
                <a:ea typeface="等线" panose="02010600030101010101" pitchFamily="2" charset="-122"/>
                <a:cs typeface="Times New Roman" panose="02020603050405020304" pitchFamily="18" charset="0"/>
              </a:rPr>
              <a:t>177</a:t>
            </a:r>
            <a:r>
              <a:rPr lang="zh-CN" altLang="zh-CN" sz="1800" kern="100" dirty="0">
                <a:solidFill>
                  <a:srgbClr val="002060"/>
                </a:solidFill>
                <a:effectLst/>
                <a:latin typeface="Arial" panose="020B0604020202020204" pitchFamily="34" charset="0"/>
                <a:ea typeface="等线" panose="02010600030101010101" pitchFamily="2" charset="-122"/>
                <a:cs typeface="Arial" panose="020B0604020202020204" pitchFamily="34" charset="0"/>
              </a:rPr>
              <a:t>种</a:t>
            </a:r>
            <a:r>
              <a:rPr lang="en-US" altLang="zh-CN" sz="1800" kern="100" dirty="0">
                <a:solidFill>
                  <a:srgbClr val="002060"/>
                </a:solidFill>
                <a:effectLst/>
                <a:latin typeface="Arial" panose="020B0604020202020204" pitchFamily="34" charset="0"/>
                <a:ea typeface="等线" panose="02010600030101010101" pitchFamily="2" charset="-122"/>
                <a:cs typeface="Times New Roman" panose="02020603050405020304" pitchFamily="18" charset="0"/>
              </a:rPr>
              <a:t>523</a:t>
            </a:r>
            <a:r>
              <a:rPr lang="zh-CN" altLang="zh-CN" sz="1800" kern="100" dirty="0">
                <a:solidFill>
                  <a:srgbClr val="002060"/>
                </a:solidFill>
                <a:effectLst/>
                <a:latin typeface="Arial" panose="020B0604020202020204" pitchFamily="34" charset="0"/>
                <a:ea typeface="等线" panose="02010600030101010101" pitchFamily="2" charset="-122"/>
                <a:cs typeface="Arial" panose="020B0604020202020204" pitchFamily="34" charset="0"/>
              </a:rPr>
              <a:t>册。</a:t>
            </a:r>
            <a:endParaRPr lang="zh-CN" altLang="en-US" dirty="0">
              <a:solidFill>
                <a:srgbClr val="002060"/>
              </a:solidFill>
            </a:endParaRPr>
          </a:p>
        </p:txBody>
      </p:sp>
    </p:spTree>
    <p:extLst>
      <p:ext uri="{BB962C8B-B14F-4D97-AF65-F5344CB8AC3E}">
        <p14:creationId xmlns:p14="http://schemas.microsoft.com/office/powerpoint/2010/main" val="2200408576"/>
      </p:ext>
    </p:extLst>
  </p:cSld>
  <p:clrMapOvr>
    <a:masterClrMapping/>
  </p:clrMapOvr>
  <p:transition spd="med">
    <p:pull/>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a:t>
            </a:r>
            <a:endParaRPr lang="en-US" altLang="zh-CN" sz="2000" b="1" dirty="0">
              <a:solidFill>
                <a:schemeClr val="bg1"/>
              </a:solidFill>
              <a:effectLst>
                <a:outerShdw blurRad="38100" dist="76200" dir="2700000" algn="tl">
                  <a:srgbClr val="000000">
                    <a:alpha val="10000"/>
                  </a:srgbClr>
                </a:outerShdw>
              </a:effectLst>
              <a:cs typeface="+mn-ea"/>
              <a:sym typeface="+mn-lt"/>
            </a:endParaRPr>
          </a:p>
          <a:p>
            <a:pPr algn="ctr"/>
            <a:r>
              <a:rPr lang="zh-CN" altLang="en-US" sz="2000" b="1" dirty="0">
                <a:solidFill>
                  <a:schemeClr val="bg1"/>
                </a:solidFill>
                <a:effectLst>
                  <a:outerShdw blurRad="38100" dist="76200" dir="2700000" algn="tl">
                    <a:srgbClr val="000000">
                      <a:alpha val="10000"/>
                    </a:srgbClr>
                  </a:outerShdw>
                </a:effectLst>
                <a:cs typeface="+mn-ea"/>
                <a:sym typeface="+mn-lt"/>
              </a:rPr>
              <a:t>功能和作用</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3</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4" name="文本框 3">
            <a:extLst>
              <a:ext uri="{FF2B5EF4-FFF2-40B4-BE49-F238E27FC236}">
                <a16:creationId xmlns:a16="http://schemas.microsoft.com/office/drawing/2014/main" id="{1DB07BA0-EA57-4C31-B77B-6C51514B27AE}"/>
              </a:ext>
            </a:extLst>
          </p:cNvPr>
          <p:cNvSpPr txBox="1"/>
          <p:nvPr/>
        </p:nvSpPr>
        <p:spPr>
          <a:xfrm>
            <a:off x="2057400" y="324535"/>
            <a:ext cx="6515100" cy="400110"/>
          </a:xfrm>
          <a:prstGeom prst="rect">
            <a:avLst/>
          </a:prstGeom>
          <a:noFill/>
        </p:spPr>
        <p:txBody>
          <a:bodyPr wrap="square">
            <a:spAutoFit/>
          </a:bodyPr>
          <a:lstStyle/>
          <a:p>
            <a:r>
              <a:rPr lang="en-US" altLang="zh-CN" sz="2000" b="1" dirty="0">
                <a:solidFill>
                  <a:srgbClr val="0070C0"/>
                </a:solidFill>
                <a:ea typeface="方正仿宋_GBK" panose="03000509000000000000" pitchFamily="65" charset="-122"/>
                <a:cs typeface="Times New Roman" panose="02020603050405020304" pitchFamily="18" charset="0"/>
              </a:rPr>
              <a:t>3</a:t>
            </a:r>
            <a:r>
              <a:rPr lang="zh-CN" altLang="en-US" sz="2000" b="1" dirty="0">
                <a:solidFill>
                  <a:srgbClr val="0070C0"/>
                </a:solidFill>
                <a:ea typeface="方正仿宋_GBK" panose="03000509000000000000" pitchFamily="65" charset="-122"/>
                <a:cs typeface="Times New Roman" panose="02020603050405020304" pitchFamily="18" charset="0"/>
              </a:rPr>
              <a:t>、</a:t>
            </a:r>
            <a:r>
              <a:rPr lang="zh-CN" altLang="zh-CN" sz="2000" b="1" dirty="0">
                <a:solidFill>
                  <a:srgbClr val="0070C0"/>
                </a:solidFill>
                <a:ea typeface="方正仿宋_GBK" panose="03000509000000000000" pitchFamily="65" charset="-122"/>
                <a:cs typeface="Times New Roman" panose="02020603050405020304" pitchFamily="18" charset="0"/>
              </a:rPr>
              <a:t>著名图书馆稀见方志丛刊系列（国家图书馆出版社）</a:t>
            </a:r>
            <a:endParaRPr lang="zh-CN" altLang="en-US" sz="2000" b="1" dirty="0">
              <a:solidFill>
                <a:srgbClr val="0070C0"/>
              </a:solidFill>
              <a:ea typeface="方正仿宋_GBK" panose="03000509000000000000" pitchFamily="65" charset="-122"/>
              <a:cs typeface="Times New Roman" panose="02020603050405020304" pitchFamily="18" charset="0"/>
            </a:endParaRPr>
          </a:p>
        </p:txBody>
      </p:sp>
      <p:pic>
        <p:nvPicPr>
          <p:cNvPr id="1026" name="Picture 2">
            <a:extLst>
              <a:ext uri="{FF2B5EF4-FFF2-40B4-BE49-F238E27FC236}">
                <a16:creationId xmlns:a16="http://schemas.microsoft.com/office/drawing/2014/main" id="{92FBA913-22B3-4ADE-9819-729DD2D3EF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1640" y="967261"/>
            <a:ext cx="1230490" cy="16666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49DC6F1-4577-4159-BE77-AA62C63D2A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9652" y="954425"/>
            <a:ext cx="1172898" cy="16761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7366043-DCCF-4576-BDF4-72B518A849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0072" y="954425"/>
            <a:ext cx="1240940" cy="16761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358B017-BE9D-416A-895D-97588DB2BE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8534" y="908460"/>
            <a:ext cx="1240940" cy="167619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F8098721-BB97-468E-9F61-7A04815AEF4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81640" y="2876548"/>
            <a:ext cx="1254730" cy="176916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29C45400-66D2-43F7-BF14-C8D6B4829B3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13115" y="2771775"/>
            <a:ext cx="1483432" cy="187394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A242C826-3DDE-4F0D-9DAD-5FDD67F3FB9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77719" y="2869514"/>
            <a:ext cx="1720815" cy="179235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F82E997D-F44D-4074-9C48-D89B6534ABA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98534" y="2876547"/>
            <a:ext cx="1328205" cy="176916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61EDF2B4-DA4F-4711-93BF-BFD83DD9561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57400" y="4888333"/>
            <a:ext cx="1278970" cy="1790558"/>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95EB96C7-B3D8-46FB-B09E-26D5FF18BBB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69652" y="4888333"/>
            <a:ext cx="1326895" cy="1790558"/>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31842744-FDC4-45E2-81C5-C87213DCBA2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19582" y="4888333"/>
            <a:ext cx="1400294" cy="1790558"/>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EFBAECB2-B94E-471D-82C2-57FDDDDD381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27902" y="4880876"/>
            <a:ext cx="1326895" cy="1769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988153"/>
      </p:ext>
    </p:extLst>
  </p:cSld>
  <p:clrMapOvr>
    <a:masterClrMapping/>
  </p:clrMapOvr>
  <p:transition spd="med">
    <p:pull/>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a:t>
            </a:r>
            <a:endParaRPr lang="en-US" altLang="zh-CN" sz="2000" b="1" dirty="0">
              <a:solidFill>
                <a:schemeClr val="bg1"/>
              </a:solidFill>
              <a:effectLst>
                <a:outerShdw blurRad="38100" dist="76200" dir="2700000" algn="tl">
                  <a:srgbClr val="000000">
                    <a:alpha val="10000"/>
                  </a:srgbClr>
                </a:outerShdw>
              </a:effectLst>
              <a:cs typeface="+mn-ea"/>
              <a:sym typeface="+mn-lt"/>
            </a:endParaRPr>
          </a:p>
          <a:p>
            <a:pPr algn="ctr"/>
            <a:r>
              <a:rPr lang="zh-CN" altLang="en-US" sz="2000" b="1" dirty="0">
                <a:solidFill>
                  <a:schemeClr val="bg1"/>
                </a:solidFill>
                <a:effectLst>
                  <a:outerShdw blurRad="38100" dist="76200" dir="2700000" algn="tl">
                    <a:srgbClr val="000000">
                      <a:alpha val="10000"/>
                    </a:srgbClr>
                  </a:outerShdw>
                </a:effectLst>
                <a:cs typeface="+mn-ea"/>
                <a:sym typeface="+mn-lt"/>
              </a:rPr>
              <a:t>功能和作用</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3</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pic>
        <p:nvPicPr>
          <p:cNvPr id="4" name="图片 3">
            <a:extLst>
              <a:ext uri="{FF2B5EF4-FFF2-40B4-BE49-F238E27FC236}">
                <a16:creationId xmlns:a16="http://schemas.microsoft.com/office/drawing/2014/main" id="{E4C9028B-12E6-4D6A-9DB6-8507F66A2253}"/>
              </a:ext>
            </a:extLst>
          </p:cNvPr>
          <p:cNvPicPr/>
          <p:nvPr/>
        </p:nvPicPr>
        <p:blipFill>
          <a:blip r:embed="rId3"/>
          <a:stretch>
            <a:fillRect/>
          </a:stretch>
        </p:blipFill>
        <p:spPr>
          <a:xfrm>
            <a:off x="1934845" y="428625"/>
            <a:ext cx="6894830" cy="5676900"/>
          </a:xfrm>
          <a:prstGeom prst="rect">
            <a:avLst/>
          </a:prstGeom>
        </p:spPr>
      </p:pic>
    </p:spTree>
    <p:extLst>
      <p:ext uri="{BB962C8B-B14F-4D97-AF65-F5344CB8AC3E}">
        <p14:creationId xmlns:p14="http://schemas.microsoft.com/office/powerpoint/2010/main" val="1864906277"/>
      </p:ext>
    </p:extLst>
  </p:cSld>
  <p:clrMapOvr>
    <a:masterClrMapping/>
  </p:clrMapOvr>
  <p:transition spd="med">
    <p:pull/>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a:t>
            </a:r>
            <a:endParaRPr lang="en-US" altLang="zh-CN" sz="2000" b="1" dirty="0">
              <a:solidFill>
                <a:schemeClr val="bg1"/>
              </a:solidFill>
              <a:effectLst>
                <a:outerShdw blurRad="38100" dist="76200" dir="2700000" algn="tl">
                  <a:srgbClr val="000000">
                    <a:alpha val="10000"/>
                  </a:srgbClr>
                </a:outerShdw>
              </a:effectLst>
              <a:cs typeface="+mn-ea"/>
              <a:sym typeface="+mn-lt"/>
            </a:endParaRPr>
          </a:p>
          <a:p>
            <a:pPr algn="ctr"/>
            <a:r>
              <a:rPr lang="zh-CN" altLang="en-US" sz="2000" b="1" dirty="0">
                <a:solidFill>
                  <a:schemeClr val="bg1"/>
                </a:solidFill>
                <a:effectLst>
                  <a:outerShdw blurRad="38100" dist="76200" dir="2700000" algn="tl">
                    <a:srgbClr val="000000">
                      <a:alpha val="10000"/>
                    </a:srgbClr>
                  </a:outerShdw>
                </a:effectLst>
                <a:cs typeface="+mn-ea"/>
                <a:sym typeface="+mn-lt"/>
              </a:rPr>
              <a:t>功能和作用</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3</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4" name="文本框 3">
            <a:extLst>
              <a:ext uri="{FF2B5EF4-FFF2-40B4-BE49-F238E27FC236}">
                <a16:creationId xmlns:a16="http://schemas.microsoft.com/office/drawing/2014/main" id="{5CD198B5-536E-411E-B277-D7EAD0D88F2E}"/>
              </a:ext>
            </a:extLst>
          </p:cNvPr>
          <p:cNvSpPr txBox="1"/>
          <p:nvPr/>
        </p:nvSpPr>
        <p:spPr>
          <a:xfrm>
            <a:off x="1847849" y="439884"/>
            <a:ext cx="7191376" cy="400110"/>
          </a:xfrm>
          <a:prstGeom prst="rect">
            <a:avLst/>
          </a:prstGeom>
          <a:noFill/>
        </p:spPr>
        <p:txBody>
          <a:bodyPr wrap="square">
            <a:spAutoFit/>
          </a:bodyPr>
          <a:lstStyle/>
          <a:p>
            <a:r>
              <a:rPr lang="en-US" altLang="zh-CN" sz="2000" b="1" dirty="0">
                <a:solidFill>
                  <a:srgbClr val="0070C0"/>
                </a:solidFill>
                <a:ea typeface="方正仿宋_GBK" panose="03000509000000000000" pitchFamily="65" charset="-122"/>
                <a:cs typeface="Times New Roman" panose="02020603050405020304" pitchFamily="18" charset="0"/>
              </a:rPr>
              <a:t>4</a:t>
            </a:r>
            <a:r>
              <a:rPr lang="zh-CN" altLang="zh-CN" sz="2000" b="1" dirty="0">
                <a:solidFill>
                  <a:srgbClr val="0070C0"/>
                </a:solidFill>
                <a:ea typeface="方正仿宋_GBK" panose="03000509000000000000" pitchFamily="65" charset="-122"/>
                <a:cs typeface="Times New Roman" panose="02020603050405020304" pitchFamily="18" charset="0"/>
              </a:rPr>
              <a:t>、原国立北平图书馆甲库善本丛书</a:t>
            </a:r>
            <a:r>
              <a:rPr lang="zh-CN" altLang="en-US" sz="2000" b="1" dirty="0">
                <a:solidFill>
                  <a:srgbClr val="0070C0"/>
                </a:solidFill>
                <a:ea typeface="方正仿宋_GBK" panose="03000509000000000000" pitchFamily="65" charset="-122"/>
                <a:cs typeface="Times New Roman" panose="02020603050405020304" pitchFamily="18" charset="0"/>
              </a:rPr>
              <a:t>（国家图书馆出版社）</a:t>
            </a:r>
          </a:p>
        </p:txBody>
      </p:sp>
      <p:pic>
        <p:nvPicPr>
          <p:cNvPr id="2050" name="Picture 2">
            <a:extLst>
              <a:ext uri="{FF2B5EF4-FFF2-40B4-BE49-F238E27FC236}">
                <a16:creationId xmlns:a16="http://schemas.microsoft.com/office/drawing/2014/main" id="{5DC24AF6-60EE-4AE7-9F0C-7ACA38CC54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9325" y="1323436"/>
            <a:ext cx="2032684" cy="2662905"/>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a:extLst>
              <a:ext uri="{FF2B5EF4-FFF2-40B4-BE49-F238E27FC236}">
                <a16:creationId xmlns:a16="http://schemas.microsoft.com/office/drawing/2014/main" id="{EF37FB11-29C4-44B3-8AB0-90B58F7CDB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2533" y="1168988"/>
            <a:ext cx="4244291" cy="2971800"/>
          </a:xfrm>
          <a:prstGeom prst="rect">
            <a:avLst/>
          </a:prstGeom>
        </p:spPr>
      </p:pic>
      <p:sp>
        <p:nvSpPr>
          <p:cNvPr id="9" name="文本框 8">
            <a:extLst>
              <a:ext uri="{FF2B5EF4-FFF2-40B4-BE49-F238E27FC236}">
                <a16:creationId xmlns:a16="http://schemas.microsoft.com/office/drawing/2014/main" id="{FA31E959-6683-4489-AC44-C30A99AE4352}"/>
              </a:ext>
            </a:extLst>
          </p:cNvPr>
          <p:cNvSpPr txBox="1"/>
          <p:nvPr/>
        </p:nvSpPr>
        <p:spPr>
          <a:xfrm>
            <a:off x="2307430" y="4644330"/>
            <a:ext cx="6103145" cy="1294650"/>
          </a:xfrm>
          <a:prstGeom prst="rect">
            <a:avLst/>
          </a:prstGeom>
          <a:noFill/>
        </p:spPr>
        <p:txBody>
          <a:bodyPr wrap="square">
            <a:spAutoFit/>
          </a:bodyPr>
          <a:lstStyle/>
          <a:p>
            <a:pPr>
              <a:lnSpc>
                <a:spcPct val="150000"/>
              </a:lnSpc>
            </a:pPr>
            <a:r>
              <a:rPr lang="en-US" altLang="zh-CN" sz="1800" dirty="0">
                <a:solidFill>
                  <a:srgbClr val="002060"/>
                </a:solidFill>
                <a:effectLst/>
                <a:latin typeface="Arial" panose="020B0604020202020204" pitchFamily="34" charset="0"/>
                <a:ea typeface="等线" panose="02010600030101010101" pitchFamily="2" charset="-122"/>
                <a:cs typeface="Arial" panose="020B0604020202020204" pitchFamily="34" charset="0"/>
              </a:rPr>
              <a:t>  </a:t>
            </a:r>
            <a:r>
              <a:rPr lang="zh-CN" altLang="zh-CN" sz="1800" dirty="0">
                <a:solidFill>
                  <a:srgbClr val="002060"/>
                </a:solidFill>
                <a:effectLst/>
                <a:latin typeface="Arial" panose="020B0604020202020204" pitchFamily="34" charset="0"/>
                <a:ea typeface="等线" panose="02010600030101010101" pitchFamily="2" charset="-122"/>
                <a:cs typeface="Arial" panose="020B0604020202020204" pitchFamily="34" charset="0"/>
              </a:rPr>
              <a:t>《原国立北平图书馆甲库善本丛书》采用上下双栏影印，精装大</a:t>
            </a:r>
            <a:r>
              <a:rPr lang="en-US" altLang="zh-CN" sz="1800" dirty="0">
                <a:solidFill>
                  <a:srgbClr val="002060"/>
                </a:solidFill>
                <a:effectLst/>
                <a:latin typeface="Arial" panose="020B0604020202020204" pitchFamily="34" charset="0"/>
                <a:ea typeface="等线" panose="02010600030101010101" pitchFamily="2" charset="-122"/>
              </a:rPr>
              <a:t>16</a:t>
            </a:r>
            <a:r>
              <a:rPr lang="zh-CN" altLang="zh-CN" sz="1800" dirty="0">
                <a:solidFill>
                  <a:srgbClr val="002060"/>
                </a:solidFill>
                <a:effectLst/>
                <a:latin typeface="Arial" panose="020B0604020202020204" pitchFamily="34" charset="0"/>
                <a:ea typeface="等线" panose="02010600030101010101" pitchFamily="2" charset="-122"/>
                <a:cs typeface="Arial" panose="020B0604020202020204" pitchFamily="34" charset="0"/>
              </a:rPr>
              <a:t>开，全书共计</a:t>
            </a:r>
            <a:r>
              <a:rPr lang="en-US" altLang="zh-CN" sz="1800" dirty="0">
                <a:solidFill>
                  <a:srgbClr val="002060"/>
                </a:solidFill>
                <a:effectLst/>
                <a:latin typeface="Arial" panose="020B0604020202020204" pitchFamily="34" charset="0"/>
                <a:ea typeface="等线" panose="02010600030101010101" pitchFamily="2" charset="-122"/>
              </a:rPr>
              <a:t>1000</a:t>
            </a:r>
            <a:r>
              <a:rPr lang="zh-CN" altLang="zh-CN" sz="1800" dirty="0">
                <a:solidFill>
                  <a:srgbClr val="002060"/>
                </a:solidFill>
                <a:effectLst/>
                <a:latin typeface="Arial" panose="020B0604020202020204" pitchFamily="34" charset="0"/>
                <a:ea typeface="等线" panose="02010600030101010101" pitchFamily="2" charset="-122"/>
                <a:cs typeface="Arial" panose="020B0604020202020204" pitchFamily="34" charset="0"/>
              </a:rPr>
              <a:t>册，按经、史、子、集、丛部，共收录原国立北平图书馆甲库善本藏书</a:t>
            </a:r>
            <a:r>
              <a:rPr lang="en-US" altLang="zh-CN" sz="1800" dirty="0">
                <a:solidFill>
                  <a:srgbClr val="002060"/>
                </a:solidFill>
                <a:effectLst/>
                <a:latin typeface="Arial" panose="020B0604020202020204" pitchFamily="34" charset="0"/>
                <a:ea typeface="等线" panose="02010600030101010101" pitchFamily="2" charset="-122"/>
              </a:rPr>
              <a:t>2621</a:t>
            </a:r>
            <a:r>
              <a:rPr lang="zh-CN" altLang="zh-CN" sz="1800" dirty="0">
                <a:solidFill>
                  <a:srgbClr val="002060"/>
                </a:solidFill>
                <a:effectLst/>
                <a:latin typeface="Arial" panose="020B0604020202020204" pitchFamily="34" charset="0"/>
                <a:ea typeface="等线" panose="02010600030101010101" pitchFamily="2" charset="-122"/>
                <a:cs typeface="Arial" panose="020B0604020202020204" pitchFamily="34" charset="0"/>
              </a:rPr>
              <a:t>种</a:t>
            </a:r>
            <a:endParaRPr lang="zh-CN" altLang="en-US" dirty="0">
              <a:solidFill>
                <a:srgbClr val="002060"/>
              </a:solidFill>
            </a:endParaRPr>
          </a:p>
        </p:txBody>
      </p:sp>
    </p:spTree>
    <p:extLst>
      <p:ext uri="{BB962C8B-B14F-4D97-AF65-F5344CB8AC3E}">
        <p14:creationId xmlns:p14="http://schemas.microsoft.com/office/powerpoint/2010/main" val="3230618438"/>
      </p:ext>
    </p:extLst>
  </p:cSld>
  <p:clrMapOvr>
    <a:masterClrMapping/>
  </p:clrMapOvr>
  <p:transition spd="med">
    <p:pull/>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a:t>
            </a:r>
            <a:endParaRPr lang="en-US" altLang="zh-CN" sz="2000" b="1" dirty="0">
              <a:solidFill>
                <a:schemeClr val="bg1"/>
              </a:solidFill>
              <a:effectLst>
                <a:outerShdw blurRad="38100" dist="76200" dir="2700000" algn="tl">
                  <a:srgbClr val="000000">
                    <a:alpha val="10000"/>
                  </a:srgbClr>
                </a:outerShdw>
              </a:effectLst>
              <a:cs typeface="+mn-ea"/>
              <a:sym typeface="+mn-lt"/>
            </a:endParaRPr>
          </a:p>
          <a:p>
            <a:pPr algn="ctr"/>
            <a:r>
              <a:rPr lang="zh-CN" altLang="en-US" sz="2000" b="1" dirty="0">
                <a:solidFill>
                  <a:schemeClr val="bg1"/>
                </a:solidFill>
                <a:effectLst>
                  <a:outerShdw blurRad="38100" dist="76200" dir="2700000" algn="tl">
                    <a:srgbClr val="000000">
                      <a:alpha val="10000"/>
                    </a:srgbClr>
                  </a:outerShdw>
                </a:effectLst>
                <a:cs typeface="+mn-ea"/>
                <a:sym typeface="+mn-lt"/>
              </a:rPr>
              <a:t>功能和作用</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3</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4" name="文本框 3">
            <a:extLst>
              <a:ext uri="{FF2B5EF4-FFF2-40B4-BE49-F238E27FC236}">
                <a16:creationId xmlns:a16="http://schemas.microsoft.com/office/drawing/2014/main" id="{5D9EFF1A-A5AD-4B99-B958-2BDCCED371EF}"/>
              </a:ext>
            </a:extLst>
          </p:cNvPr>
          <p:cNvSpPr txBox="1"/>
          <p:nvPr/>
        </p:nvSpPr>
        <p:spPr>
          <a:xfrm>
            <a:off x="2219325" y="419785"/>
            <a:ext cx="5105400" cy="400110"/>
          </a:xfrm>
          <a:prstGeom prst="rect">
            <a:avLst/>
          </a:prstGeom>
          <a:noFill/>
        </p:spPr>
        <p:txBody>
          <a:bodyPr wrap="square">
            <a:spAutoFit/>
          </a:bodyPr>
          <a:lstStyle/>
          <a:p>
            <a:r>
              <a:rPr lang="en-US" altLang="zh-CN" sz="2000" b="1" dirty="0">
                <a:solidFill>
                  <a:srgbClr val="0070C0"/>
                </a:solidFill>
                <a:ea typeface="方正仿宋_GBK" panose="03000509000000000000" pitchFamily="65" charset="-122"/>
                <a:cs typeface="Times New Roman" panose="02020603050405020304" pitchFamily="18" charset="0"/>
              </a:rPr>
              <a:t>5</a:t>
            </a:r>
            <a:r>
              <a:rPr lang="zh-CN" altLang="zh-CN" sz="2000" b="1" dirty="0">
                <a:solidFill>
                  <a:srgbClr val="0070C0"/>
                </a:solidFill>
                <a:ea typeface="方正仿宋_GBK" panose="03000509000000000000" pitchFamily="65" charset="-122"/>
                <a:cs typeface="Times New Roman" panose="02020603050405020304" pitchFamily="18" charset="0"/>
              </a:rPr>
              <a:t>、</a:t>
            </a:r>
            <a:r>
              <a:rPr lang="zh-CN" altLang="en-US" sz="2000" b="1" dirty="0">
                <a:solidFill>
                  <a:srgbClr val="0070C0"/>
                </a:solidFill>
                <a:ea typeface="方正仿宋_GBK" panose="03000509000000000000" pitchFamily="65" charset="-122"/>
                <a:cs typeface="Times New Roman" panose="02020603050405020304" pitchFamily="18" charset="0"/>
              </a:rPr>
              <a:t>中华再造善本（国家图书馆出版社）</a:t>
            </a:r>
          </a:p>
        </p:txBody>
      </p:sp>
      <p:pic>
        <p:nvPicPr>
          <p:cNvPr id="3074" name="Picture 2">
            <a:extLst>
              <a:ext uri="{FF2B5EF4-FFF2-40B4-BE49-F238E27FC236}">
                <a16:creationId xmlns:a16="http://schemas.microsoft.com/office/drawing/2014/main" id="{00CF008C-68E5-460A-86FF-83CE3BF876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3780" y="1050311"/>
            <a:ext cx="3349258" cy="2681288"/>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a:extLst>
              <a:ext uri="{FF2B5EF4-FFF2-40B4-BE49-F238E27FC236}">
                <a16:creationId xmlns:a16="http://schemas.microsoft.com/office/drawing/2014/main" id="{3523FED1-7093-4230-9FD1-258C0D2AC8EC}"/>
              </a:ext>
            </a:extLst>
          </p:cNvPr>
          <p:cNvPicPr>
            <a:picLocks noChangeAspect="1"/>
          </p:cNvPicPr>
          <p:nvPr/>
        </p:nvPicPr>
        <p:blipFill>
          <a:blip r:embed="rId4"/>
          <a:stretch>
            <a:fillRect/>
          </a:stretch>
        </p:blipFill>
        <p:spPr>
          <a:xfrm>
            <a:off x="6176620" y="819895"/>
            <a:ext cx="2284363" cy="2975506"/>
          </a:xfrm>
          <a:prstGeom prst="rect">
            <a:avLst/>
          </a:prstGeom>
        </p:spPr>
      </p:pic>
      <p:sp>
        <p:nvSpPr>
          <p:cNvPr id="13" name="文本框 12">
            <a:extLst>
              <a:ext uri="{FF2B5EF4-FFF2-40B4-BE49-F238E27FC236}">
                <a16:creationId xmlns:a16="http://schemas.microsoft.com/office/drawing/2014/main" id="{26D1688E-9093-4A52-9F86-426F96FE3661}"/>
              </a:ext>
            </a:extLst>
          </p:cNvPr>
          <p:cNvSpPr txBox="1"/>
          <p:nvPr/>
        </p:nvSpPr>
        <p:spPr>
          <a:xfrm>
            <a:off x="1937554" y="4195511"/>
            <a:ext cx="6634945" cy="2116028"/>
          </a:xfrm>
          <a:prstGeom prst="rect">
            <a:avLst/>
          </a:prstGeom>
          <a:noFill/>
        </p:spPr>
        <p:txBody>
          <a:bodyPr wrap="square">
            <a:spAutoFit/>
          </a:bodyPr>
          <a:lstStyle/>
          <a:p>
            <a:pPr>
              <a:lnSpc>
                <a:spcPct val="150000"/>
              </a:lnSpc>
            </a:pPr>
            <a:r>
              <a:rPr lang="en-US" altLang="zh-CN" sz="1800" kern="0" dirty="0">
                <a:solidFill>
                  <a:srgbClr val="002060"/>
                </a:solidFill>
                <a:effectLst/>
                <a:latin typeface="宋体" panose="02010600030101010101" pitchFamily="2" charset="-122"/>
                <a:ea typeface="宋体" panose="02010600030101010101" pitchFamily="2" charset="-122"/>
                <a:cs typeface="宋体" panose="02010600030101010101" pitchFamily="2" charset="-122"/>
              </a:rPr>
              <a:t>   《</a:t>
            </a:r>
            <a:r>
              <a:rPr lang="zh-CN" altLang="en-US" sz="1800" kern="0" dirty="0">
                <a:solidFill>
                  <a:srgbClr val="002060"/>
                </a:solidFill>
                <a:effectLst/>
                <a:latin typeface="宋体" panose="02010600030101010101" pitchFamily="2" charset="-122"/>
                <a:ea typeface="宋体" panose="02010600030101010101" pitchFamily="2" charset="-122"/>
                <a:cs typeface="宋体" panose="02010600030101010101" pitchFamily="2" charset="-122"/>
              </a:rPr>
              <a:t>中华再造善本</a:t>
            </a:r>
            <a:r>
              <a:rPr lang="en-US" altLang="zh-CN" sz="1800" kern="0" dirty="0">
                <a:solidFill>
                  <a:srgbClr val="002060"/>
                </a:solidFill>
                <a:effectLst/>
                <a:latin typeface="宋体" panose="02010600030101010101" pitchFamily="2" charset="-122"/>
                <a:ea typeface="宋体" panose="02010600030101010101" pitchFamily="2" charset="-122"/>
                <a:cs typeface="宋体" panose="02010600030101010101" pitchFamily="2" charset="-122"/>
              </a:rPr>
              <a:t>》</a:t>
            </a:r>
            <a:r>
              <a:rPr lang="zh-CN" altLang="en-US" sz="1800" kern="0" dirty="0">
                <a:solidFill>
                  <a:srgbClr val="002060"/>
                </a:solidFill>
                <a:effectLst/>
                <a:latin typeface="宋体" panose="02010600030101010101" pitchFamily="2" charset="-122"/>
                <a:ea typeface="宋体" panose="02010600030101010101" pitchFamily="2" charset="-122"/>
                <a:cs typeface="宋体" panose="02010600030101010101" pitchFamily="2" charset="-122"/>
              </a:rPr>
              <a:t>分五篇，为</a:t>
            </a:r>
            <a:r>
              <a:rPr lang="en-US" altLang="zh-CN" sz="1800" kern="0" dirty="0">
                <a:solidFill>
                  <a:srgbClr val="002060"/>
                </a:solidFill>
                <a:effectLst/>
                <a:latin typeface="宋体" panose="02010600030101010101" pitchFamily="2" charset="-122"/>
                <a:ea typeface="宋体" panose="02010600030101010101" pitchFamily="2" charset="-122"/>
                <a:cs typeface="宋体" panose="02010600030101010101" pitchFamily="2" charset="-122"/>
              </a:rPr>
              <a:t>【</a:t>
            </a:r>
            <a:r>
              <a:rPr lang="zh-CN" altLang="en-US" sz="1800" kern="0" dirty="0">
                <a:solidFill>
                  <a:srgbClr val="002060"/>
                </a:solidFill>
                <a:effectLst/>
                <a:latin typeface="宋体" panose="02010600030101010101" pitchFamily="2" charset="-122"/>
                <a:ea typeface="宋体" panose="02010600030101010101" pitchFamily="2" charset="-122"/>
                <a:cs typeface="宋体" panose="02010600030101010101" pitchFamily="2" charset="-122"/>
              </a:rPr>
              <a:t>唐宋编</a:t>
            </a:r>
            <a:r>
              <a:rPr lang="en-US" altLang="zh-CN" sz="1800" kern="0" dirty="0">
                <a:solidFill>
                  <a:srgbClr val="002060"/>
                </a:solidFill>
                <a:effectLst/>
                <a:latin typeface="宋体" panose="02010600030101010101" pitchFamily="2" charset="-122"/>
                <a:ea typeface="宋体" panose="02010600030101010101" pitchFamily="2" charset="-122"/>
                <a:cs typeface="宋体" panose="02010600030101010101" pitchFamily="2" charset="-122"/>
              </a:rPr>
              <a:t>】</a:t>
            </a:r>
            <a:r>
              <a:rPr lang="zh-CN" altLang="en-US" sz="1800" kern="0" dirty="0">
                <a:solidFill>
                  <a:srgbClr val="002060"/>
                </a:solidFill>
                <a:effectLst/>
                <a:latin typeface="宋体" panose="02010600030101010101" pitchFamily="2" charset="-122"/>
                <a:ea typeface="宋体" panose="02010600030101010101" pitchFamily="2" charset="-122"/>
                <a:cs typeface="宋体" panose="02010600030101010101" pitchFamily="2" charset="-122"/>
              </a:rPr>
              <a:t>、</a:t>
            </a:r>
            <a:r>
              <a:rPr lang="en-US" altLang="zh-CN" sz="1800" kern="0" dirty="0">
                <a:solidFill>
                  <a:srgbClr val="002060"/>
                </a:solidFill>
                <a:effectLst/>
                <a:latin typeface="宋体" panose="02010600030101010101" pitchFamily="2" charset="-122"/>
                <a:ea typeface="宋体" panose="02010600030101010101" pitchFamily="2" charset="-122"/>
                <a:cs typeface="宋体" panose="02010600030101010101" pitchFamily="2" charset="-122"/>
              </a:rPr>
              <a:t>【</a:t>
            </a:r>
            <a:r>
              <a:rPr lang="zh-CN" altLang="en-US" sz="1800" kern="0" dirty="0">
                <a:solidFill>
                  <a:srgbClr val="002060"/>
                </a:solidFill>
                <a:effectLst/>
                <a:latin typeface="宋体" panose="02010600030101010101" pitchFamily="2" charset="-122"/>
                <a:ea typeface="宋体" panose="02010600030101010101" pitchFamily="2" charset="-122"/>
                <a:cs typeface="宋体" panose="02010600030101010101" pitchFamily="2" charset="-122"/>
              </a:rPr>
              <a:t>金元编</a:t>
            </a:r>
            <a:r>
              <a:rPr lang="en-US" altLang="zh-CN" sz="1800" kern="0" dirty="0">
                <a:solidFill>
                  <a:srgbClr val="002060"/>
                </a:solidFill>
                <a:effectLst/>
                <a:latin typeface="宋体" panose="02010600030101010101" pitchFamily="2" charset="-122"/>
                <a:ea typeface="宋体" panose="02010600030101010101" pitchFamily="2" charset="-122"/>
                <a:cs typeface="宋体" panose="02010600030101010101" pitchFamily="2" charset="-122"/>
              </a:rPr>
              <a:t>】</a:t>
            </a:r>
            <a:r>
              <a:rPr lang="zh-CN" altLang="en-US" sz="1800" kern="0" dirty="0">
                <a:solidFill>
                  <a:srgbClr val="002060"/>
                </a:solidFill>
                <a:effectLst/>
                <a:latin typeface="宋体" panose="02010600030101010101" pitchFamily="2" charset="-122"/>
                <a:ea typeface="宋体" panose="02010600030101010101" pitchFamily="2" charset="-122"/>
                <a:cs typeface="宋体" panose="02010600030101010101" pitchFamily="2" charset="-122"/>
              </a:rPr>
              <a:t>、</a:t>
            </a:r>
            <a:r>
              <a:rPr lang="en-US" altLang="zh-CN" sz="1800" kern="0" dirty="0">
                <a:solidFill>
                  <a:srgbClr val="002060"/>
                </a:solidFill>
                <a:effectLst/>
                <a:latin typeface="宋体" panose="02010600030101010101" pitchFamily="2" charset="-122"/>
                <a:ea typeface="宋体" panose="02010600030101010101" pitchFamily="2" charset="-122"/>
                <a:cs typeface="宋体" panose="02010600030101010101" pitchFamily="2" charset="-122"/>
              </a:rPr>
              <a:t>【</a:t>
            </a:r>
            <a:r>
              <a:rPr lang="zh-CN" altLang="en-US" sz="1800" kern="0" dirty="0">
                <a:solidFill>
                  <a:srgbClr val="002060"/>
                </a:solidFill>
                <a:effectLst/>
                <a:latin typeface="宋体" panose="02010600030101010101" pitchFamily="2" charset="-122"/>
                <a:ea typeface="宋体" panose="02010600030101010101" pitchFamily="2" charset="-122"/>
                <a:cs typeface="宋体" panose="02010600030101010101" pitchFamily="2" charset="-122"/>
              </a:rPr>
              <a:t>明代编</a:t>
            </a:r>
            <a:r>
              <a:rPr lang="en-US" altLang="zh-CN" sz="1800" kern="0" dirty="0">
                <a:solidFill>
                  <a:srgbClr val="002060"/>
                </a:solidFill>
                <a:effectLst/>
                <a:latin typeface="宋体" panose="02010600030101010101" pitchFamily="2" charset="-122"/>
                <a:ea typeface="宋体" panose="02010600030101010101" pitchFamily="2" charset="-122"/>
                <a:cs typeface="宋体" panose="02010600030101010101" pitchFamily="2" charset="-122"/>
              </a:rPr>
              <a:t>】</a:t>
            </a:r>
            <a:r>
              <a:rPr lang="zh-CN" altLang="en-US" sz="1800" kern="0" dirty="0">
                <a:solidFill>
                  <a:srgbClr val="002060"/>
                </a:solidFill>
                <a:effectLst/>
                <a:latin typeface="宋体" panose="02010600030101010101" pitchFamily="2" charset="-122"/>
                <a:ea typeface="宋体" panose="02010600030101010101" pitchFamily="2" charset="-122"/>
                <a:cs typeface="宋体" panose="02010600030101010101" pitchFamily="2" charset="-122"/>
              </a:rPr>
              <a:t>、</a:t>
            </a:r>
            <a:r>
              <a:rPr lang="en-US" altLang="zh-CN" sz="1800" kern="0" dirty="0">
                <a:solidFill>
                  <a:srgbClr val="002060"/>
                </a:solidFill>
                <a:effectLst/>
                <a:latin typeface="宋体" panose="02010600030101010101" pitchFamily="2" charset="-122"/>
                <a:ea typeface="宋体" panose="02010600030101010101" pitchFamily="2" charset="-122"/>
                <a:cs typeface="宋体" panose="02010600030101010101" pitchFamily="2" charset="-122"/>
              </a:rPr>
              <a:t>【</a:t>
            </a:r>
            <a:r>
              <a:rPr lang="zh-CN" altLang="en-US" sz="1800" kern="0" dirty="0">
                <a:solidFill>
                  <a:srgbClr val="002060"/>
                </a:solidFill>
                <a:effectLst/>
                <a:latin typeface="宋体" panose="02010600030101010101" pitchFamily="2" charset="-122"/>
                <a:ea typeface="宋体" panose="02010600030101010101" pitchFamily="2" charset="-122"/>
                <a:cs typeface="宋体" panose="02010600030101010101" pitchFamily="2" charset="-122"/>
              </a:rPr>
              <a:t>清代编</a:t>
            </a:r>
            <a:r>
              <a:rPr lang="en-US" altLang="zh-CN" sz="1800" kern="0" dirty="0">
                <a:solidFill>
                  <a:srgbClr val="002060"/>
                </a:solidFill>
                <a:effectLst/>
                <a:latin typeface="宋体" panose="02010600030101010101" pitchFamily="2" charset="-122"/>
                <a:ea typeface="宋体" panose="02010600030101010101" pitchFamily="2" charset="-122"/>
                <a:cs typeface="宋体" panose="02010600030101010101" pitchFamily="2" charset="-122"/>
              </a:rPr>
              <a:t>】</a:t>
            </a:r>
            <a:r>
              <a:rPr lang="zh-CN" altLang="en-US" sz="1800" kern="0" dirty="0">
                <a:solidFill>
                  <a:srgbClr val="002060"/>
                </a:solidFill>
                <a:effectLst/>
                <a:latin typeface="宋体" panose="02010600030101010101" pitchFamily="2" charset="-122"/>
                <a:ea typeface="宋体" panose="02010600030101010101" pitchFamily="2" charset="-122"/>
                <a:cs typeface="宋体" panose="02010600030101010101" pitchFamily="2" charset="-122"/>
              </a:rPr>
              <a:t>、</a:t>
            </a:r>
            <a:r>
              <a:rPr lang="en-US" altLang="zh-CN" sz="1800" kern="0" dirty="0">
                <a:solidFill>
                  <a:srgbClr val="002060"/>
                </a:solidFill>
                <a:effectLst/>
                <a:latin typeface="宋体" panose="02010600030101010101" pitchFamily="2" charset="-122"/>
                <a:ea typeface="宋体" panose="02010600030101010101" pitchFamily="2" charset="-122"/>
                <a:cs typeface="宋体" panose="02010600030101010101" pitchFamily="2" charset="-122"/>
              </a:rPr>
              <a:t>【</a:t>
            </a:r>
            <a:r>
              <a:rPr lang="zh-CN" altLang="en-US" sz="1800" kern="0" dirty="0">
                <a:solidFill>
                  <a:srgbClr val="002060"/>
                </a:solidFill>
                <a:effectLst/>
                <a:latin typeface="宋体" panose="02010600030101010101" pitchFamily="2" charset="-122"/>
                <a:ea typeface="宋体" panose="02010600030101010101" pitchFamily="2" charset="-122"/>
                <a:cs typeface="宋体" panose="02010600030101010101" pitchFamily="2" charset="-122"/>
              </a:rPr>
              <a:t>少数民族文字古籍编</a:t>
            </a:r>
            <a:r>
              <a:rPr lang="en-US" altLang="zh-CN" sz="1800" kern="0" dirty="0">
                <a:solidFill>
                  <a:srgbClr val="002060"/>
                </a:solidFill>
                <a:effectLst/>
                <a:latin typeface="宋体" panose="02010600030101010101" pitchFamily="2" charset="-122"/>
                <a:ea typeface="宋体" panose="02010600030101010101" pitchFamily="2" charset="-122"/>
                <a:cs typeface="宋体" panose="02010600030101010101" pitchFamily="2" charset="-122"/>
              </a:rPr>
              <a:t>】</a:t>
            </a:r>
            <a:r>
              <a:rPr lang="zh-CN" altLang="en-US" sz="1800" kern="0" dirty="0">
                <a:solidFill>
                  <a:srgbClr val="002060"/>
                </a:solidFill>
                <a:effectLst/>
                <a:latin typeface="宋体" panose="02010600030101010101" pitchFamily="2" charset="-122"/>
                <a:ea typeface="宋体" panose="02010600030101010101" pitchFamily="2" charset="-122"/>
                <a:cs typeface="宋体" panose="02010600030101010101" pitchFamily="2" charset="-122"/>
              </a:rPr>
              <a:t>。</a:t>
            </a:r>
            <a:endParaRPr lang="en-US" altLang="zh-CN" sz="1800" kern="0" dirty="0">
              <a:solidFill>
                <a:srgbClr val="002060"/>
              </a:solidFill>
              <a:effectLst/>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kern="0" dirty="0">
                <a:solidFill>
                  <a:srgbClr val="002060"/>
                </a:solidFill>
                <a:latin typeface="宋体" panose="02010600030101010101" pitchFamily="2" charset="-122"/>
                <a:ea typeface="宋体" panose="02010600030101010101" pitchFamily="2" charset="-122"/>
                <a:cs typeface="宋体" panose="02010600030101010101" pitchFamily="2" charset="-122"/>
              </a:rPr>
              <a:t>  </a:t>
            </a:r>
            <a:r>
              <a:rPr lang="zh-CN" altLang="en-US" sz="1800" kern="0" dirty="0">
                <a:solidFill>
                  <a:srgbClr val="002060"/>
                </a:solidFill>
                <a:effectLst/>
                <a:latin typeface="宋体" panose="02010600030101010101" pitchFamily="2" charset="-122"/>
                <a:ea typeface="宋体" panose="02010600030101010101" pitchFamily="2" charset="-122"/>
                <a:cs typeface="宋体" panose="02010600030101010101" pitchFamily="2" charset="-122"/>
              </a:rPr>
              <a:t>其中、唐宋、金元编共收录唐宋金元时期的善本古籍共</a:t>
            </a:r>
            <a:r>
              <a:rPr lang="en-US" altLang="zh-CN" sz="1800" kern="0" dirty="0">
                <a:solidFill>
                  <a:srgbClr val="002060"/>
                </a:solidFill>
                <a:effectLst/>
                <a:latin typeface="宋体" panose="02010600030101010101" pitchFamily="2" charset="-122"/>
                <a:ea typeface="宋体" panose="02010600030101010101" pitchFamily="2" charset="-122"/>
                <a:cs typeface="宋体" panose="02010600030101010101" pitchFamily="2" charset="-122"/>
              </a:rPr>
              <a:t>758</a:t>
            </a:r>
            <a:r>
              <a:rPr lang="zh-CN" altLang="en-US" sz="1800" kern="0" dirty="0">
                <a:solidFill>
                  <a:srgbClr val="002060"/>
                </a:solidFill>
                <a:effectLst/>
                <a:latin typeface="宋体" panose="02010600030101010101" pitchFamily="2" charset="-122"/>
                <a:ea typeface="宋体" panose="02010600030101010101" pitchFamily="2" charset="-122"/>
                <a:cs typeface="宋体" panose="02010600030101010101" pitchFamily="2" charset="-122"/>
              </a:rPr>
              <a:t>种：明代编、清代编选目</a:t>
            </a:r>
            <a:r>
              <a:rPr lang="en-US" altLang="zh-CN" sz="1800" kern="0" dirty="0">
                <a:solidFill>
                  <a:srgbClr val="002060"/>
                </a:solidFill>
                <a:effectLst/>
                <a:latin typeface="宋体" panose="02010600030101010101" pitchFamily="2" charset="-122"/>
                <a:ea typeface="宋体" panose="02010600030101010101" pitchFamily="2" charset="-122"/>
                <a:cs typeface="宋体" panose="02010600030101010101" pitchFamily="2" charset="-122"/>
              </a:rPr>
              <a:t>580</a:t>
            </a:r>
            <a:r>
              <a:rPr lang="zh-CN" altLang="en-US" sz="1800" kern="0" dirty="0">
                <a:solidFill>
                  <a:srgbClr val="002060"/>
                </a:solidFill>
                <a:effectLst/>
                <a:latin typeface="宋体" panose="02010600030101010101" pitchFamily="2" charset="-122"/>
                <a:ea typeface="宋体" panose="02010600030101010101" pitchFamily="2" charset="-122"/>
                <a:cs typeface="宋体" panose="02010600030101010101" pitchFamily="2" charset="-122"/>
              </a:rPr>
              <a:t>种，此四编将总共影印出版珍稀古籍达</a:t>
            </a:r>
            <a:r>
              <a:rPr lang="en-US" altLang="zh-CN" sz="1800" kern="0" dirty="0">
                <a:solidFill>
                  <a:srgbClr val="002060"/>
                </a:solidFill>
                <a:effectLst/>
                <a:latin typeface="宋体" panose="02010600030101010101" pitchFamily="2" charset="-122"/>
                <a:ea typeface="宋体" panose="02010600030101010101" pitchFamily="2" charset="-122"/>
                <a:cs typeface="宋体" panose="02010600030101010101" pitchFamily="2" charset="-122"/>
              </a:rPr>
              <a:t>1300</a:t>
            </a:r>
            <a:r>
              <a:rPr lang="zh-CN" altLang="en-US" sz="1800" kern="0" dirty="0">
                <a:solidFill>
                  <a:srgbClr val="002060"/>
                </a:solidFill>
                <a:effectLst/>
                <a:latin typeface="宋体" panose="02010600030101010101" pitchFamily="2" charset="-122"/>
                <a:ea typeface="宋体" panose="02010600030101010101" pitchFamily="2" charset="-122"/>
                <a:cs typeface="宋体" panose="02010600030101010101" pitchFamily="2" charset="-122"/>
              </a:rPr>
              <a:t>余种，规模十分可观。</a:t>
            </a:r>
            <a:endParaRPr lang="zh-CN" altLang="en-US" dirty="0">
              <a:solidFill>
                <a:srgbClr val="002060"/>
              </a:solidFill>
            </a:endParaRPr>
          </a:p>
        </p:txBody>
      </p:sp>
    </p:spTree>
    <p:extLst>
      <p:ext uri="{BB962C8B-B14F-4D97-AF65-F5344CB8AC3E}">
        <p14:creationId xmlns:p14="http://schemas.microsoft.com/office/powerpoint/2010/main" val="1798212121"/>
      </p:ext>
    </p:extLst>
  </p:cSld>
  <p:clrMapOvr>
    <a:masterClrMapping/>
  </p:clrMapOvr>
  <p:transition spd="med">
    <p:pull/>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a:t>
            </a:r>
            <a:endParaRPr lang="en-US" altLang="zh-CN" sz="2000" b="1" dirty="0">
              <a:solidFill>
                <a:schemeClr val="bg1"/>
              </a:solidFill>
              <a:effectLst>
                <a:outerShdw blurRad="38100" dist="76200" dir="2700000" algn="tl">
                  <a:srgbClr val="000000">
                    <a:alpha val="10000"/>
                  </a:srgbClr>
                </a:outerShdw>
              </a:effectLst>
              <a:cs typeface="+mn-ea"/>
              <a:sym typeface="+mn-lt"/>
            </a:endParaRPr>
          </a:p>
          <a:p>
            <a:pPr algn="ctr"/>
            <a:r>
              <a:rPr lang="zh-CN" altLang="en-US" sz="2000" b="1" dirty="0">
                <a:solidFill>
                  <a:schemeClr val="bg1"/>
                </a:solidFill>
                <a:effectLst>
                  <a:outerShdw blurRad="38100" dist="76200" dir="2700000" algn="tl">
                    <a:srgbClr val="000000">
                      <a:alpha val="10000"/>
                    </a:srgbClr>
                  </a:outerShdw>
                </a:effectLst>
                <a:cs typeface="+mn-ea"/>
                <a:sym typeface="+mn-lt"/>
              </a:rPr>
              <a:t>功能和作用</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3</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7" name="文本框 6">
            <a:extLst>
              <a:ext uri="{FF2B5EF4-FFF2-40B4-BE49-F238E27FC236}">
                <a16:creationId xmlns:a16="http://schemas.microsoft.com/office/drawing/2014/main" id="{5C86D59A-7607-4C58-A7CC-22156AB25AA5}"/>
              </a:ext>
            </a:extLst>
          </p:cNvPr>
          <p:cNvSpPr txBox="1"/>
          <p:nvPr/>
        </p:nvSpPr>
        <p:spPr>
          <a:xfrm>
            <a:off x="1966913" y="482084"/>
            <a:ext cx="6367462" cy="400110"/>
          </a:xfrm>
          <a:prstGeom prst="rect">
            <a:avLst/>
          </a:prstGeom>
          <a:noFill/>
        </p:spPr>
        <p:txBody>
          <a:bodyPr wrap="square">
            <a:spAutoFit/>
          </a:bodyPr>
          <a:lstStyle/>
          <a:p>
            <a:r>
              <a:rPr lang="en-US" altLang="zh-CN" sz="2000" b="1" dirty="0">
                <a:solidFill>
                  <a:srgbClr val="0070C0"/>
                </a:solidFill>
                <a:ea typeface="方正仿宋_GBK" panose="03000509000000000000" pitchFamily="65" charset="-122"/>
                <a:cs typeface="Times New Roman" panose="02020603050405020304" pitchFamily="18" charset="0"/>
              </a:rPr>
              <a:t>6</a:t>
            </a:r>
            <a:r>
              <a:rPr lang="zh-CN" altLang="zh-CN" sz="2000" b="1" dirty="0">
                <a:solidFill>
                  <a:srgbClr val="0070C0"/>
                </a:solidFill>
                <a:ea typeface="方正仿宋_GBK" panose="03000509000000000000" pitchFamily="65" charset="-122"/>
                <a:cs typeface="Times New Roman" panose="02020603050405020304" pitchFamily="18" charset="0"/>
              </a:rPr>
              <a:t>、天一阁藏历代方志汇刊</a:t>
            </a:r>
            <a:r>
              <a:rPr lang="zh-CN" altLang="en-US" sz="2000" b="1" dirty="0">
                <a:solidFill>
                  <a:srgbClr val="0070C0"/>
                </a:solidFill>
                <a:ea typeface="方正仿宋_GBK" panose="03000509000000000000" pitchFamily="65" charset="-122"/>
                <a:cs typeface="Times New Roman" panose="02020603050405020304" pitchFamily="18" charset="0"/>
              </a:rPr>
              <a:t>（国家图书馆出版社）</a:t>
            </a:r>
          </a:p>
        </p:txBody>
      </p:sp>
      <p:pic>
        <p:nvPicPr>
          <p:cNvPr id="4" name="图片 3">
            <a:extLst>
              <a:ext uri="{FF2B5EF4-FFF2-40B4-BE49-F238E27FC236}">
                <a16:creationId xmlns:a16="http://schemas.microsoft.com/office/drawing/2014/main" id="{2FDDB436-0D79-4ED5-804E-CE50CC2B96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7274" y="1395672"/>
            <a:ext cx="3829049" cy="2212181"/>
          </a:xfrm>
          <a:prstGeom prst="rect">
            <a:avLst/>
          </a:prstGeom>
        </p:spPr>
      </p:pic>
      <p:pic>
        <p:nvPicPr>
          <p:cNvPr id="9" name="图片 8">
            <a:extLst>
              <a:ext uri="{FF2B5EF4-FFF2-40B4-BE49-F238E27FC236}">
                <a16:creationId xmlns:a16="http://schemas.microsoft.com/office/drawing/2014/main" id="{90495D36-6CAD-416D-99F5-51CDDAE4C9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5758" y="1226140"/>
            <a:ext cx="1935956" cy="2581275"/>
          </a:xfrm>
          <a:prstGeom prst="rect">
            <a:avLst/>
          </a:prstGeom>
        </p:spPr>
      </p:pic>
      <p:sp>
        <p:nvSpPr>
          <p:cNvPr id="12" name="文本框 11">
            <a:extLst>
              <a:ext uri="{FF2B5EF4-FFF2-40B4-BE49-F238E27FC236}">
                <a16:creationId xmlns:a16="http://schemas.microsoft.com/office/drawing/2014/main" id="{0C786613-EAC1-42E0-83EF-D9CC8F2AC2BF}"/>
              </a:ext>
            </a:extLst>
          </p:cNvPr>
          <p:cNvSpPr txBox="1"/>
          <p:nvPr/>
        </p:nvSpPr>
        <p:spPr>
          <a:xfrm>
            <a:off x="2561033" y="4266636"/>
            <a:ext cx="5598319" cy="1294650"/>
          </a:xfrm>
          <a:prstGeom prst="rect">
            <a:avLst/>
          </a:prstGeom>
          <a:noFill/>
        </p:spPr>
        <p:txBody>
          <a:bodyPr wrap="square">
            <a:spAutoFit/>
          </a:bodyPr>
          <a:lstStyle/>
          <a:p>
            <a:pPr algn="just">
              <a:lnSpc>
                <a:spcPct val="150000"/>
              </a:lnSpc>
            </a:pPr>
            <a:r>
              <a:rPr lang="en-US" altLang="zh-CN" dirty="0">
                <a:solidFill>
                  <a:srgbClr val="002060"/>
                </a:solidFill>
                <a:latin typeface="Arial" panose="020B0604020202020204" pitchFamily="34" charset="0"/>
                <a:ea typeface="等线" panose="02010600030101010101" pitchFamily="2" charset="-122"/>
                <a:cs typeface="Arial" panose="020B0604020202020204" pitchFamily="34" charset="0"/>
              </a:rPr>
              <a:t>  </a:t>
            </a:r>
            <a:r>
              <a:rPr lang="zh-CN" altLang="zh-CN" dirty="0">
                <a:solidFill>
                  <a:srgbClr val="002060"/>
                </a:solidFill>
                <a:latin typeface="Arial" panose="020B0604020202020204" pitchFamily="34" charset="0"/>
                <a:ea typeface="等线" panose="02010600030101010101" pitchFamily="2" charset="-122"/>
                <a:cs typeface="Arial" panose="020B0604020202020204" pitchFamily="34" charset="0"/>
              </a:rPr>
              <a:t>《</a:t>
            </a:r>
            <a:r>
              <a:rPr lang="zh-CN" altLang="en-US" dirty="0">
                <a:solidFill>
                  <a:srgbClr val="002060"/>
                </a:solidFill>
                <a:latin typeface="Arial" panose="020B0604020202020204" pitchFamily="34" charset="0"/>
                <a:ea typeface="等线" panose="02010600030101010101" pitchFamily="2" charset="-122"/>
                <a:cs typeface="Arial" panose="020B0604020202020204" pitchFamily="34" charset="0"/>
              </a:rPr>
              <a:t>天一阁藏历代方志</a:t>
            </a:r>
            <a:r>
              <a:rPr lang="zh-CN" altLang="zh-CN" dirty="0">
                <a:solidFill>
                  <a:srgbClr val="002060"/>
                </a:solidFill>
                <a:latin typeface="Arial" panose="020B0604020202020204" pitchFamily="34" charset="0"/>
                <a:ea typeface="等线" panose="02010600030101010101" pitchFamily="2" charset="-122"/>
                <a:cs typeface="Arial" panose="020B0604020202020204" pitchFamily="34" charset="0"/>
              </a:rPr>
              <a:t>汇刊》</a:t>
            </a:r>
            <a:r>
              <a:rPr lang="en-US" altLang="zh-CN" dirty="0">
                <a:solidFill>
                  <a:srgbClr val="002060"/>
                </a:solidFill>
                <a:latin typeface="Arial" panose="020B0604020202020204" pitchFamily="34" charset="0"/>
                <a:ea typeface="等线" panose="02010600030101010101" pitchFamily="2" charset="-122"/>
                <a:cs typeface="Arial" panose="020B0604020202020204" pitchFamily="34" charset="0"/>
              </a:rPr>
              <a:t>2017</a:t>
            </a:r>
            <a:r>
              <a:rPr lang="zh-CN" altLang="en-US" dirty="0">
                <a:solidFill>
                  <a:srgbClr val="002060"/>
                </a:solidFill>
                <a:latin typeface="Arial" panose="020B0604020202020204" pitchFamily="34" charset="0"/>
                <a:ea typeface="等线" panose="02010600030101010101" pitchFamily="2" charset="-122"/>
                <a:cs typeface="Arial" panose="020B0604020202020204" pitchFamily="34" charset="0"/>
              </a:rPr>
              <a:t>年出版，共</a:t>
            </a:r>
            <a:r>
              <a:rPr lang="en-US" altLang="zh-CN" dirty="0">
                <a:solidFill>
                  <a:srgbClr val="002060"/>
                </a:solidFill>
                <a:latin typeface="Arial" panose="020B0604020202020204" pitchFamily="34" charset="0"/>
                <a:ea typeface="等线" panose="02010600030101010101" pitchFamily="2" charset="-122"/>
                <a:cs typeface="Arial" panose="020B0604020202020204" pitchFamily="34" charset="0"/>
              </a:rPr>
              <a:t>850</a:t>
            </a:r>
            <a:r>
              <a:rPr lang="zh-CN" altLang="en-US" dirty="0">
                <a:solidFill>
                  <a:srgbClr val="002060"/>
                </a:solidFill>
                <a:latin typeface="Arial" panose="020B0604020202020204" pitchFamily="34" charset="0"/>
                <a:ea typeface="等线" panose="02010600030101010101" pitchFamily="2" charset="-122"/>
                <a:cs typeface="Arial" panose="020B0604020202020204" pitchFamily="34" charset="0"/>
              </a:rPr>
              <a:t>册。</a:t>
            </a:r>
            <a:r>
              <a:rPr lang="zh-CN" altLang="zh-CN" dirty="0">
                <a:solidFill>
                  <a:srgbClr val="002060"/>
                </a:solidFill>
                <a:latin typeface="Arial" panose="020B0604020202020204" pitchFamily="34" charset="0"/>
                <a:ea typeface="等线" panose="02010600030101010101" pitchFamily="2" charset="-122"/>
                <a:cs typeface="Arial" panose="020B0604020202020204" pitchFamily="34" charset="0"/>
              </a:rPr>
              <a:t>囊括了目前天一阁所藏历代重要方志，总量达</a:t>
            </a:r>
            <a:r>
              <a:rPr lang="en-US" altLang="zh-CN" dirty="0">
                <a:solidFill>
                  <a:srgbClr val="002060"/>
                </a:solidFill>
                <a:latin typeface="Arial" panose="020B0604020202020204" pitchFamily="34" charset="0"/>
                <a:ea typeface="等线" panose="02010600030101010101" pitchFamily="2" charset="-122"/>
                <a:cs typeface="Arial" panose="020B0604020202020204" pitchFamily="34" charset="0"/>
              </a:rPr>
              <a:t>515</a:t>
            </a:r>
            <a:r>
              <a:rPr lang="zh-CN" altLang="zh-CN" dirty="0">
                <a:solidFill>
                  <a:srgbClr val="002060"/>
                </a:solidFill>
                <a:latin typeface="Arial" panose="020B0604020202020204" pitchFamily="34" charset="0"/>
                <a:ea typeface="等线" panose="02010600030101010101" pitchFamily="2" charset="-122"/>
                <a:cs typeface="Arial" panose="020B0604020202020204" pitchFamily="34" charset="0"/>
              </a:rPr>
              <a:t>部、</a:t>
            </a:r>
            <a:r>
              <a:rPr lang="en-US" altLang="zh-CN" dirty="0">
                <a:solidFill>
                  <a:srgbClr val="002060"/>
                </a:solidFill>
                <a:latin typeface="Arial" panose="020B0604020202020204" pitchFamily="34" charset="0"/>
                <a:ea typeface="等线" panose="02010600030101010101" pitchFamily="2" charset="-122"/>
                <a:cs typeface="Arial" panose="020B0604020202020204" pitchFamily="34" charset="0"/>
              </a:rPr>
              <a:t>3273</a:t>
            </a:r>
            <a:r>
              <a:rPr lang="zh-CN" altLang="zh-CN" dirty="0">
                <a:solidFill>
                  <a:srgbClr val="002060"/>
                </a:solidFill>
                <a:latin typeface="Arial" panose="020B0604020202020204" pitchFamily="34" charset="0"/>
                <a:ea typeface="等线" panose="02010600030101010101" pitchFamily="2" charset="-122"/>
                <a:cs typeface="Arial" panose="020B0604020202020204" pitchFamily="34" charset="0"/>
              </a:rPr>
              <a:t>册，其中</a:t>
            </a:r>
            <a:r>
              <a:rPr lang="en-US" altLang="zh-CN" dirty="0">
                <a:solidFill>
                  <a:srgbClr val="002060"/>
                </a:solidFill>
                <a:latin typeface="Arial" panose="020B0604020202020204" pitchFamily="34" charset="0"/>
                <a:ea typeface="等线" panose="02010600030101010101" pitchFamily="2" charset="-122"/>
                <a:cs typeface="Arial" panose="020B0604020202020204" pitchFamily="34" charset="0"/>
              </a:rPr>
              <a:t>3/5</a:t>
            </a:r>
            <a:r>
              <a:rPr lang="zh-CN" altLang="zh-CN" dirty="0">
                <a:solidFill>
                  <a:srgbClr val="002060"/>
                </a:solidFill>
                <a:latin typeface="Arial" panose="020B0604020202020204" pitchFamily="34" charset="0"/>
                <a:ea typeface="等线" panose="02010600030101010101" pitchFamily="2" charset="-122"/>
                <a:cs typeface="Arial" panose="020B0604020202020204" pitchFamily="34" charset="0"/>
              </a:rPr>
              <a:t>为首次面世。</a:t>
            </a:r>
          </a:p>
        </p:txBody>
      </p:sp>
    </p:spTree>
    <p:extLst>
      <p:ext uri="{BB962C8B-B14F-4D97-AF65-F5344CB8AC3E}">
        <p14:creationId xmlns:p14="http://schemas.microsoft.com/office/powerpoint/2010/main" val="2874699179"/>
      </p:ext>
    </p:extLst>
  </p:cSld>
  <p:clrMapOvr>
    <a:masterClrMapping/>
  </p:clrMapOvr>
  <p:transition spd="med">
    <p:pull/>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a:t>
            </a:r>
            <a:endParaRPr lang="en-US" altLang="zh-CN" sz="2000" b="1" dirty="0">
              <a:solidFill>
                <a:schemeClr val="bg1"/>
              </a:solidFill>
              <a:effectLst>
                <a:outerShdw blurRad="38100" dist="76200" dir="2700000" algn="tl">
                  <a:srgbClr val="000000">
                    <a:alpha val="10000"/>
                  </a:srgbClr>
                </a:outerShdw>
              </a:effectLst>
              <a:cs typeface="+mn-ea"/>
              <a:sym typeface="+mn-lt"/>
            </a:endParaRPr>
          </a:p>
          <a:p>
            <a:pPr algn="ctr"/>
            <a:r>
              <a:rPr lang="zh-CN" altLang="en-US" sz="2000" b="1" dirty="0">
                <a:solidFill>
                  <a:schemeClr val="bg1"/>
                </a:solidFill>
                <a:effectLst>
                  <a:outerShdw blurRad="38100" dist="76200" dir="2700000" algn="tl">
                    <a:srgbClr val="000000">
                      <a:alpha val="10000"/>
                    </a:srgbClr>
                  </a:outerShdw>
                </a:effectLst>
                <a:cs typeface="+mn-ea"/>
                <a:sym typeface="+mn-lt"/>
              </a:rPr>
              <a:t>功能和作用</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3</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7" name="文本框 6">
            <a:extLst>
              <a:ext uri="{FF2B5EF4-FFF2-40B4-BE49-F238E27FC236}">
                <a16:creationId xmlns:a16="http://schemas.microsoft.com/office/drawing/2014/main" id="{60ECC37E-C7B6-4EF7-BF0F-C2F2133164FA}"/>
              </a:ext>
            </a:extLst>
          </p:cNvPr>
          <p:cNvSpPr txBox="1"/>
          <p:nvPr/>
        </p:nvSpPr>
        <p:spPr>
          <a:xfrm>
            <a:off x="2040731" y="529709"/>
            <a:ext cx="6065044" cy="400110"/>
          </a:xfrm>
          <a:prstGeom prst="rect">
            <a:avLst/>
          </a:prstGeom>
          <a:noFill/>
        </p:spPr>
        <p:txBody>
          <a:bodyPr wrap="square">
            <a:spAutoFit/>
          </a:bodyPr>
          <a:lstStyle/>
          <a:p>
            <a:r>
              <a:rPr lang="en-US" altLang="zh-CN" sz="2000" b="1" dirty="0">
                <a:solidFill>
                  <a:srgbClr val="0070C0"/>
                </a:solidFill>
                <a:ea typeface="方正仿宋_GBK" panose="03000509000000000000" pitchFamily="65" charset="-122"/>
                <a:cs typeface="Times New Roman" panose="02020603050405020304" pitchFamily="18" charset="0"/>
              </a:rPr>
              <a:t>7</a:t>
            </a:r>
            <a:r>
              <a:rPr lang="zh-CN" altLang="zh-CN" sz="2000" b="1" dirty="0">
                <a:solidFill>
                  <a:srgbClr val="0070C0"/>
                </a:solidFill>
                <a:ea typeface="方正仿宋_GBK" panose="03000509000000000000" pitchFamily="65" charset="-122"/>
                <a:cs typeface="Times New Roman" panose="02020603050405020304" pitchFamily="18" charset="0"/>
              </a:rPr>
              <a:t>、江苏历代方志全书</a:t>
            </a:r>
            <a:r>
              <a:rPr lang="zh-CN" altLang="en-US" sz="2000" b="1" dirty="0">
                <a:solidFill>
                  <a:srgbClr val="0070C0"/>
                </a:solidFill>
                <a:ea typeface="方正仿宋_GBK" panose="03000509000000000000" pitchFamily="65" charset="-122"/>
                <a:cs typeface="Times New Roman" panose="02020603050405020304" pitchFamily="18" charset="0"/>
              </a:rPr>
              <a:t>（江苏凤凰出版社）</a:t>
            </a:r>
          </a:p>
        </p:txBody>
      </p:sp>
      <p:pic>
        <p:nvPicPr>
          <p:cNvPr id="8" name="Picture 2">
            <a:extLst>
              <a:ext uri="{FF2B5EF4-FFF2-40B4-BE49-F238E27FC236}">
                <a16:creationId xmlns:a16="http://schemas.microsoft.com/office/drawing/2014/main" id="{67850710-318B-44B5-9AB4-FAC06CFAF7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3650" y="1331477"/>
            <a:ext cx="5301737" cy="269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2196662" y="4546863"/>
            <a:ext cx="6463862" cy="1754326"/>
          </a:xfrm>
          <a:prstGeom prst="rect">
            <a:avLst/>
          </a:prstGeom>
        </p:spPr>
        <p:txBody>
          <a:bodyPr wrap="square">
            <a:spAutoFit/>
          </a:bodyPr>
          <a:lstStyle/>
          <a:p>
            <a:pPr indent="294640" algn="just">
              <a:lnSpc>
                <a:spcPct val="150000"/>
              </a:lnSpc>
              <a:spcAft>
                <a:spcPts val="0"/>
              </a:spcAft>
            </a:pPr>
            <a:r>
              <a:rPr lang="en-US" altLang="zh-CN" dirty="0">
                <a:solidFill>
                  <a:srgbClr val="002060"/>
                </a:solidFill>
                <a:latin typeface="Arial" panose="020B0604020202020204" pitchFamily="34" charset="0"/>
                <a:ea typeface="等线" panose="02010600030101010101" pitchFamily="2" charset="-122"/>
                <a:cs typeface="Arial" panose="020B0604020202020204" pitchFamily="34" charset="0"/>
              </a:rPr>
              <a:t>《</a:t>
            </a:r>
            <a:r>
              <a:rPr lang="zh-CN" altLang="en-US" dirty="0">
                <a:solidFill>
                  <a:srgbClr val="002060"/>
                </a:solidFill>
                <a:latin typeface="Arial" panose="020B0604020202020204" pitchFamily="34" charset="0"/>
                <a:ea typeface="等线" panose="02010600030101010101" pitchFamily="2" charset="-122"/>
                <a:cs typeface="Arial" panose="020B0604020202020204" pitchFamily="34" charset="0"/>
              </a:rPr>
              <a:t>江苏历代方志全书</a:t>
            </a:r>
            <a:r>
              <a:rPr lang="en-US" altLang="zh-CN" dirty="0">
                <a:solidFill>
                  <a:srgbClr val="002060"/>
                </a:solidFill>
                <a:latin typeface="Arial" panose="020B0604020202020204" pitchFamily="34" charset="0"/>
                <a:ea typeface="等线" panose="02010600030101010101" pitchFamily="2" charset="-122"/>
                <a:cs typeface="Arial" panose="020B0604020202020204" pitchFamily="34" charset="0"/>
              </a:rPr>
              <a:t>》</a:t>
            </a:r>
            <a:r>
              <a:rPr lang="zh-CN" altLang="zh-CN" dirty="0">
                <a:solidFill>
                  <a:srgbClr val="002060"/>
                </a:solidFill>
                <a:latin typeface="Arial" panose="020B0604020202020204" pitchFamily="34" charset="0"/>
                <a:ea typeface="等线" panose="02010600030101010101" pitchFamily="2" charset="-122"/>
                <a:cs typeface="Arial" panose="020B0604020202020204" pitchFamily="34" charset="0"/>
              </a:rPr>
              <a:t>包括通志</a:t>
            </a:r>
            <a:r>
              <a:rPr lang="en-US" altLang="zh-CN" dirty="0">
                <a:solidFill>
                  <a:srgbClr val="002060"/>
                </a:solidFill>
                <a:latin typeface="Arial" panose="020B0604020202020204" pitchFamily="34" charset="0"/>
                <a:ea typeface="等线" panose="02010600030101010101" pitchFamily="2" charset="-122"/>
                <a:cs typeface="Arial" panose="020B0604020202020204" pitchFamily="34" charset="0"/>
              </a:rPr>
              <a:t>6</a:t>
            </a:r>
            <a:r>
              <a:rPr lang="zh-CN" altLang="zh-CN" dirty="0">
                <a:solidFill>
                  <a:srgbClr val="002060"/>
                </a:solidFill>
                <a:latin typeface="Arial" panose="020B0604020202020204" pitchFamily="34" charset="0"/>
                <a:ea typeface="等线" panose="02010600030101010101" pitchFamily="2" charset="-122"/>
                <a:cs typeface="Arial" panose="020B0604020202020204" pitchFamily="34" charset="0"/>
              </a:rPr>
              <a:t>种、府志</a:t>
            </a:r>
            <a:r>
              <a:rPr lang="en-US" altLang="zh-CN" dirty="0">
                <a:solidFill>
                  <a:srgbClr val="002060"/>
                </a:solidFill>
                <a:latin typeface="Arial" panose="020B0604020202020204" pitchFamily="34" charset="0"/>
                <a:ea typeface="等线" panose="02010600030101010101" pitchFamily="2" charset="-122"/>
                <a:cs typeface="Arial" panose="020B0604020202020204" pitchFamily="34" charset="0"/>
              </a:rPr>
              <a:t>59</a:t>
            </a:r>
            <a:r>
              <a:rPr lang="zh-CN" altLang="zh-CN" dirty="0">
                <a:solidFill>
                  <a:srgbClr val="002060"/>
                </a:solidFill>
                <a:latin typeface="Arial" panose="020B0604020202020204" pitchFamily="34" charset="0"/>
                <a:ea typeface="等线" panose="02010600030101010101" pitchFamily="2" charset="-122"/>
                <a:cs typeface="Arial" panose="020B0604020202020204" pitchFamily="34" charset="0"/>
              </a:rPr>
              <a:t>种、州县志</a:t>
            </a:r>
            <a:r>
              <a:rPr lang="en-US" altLang="zh-CN" dirty="0">
                <a:solidFill>
                  <a:srgbClr val="002060"/>
                </a:solidFill>
                <a:latin typeface="Arial" panose="020B0604020202020204" pitchFamily="34" charset="0"/>
                <a:ea typeface="等线" panose="02010600030101010101" pitchFamily="2" charset="-122"/>
                <a:cs typeface="Arial" panose="020B0604020202020204" pitchFamily="34" charset="0"/>
              </a:rPr>
              <a:t>358</a:t>
            </a:r>
            <a:r>
              <a:rPr lang="zh-CN" altLang="zh-CN" dirty="0">
                <a:solidFill>
                  <a:srgbClr val="002060"/>
                </a:solidFill>
                <a:latin typeface="Arial" panose="020B0604020202020204" pitchFamily="34" charset="0"/>
                <a:ea typeface="等线" panose="02010600030101010101" pitchFamily="2" charset="-122"/>
                <a:cs typeface="Arial" panose="020B0604020202020204" pitchFamily="34" charset="0"/>
              </a:rPr>
              <a:t>种，小志</a:t>
            </a:r>
            <a:r>
              <a:rPr lang="en-US" altLang="zh-CN" dirty="0">
                <a:solidFill>
                  <a:srgbClr val="002060"/>
                </a:solidFill>
                <a:latin typeface="Arial" panose="020B0604020202020204" pitchFamily="34" charset="0"/>
                <a:ea typeface="等线" panose="02010600030101010101" pitchFamily="2" charset="-122"/>
                <a:cs typeface="Arial" panose="020B0604020202020204" pitchFamily="34" charset="0"/>
              </a:rPr>
              <a:t>177</a:t>
            </a:r>
            <a:r>
              <a:rPr lang="zh-CN" altLang="zh-CN" dirty="0">
                <a:solidFill>
                  <a:srgbClr val="002060"/>
                </a:solidFill>
                <a:latin typeface="Arial" panose="020B0604020202020204" pitchFamily="34" charset="0"/>
                <a:ea typeface="等线" panose="02010600030101010101" pitchFamily="2" charset="-122"/>
                <a:cs typeface="Arial" panose="020B0604020202020204" pitchFamily="34" charset="0"/>
              </a:rPr>
              <a:t>种，合计</a:t>
            </a:r>
            <a:r>
              <a:rPr lang="en-US" altLang="zh-CN" dirty="0">
                <a:solidFill>
                  <a:srgbClr val="002060"/>
                </a:solidFill>
                <a:latin typeface="Arial" panose="020B0604020202020204" pitchFamily="34" charset="0"/>
                <a:ea typeface="等线" panose="02010600030101010101" pitchFamily="2" charset="-122"/>
                <a:cs typeface="Arial" panose="020B0604020202020204" pitchFamily="34" charset="0"/>
              </a:rPr>
              <a:t>600</a:t>
            </a:r>
            <a:r>
              <a:rPr lang="zh-CN" altLang="zh-CN" dirty="0">
                <a:solidFill>
                  <a:srgbClr val="002060"/>
                </a:solidFill>
                <a:latin typeface="Arial" panose="020B0604020202020204" pitchFamily="34" charset="0"/>
                <a:ea typeface="等线" panose="02010600030101010101" pitchFamily="2" charset="-122"/>
                <a:cs typeface="Arial" panose="020B0604020202020204" pitchFamily="34" charset="0"/>
              </a:rPr>
              <a:t>种，共约</a:t>
            </a:r>
            <a:r>
              <a:rPr lang="en-US" altLang="zh-CN" dirty="0">
                <a:solidFill>
                  <a:srgbClr val="002060"/>
                </a:solidFill>
                <a:latin typeface="Arial" panose="020B0604020202020204" pitchFamily="34" charset="0"/>
                <a:ea typeface="等线" panose="02010600030101010101" pitchFamily="2" charset="-122"/>
                <a:cs typeface="Arial" panose="020B0604020202020204" pitchFamily="34" charset="0"/>
              </a:rPr>
              <a:t>76</a:t>
            </a:r>
            <a:r>
              <a:rPr lang="zh-CN" altLang="zh-CN" dirty="0">
                <a:solidFill>
                  <a:srgbClr val="002060"/>
                </a:solidFill>
                <a:latin typeface="Arial" panose="020B0604020202020204" pitchFamily="34" charset="0"/>
                <a:ea typeface="等线" panose="02010600030101010101" pitchFamily="2" charset="-122"/>
                <a:cs typeface="Arial" panose="020B0604020202020204" pitchFamily="34" charset="0"/>
              </a:rPr>
              <a:t>万页。原书字体较大的刻本按照缩小</a:t>
            </a:r>
            <a:r>
              <a:rPr lang="en-US" altLang="zh-CN" dirty="0">
                <a:solidFill>
                  <a:srgbClr val="002060"/>
                </a:solidFill>
                <a:latin typeface="Arial" panose="020B0604020202020204" pitchFamily="34" charset="0"/>
                <a:ea typeface="等线" panose="02010600030101010101" pitchFamily="2" charset="-122"/>
                <a:cs typeface="Arial" panose="020B0604020202020204" pitchFamily="34" charset="0"/>
              </a:rPr>
              <a:t>4</a:t>
            </a:r>
            <a:r>
              <a:rPr lang="zh-CN" altLang="zh-CN" dirty="0">
                <a:solidFill>
                  <a:srgbClr val="002060"/>
                </a:solidFill>
                <a:latin typeface="Arial" panose="020B0604020202020204" pitchFamily="34" charset="0"/>
                <a:ea typeface="等线" panose="02010600030101010101" pitchFamily="2" charset="-122"/>
                <a:cs typeface="Arial" panose="020B0604020202020204" pitchFamily="34" charset="0"/>
              </a:rPr>
              <a:t>倍的比例，字体较小的刻本和铅印本按照等大的比例影印，总规模</a:t>
            </a:r>
            <a:r>
              <a:rPr lang="en-US" altLang="zh-CN" dirty="0">
                <a:solidFill>
                  <a:srgbClr val="002060"/>
                </a:solidFill>
                <a:latin typeface="Arial" panose="020B0604020202020204" pitchFamily="34" charset="0"/>
                <a:ea typeface="等线" panose="02010600030101010101" pitchFamily="2" charset="-122"/>
                <a:cs typeface="Arial" panose="020B0604020202020204" pitchFamily="34" charset="0"/>
              </a:rPr>
              <a:t>530</a:t>
            </a:r>
            <a:r>
              <a:rPr lang="zh-CN" altLang="zh-CN" dirty="0">
                <a:solidFill>
                  <a:srgbClr val="002060"/>
                </a:solidFill>
                <a:latin typeface="Arial" panose="020B0604020202020204" pitchFamily="34" charset="0"/>
                <a:ea typeface="等线" panose="02010600030101010101" pitchFamily="2" charset="-122"/>
                <a:cs typeface="Arial" panose="020B0604020202020204" pitchFamily="34" charset="0"/>
              </a:rPr>
              <a:t>册。</a:t>
            </a:r>
          </a:p>
        </p:txBody>
      </p:sp>
    </p:spTree>
    <p:extLst>
      <p:ext uri="{BB962C8B-B14F-4D97-AF65-F5344CB8AC3E}">
        <p14:creationId xmlns:p14="http://schemas.microsoft.com/office/powerpoint/2010/main" val="3368429523"/>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170492" y="3190671"/>
            <a:ext cx="1344500"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方志馆的定义</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1</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2" name="矩形 1"/>
          <p:cNvSpPr/>
          <p:nvPr/>
        </p:nvSpPr>
        <p:spPr>
          <a:xfrm>
            <a:off x="2438245" y="1110734"/>
            <a:ext cx="2720617" cy="400110"/>
          </a:xfrm>
          <a:prstGeom prst="rect">
            <a:avLst/>
          </a:prstGeom>
        </p:spPr>
        <p:txBody>
          <a:bodyPr wrap="none">
            <a:spAutoFit/>
          </a:bodyPr>
          <a:lstStyle/>
          <a:p>
            <a:r>
              <a:rPr lang="en-US" altLang="zh-CN" sz="2000" b="1" dirty="0">
                <a:solidFill>
                  <a:srgbClr val="002060"/>
                </a:solidFill>
                <a:ea typeface="方正仿宋_GBK" panose="03000509000000000000" pitchFamily="65" charset="-122"/>
                <a:cs typeface="Times New Roman" panose="02020603050405020304" pitchFamily="18" charset="0"/>
              </a:rPr>
              <a:t>3.</a:t>
            </a:r>
            <a:r>
              <a:rPr lang="zh-CN" altLang="zh-CN" sz="2000" b="1" dirty="0">
                <a:solidFill>
                  <a:srgbClr val="002060"/>
                </a:solidFill>
                <a:ea typeface="方正仿宋_GBK" panose="03000509000000000000" pitchFamily="65" charset="-122"/>
                <a:cs typeface="Times New Roman" panose="02020603050405020304" pitchFamily="18" charset="0"/>
              </a:rPr>
              <a:t>民国时期</a:t>
            </a:r>
            <a:r>
              <a:rPr lang="zh-CN" altLang="en-US" sz="2000" b="1" dirty="0">
                <a:solidFill>
                  <a:srgbClr val="002060"/>
                </a:solidFill>
                <a:ea typeface="方正仿宋_GBK" panose="03000509000000000000" pitchFamily="65" charset="-122"/>
                <a:cs typeface="Times New Roman" panose="02020603050405020304" pitchFamily="18" charset="0"/>
              </a:rPr>
              <a:t>，乱世修志</a:t>
            </a:r>
          </a:p>
        </p:txBody>
      </p:sp>
      <p:sp>
        <p:nvSpPr>
          <p:cNvPr id="3" name="文本框 2"/>
          <p:cNvSpPr txBox="1"/>
          <p:nvPr/>
        </p:nvSpPr>
        <p:spPr>
          <a:xfrm>
            <a:off x="3394841" y="1701544"/>
            <a:ext cx="2638096" cy="400110"/>
          </a:xfrm>
          <a:prstGeom prst="rect">
            <a:avLst/>
          </a:prstGeom>
          <a:noFill/>
        </p:spPr>
        <p:txBody>
          <a:bodyPr wrap="square" rtlCol="0">
            <a:spAutoFit/>
          </a:bodyPr>
          <a:lstStyle/>
          <a:p>
            <a:r>
              <a:rPr lang="en-US" altLang="zh-CN" sz="2000" b="1" dirty="0">
                <a:solidFill>
                  <a:srgbClr val="002060"/>
                </a:solidFill>
                <a:ea typeface="方正仿宋_GBK" panose="03000509000000000000" pitchFamily="65" charset="-122"/>
                <a:cs typeface="Times New Roman" panose="02020603050405020304" pitchFamily="18" charset="0"/>
              </a:rPr>
              <a:t>1914</a:t>
            </a:r>
            <a:r>
              <a:rPr lang="zh-CN" altLang="en-US" sz="2000" b="1" dirty="0">
                <a:solidFill>
                  <a:srgbClr val="002060"/>
                </a:solidFill>
                <a:ea typeface="方正仿宋_GBK" panose="03000509000000000000" pitchFamily="65" charset="-122"/>
                <a:cs typeface="Times New Roman" panose="02020603050405020304" pitchFamily="18" charset="0"/>
              </a:rPr>
              <a:t>年  浙江通志局</a:t>
            </a:r>
          </a:p>
        </p:txBody>
      </p:sp>
      <p:sp>
        <p:nvSpPr>
          <p:cNvPr id="7" name="文本框 6"/>
          <p:cNvSpPr txBox="1"/>
          <p:nvPr/>
        </p:nvSpPr>
        <p:spPr>
          <a:xfrm>
            <a:off x="3394841" y="2292354"/>
            <a:ext cx="3878317" cy="400110"/>
          </a:xfrm>
          <a:prstGeom prst="rect">
            <a:avLst/>
          </a:prstGeom>
          <a:noFill/>
        </p:spPr>
        <p:txBody>
          <a:bodyPr wrap="square" rtlCol="0">
            <a:spAutoFit/>
          </a:bodyPr>
          <a:lstStyle/>
          <a:p>
            <a:r>
              <a:rPr lang="en-US" altLang="zh-CN" sz="2000" b="1" dirty="0">
                <a:solidFill>
                  <a:srgbClr val="002060"/>
                </a:solidFill>
                <a:ea typeface="方正仿宋_GBK" panose="03000509000000000000" pitchFamily="65" charset="-122"/>
                <a:cs typeface="Times New Roman" panose="02020603050405020304" pitchFamily="18" charset="0"/>
              </a:rPr>
              <a:t>1929</a:t>
            </a:r>
            <a:r>
              <a:rPr lang="zh-CN" altLang="en-US" sz="2000" b="1" dirty="0">
                <a:solidFill>
                  <a:srgbClr val="002060"/>
                </a:solidFill>
                <a:ea typeface="方正仿宋_GBK" panose="03000509000000000000" pitchFamily="65" charset="-122"/>
                <a:cs typeface="Times New Roman" panose="02020603050405020304" pitchFamily="18" charset="0"/>
              </a:rPr>
              <a:t>年  </a:t>
            </a:r>
            <a:r>
              <a:rPr lang="en-US" altLang="zh-CN" sz="2000" b="1" dirty="0">
                <a:solidFill>
                  <a:srgbClr val="002060"/>
                </a:solidFill>
                <a:ea typeface="方正仿宋_GBK" panose="03000509000000000000" pitchFamily="65" charset="-122"/>
                <a:cs typeface="Times New Roman" panose="02020603050405020304" pitchFamily="18" charset="0"/>
              </a:rPr>
              <a:t>《</a:t>
            </a:r>
            <a:r>
              <a:rPr lang="zh-CN" altLang="en-US" sz="2000" b="1" dirty="0">
                <a:solidFill>
                  <a:srgbClr val="002060"/>
                </a:solidFill>
                <a:ea typeface="方正仿宋_GBK" panose="03000509000000000000" pitchFamily="65" charset="-122"/>
                <a:cs typeface="Times New Roman" panose="02020603050405020304" pitchFamily="18" charset="0"/>
              </a:rPr>
              <a:t>修志事例概要</a:t>
            </a:r>
            <a:r>
              <a:rPr lang="en-US" altLang="zh-CN" sz="2000" b="1" dirty="0">
                <a:solidFill>
                  <a:srgbClr val="002060"/>
                </a:solidFill>
                <a:ea typeface="方正仿宋_GBK" panose="03000509000000000000" pitchFamily="65" charset="-122"/>
                <a:cs typeface="Times New Roman" panose="02020603050405020304" pitchFamily="18" charset="0"/>
              </a:rPr>
              <a:t>》 22</a:t>
            </a:r>
            <a:r>
              <a:rPr lang="zh-CN" altLang="en-US" sz="2000" b="1" dirty="0">
                <a:solidFill>
                  <a:srgbClr val="002060"/>
                </a:solidFill>
                <a:ea typeface="方正仿宋_GBK" panose="03000509000000000000" pitchFamily="65" charset="-122"/>
                <a:cs typeface="Times New Roman" panose="02020603050405020304" pitchFamily="18" charset="0"/>
              </a:rPr>
              <a:t>条</a:t>
            </a:r>
          </a:p>
        </p:txBody>
      </p:sp>
      <p:sp>
        <p:nvSpPr>
          <p:cNvPr id="4" name="矩形 3"/>
          <p:cNvSpPr/>
          <p:nvPr/>
        </p:nvSpPr>
        <p:spPr>
          <a:xfrm>
            <a:off x="2438245" y="3065923"/>
            <a:ext cx="3236784" cy="400110"/>
          </a:xfrm>
          <a:prstGeom prst="rect">
            <a:avLst/>
          </a:prstGeom>
        </p:spPr>
        <p:txBody>
          <a:bodyPr wrap="none">
            <a:spAutoFit/>
          </a:bodyPr>
          <a:lstStyle/>
          <a:p>
            <a:r>
              <a:rPr lang="en-US" altLang="zh-CN" sz="2000" b="1" dirty="0">
                <a:solidFill>
                  <a:srgbClr val="002060"/>
                </a:solidFill>
                <a:ea typeface="方正仿宋_GBK" panose="03000509000000000000" pitchFamily="65" charset="-122"/>
                <a:cs typeface="Times New Roman" panose="02020603050405020304" pitchFamily="18" charset="0"/>
              </a:rPr>
              <a:t>4.</a:t>
            </a:r>
            <a:r>
              <a:rPr lang="zh-CN" altLang="zh-CN" sz="2000" b="1" dirty="0">
                <a:solidFill>
                  <a:srgbClr val="002060"/>
                </a:solidFill>
                <a:ea typeface="方正仿宋_GBK" panose="03000509000000000000" pitchFamily="65" charset="-122"/>
                <a:cs typeface="Times New Roman" panose="02020603050405020304" pitchFamily="18" charset="0"/>
              </a:rPr>
              <a:t>中华人民共和国成立以来</a:t>
            </a:r>
            <a:endParaRPr lang="zh-CN" altLang="en-US" sz="2000" b="1" dirty="0">
              <a:solidFill>
                <a:srgbClr val="002060"/>
              </a:solidFill>
              <a:ea typeface="方正仿宋_GBK" panose="03000509000000000000" pitchFamily="65" charset="-122"/>
              <a:cs typeface="Times New Roman" panose="02020603050405020304" pitchFamily="18" charset="0"/>
            </a:endParaRPr>
          </a:p>
        </p:txBody>
      </p:sp>
      <p:sp>
        <p:nvSpPr>
          <p:cNvPr id="8" name="矩形 7"/>
          <p:cNvSpPr/>
          <p:nvPr/>
        </p:nvSpPr>
        <p:spPr>
          <a:xfrm>
            <a:off x="3061465" y="3537310"/>
            <a:ext cx="4568059" cy="400110"/>
          </a:xfrm>
          <a:prstGeom prst="rect">
            <a:avLst/>
          </a:prstGeom>
        </p:spPr>
        <p:txBody>
          <a:bodyPr wrap="square">
            <a:spAutoFit/>
          </a:bodyPr>
          <a:lstStyle/>
          <a:p>
            <a:r>
              <a:rPr lang="zh-CN" altLang="zh-CN" sz="2000" b="1" dirty="0">
                <a:solidFill>
                  <a:srgbClr val="002060"/>
                </a:solidFill>
                <a:ea typeface="方正仿宋_GBK" panose="03000509000000000000" pitchFamily="65" charset="-122"/>
                <a:cs typeface="Times New Roman" panose="02020603050405020304" pitchFamily="18" charset="0"/>
              </a:rPr>
              <a:t>建国初期</a:t>
            </a:r>
            <a:r>
              <a:rPr lang="en-US" altLang="zh-CN" sz="2000" b="1" dirty="0">
                <a:solidFill>
                  <a:srgbClr val="002060"/>
                </a:solidFill>
                <a:ea typeface="方正仿宋_GBK" panose="03000509000000000000" pitchFamily="65" charset="-122"/>
                <a:cs typeface="Times New Roman" panose="02020603050405020304" pitchFamily="18" charset="0"/>
              </a:rPr>
              <a:t>       </a:t>
            </a:r>
            <a:r>
              <a:rPr lang="zh-CN" altLang="zh-CN" sz="2000" b="1" dirty="0">
                <a:solidFill>
                  <a:srgbClr val="002060"/>
                </a:solidFill>
                <a:ea typeface="方正仿宋_GBK" panose="03000509000000000000" pitchFamily="65" charset="-122"/>
                <a:cs typeface="Times New Roman" panose="02020603050405020304" pitchFamily="18" charset="0"/>
              </a:rPr>
              <a:t>山东地志博物馆</a:t>
            </a:r>
            <a:endParaRPr lang="zh-CN" altLang="en-US" sz="2000" b="1" dirty="0">
              <a:solidFill>
                <a:srgbClr val="002060"/>
              </a:solidFill>
              <a:ea typeface="方正仿宋_GBK" panose="03000509000000000000" pitchFamily="65" charset="-122"/>
              <a:cs typeface="Times New Roman" panose="02020603050405020304" pitchFamily="18" charset="0"/>
            </a:endParaRPr>
          </a:p>
        </p:txBody>
      </p:sp>
      <p:sp>
        <p:nvSpPr>
          <p:cNvPr id="9" name="矩形 8"/>
          <p:cNvSpPr/>
          <p:nvPr/>
        </p:nvSpPr>
        <p:spPr>
          <a:xfrm>
            <a:off x="3061466" y="4109934"/>
            <a:ext cx="5634859" cy="677108"/>
          </a:xfrm>
          <a:prstGeom prst="rect">
            <a:avLst/>
          </a:prstGeom>
        </p:spPr>
        <p:txBody>
          <a:bodyPr wrap="square">
            <a:spAutoFit/>
          </a:bodyPr>
          <a:lstStyle/>
          <a:p>
            <a:r>
              <a:rPr lang="zh-CN" altLang="zh-CN" sz="2000" b="1" dirty="0">
                <a:solidFill>
                  <a:srgbClr val="002060"/>
                </a:solidFill>
                <a:ea typeface="方正仿宋_GBK" panose="03000509000000000000" pitchFamily="65" charset="-122"/>
                <a:cs typeface="Times New Roman" panose="02020603050405020304" pitchFamily="18" charset="0"/>
              </a:rPr>
              <a:t>改革开放后</a:t>
            </a:r>
            <a:r>
              <a:rPr lang="en-US" altLang="zh-CN" sz="2000" b="1" dirty="0">
                <a:solidFill>
                  <a:srgbClr val="002060"/>
                </a:solidFill>
                <a:ea typeface="方正仿宋_GBK" panose="03000509000000000000" pitchFamily="65" charset="-122"/>
                <a:cs typeface="Times New Roman" panose="02020603050405020304" pitchFamily="18" charset="0"/>
              </a:rPr>
              <a:t>    </a:t>
            </a:r>
            <a:r>
              <a:rPr lang="zh-CN" altLang="zh-CN" b="1" dirty="0">
                <a:solidFill>
                  <a:srgbClr val="002060"/>
                </a:solidFill>
                <a:ea typeface="方正仿宋_GBK" panose="03000509000000000000" pitchFamily="65" charset="-122"/>
                <a:cs typeface="Times New Roman" panose="02020603050405020304" pitchFamily="18" charset="0"/>
              </a:rPr>
              <a:t>浙江（建德）方志馆和上海通志馆</a:t>
            </a:r>
            <a:endParaRPr lang="zh-CN" altLang="en-US" b="1" dirty="0">
              <a:solidFill>
                <a:srgbClr val="002060"/>
              </a:solidFill>
              <a:ea typeface="方正仿宋_GBK" panose="03000509000000000000" pitchFamily="65" charset="-122"/>
              <a:cs typeface="Times New Roman" panose="02020603050405020304" pitchFamily="18" charset="0"/>
            </a:endParaRPr>
          </a:p>
          <a:p>
            <a:r>
              <a:rPr lang="en-US" altLang="zh-CN" dirty="0">
                <a:ea typeface="方正仿宋_GBK" panose="03000509000000000000" pitchFamily="65" charset="-122"/>
                <a:cs typeface="Times New Roman" panose="02020603050405020304" pitchFamily="18" charset="0"/>
              </a:rPr>
              <a:t>     </a:t>
            </a:r>
            <a:endParaRPr lang="zh-CN" altLang="en-US" dirty="0"/>
          </a:p>
        </p:txBody>
      </p:sp>
      <p:sp>
        <p:nvSpPr>
          <p:cNvPr id="12" name="矩形 11"/>
          <p:cNvSpPr/>
          <p:nvPr/>
        </p:nvSpPr>
        <p:spPr>
          <a:xfrm>
            <a:off x="3061466" y="4651780"/>
            <a:ext cx="5444359" cy="707886"/>
          </a:xfrm>
          <a:prstGeom prst="rect">
            <a:avLst/>
          </a:prstGeom>
        </p:spPr>
        <p:txBody>
          <a:bodyPr wrap="square">
            <a:spAutoFit/>
          </a:bodyPr>
          <a:lstStyle/>
          <a:p>
            <a:r>
              <a:rPr lang="zh-CN" altLang="zh-CN" sz="2000" b="1" dirty="0">
                <a:solidFill>
                  <a:srgbClr val="002060"/>
                </a:solidFill>
                <a:ea typeface="方正仿宋_GBK" panose="03000509000000000000" pitchFamily="65" charset="-122"/>
                <a:cs typeface="Times New Roman" panose="02020603050405020304" pitchFamily="18" charset="0"/>
              </a:rPr>
              <a:t>进入新世纪</a:t>
            </a:r>
            <a:r>
              <a:rPr lang="en-US" altLang="zh-CN" sz="2000" b="1" dirty="0">
                <a:solidFill>
                  <a:srgbClr val="002060"/>
                </a:solidFill>
                <a:ea typeface="方正仿宋_GBK" panose="03000509000000000000" pitchFamily="65" charset="-122"/>
                <a:cs typeface="Times New Roman" panose="02020603050405020304" pitchFamily="18" charset="0"/>
              </a:rPr>
              <a:t>    </a:t>
            </a:r>
            <a:r>
              <a:rPr lang="zh-CN" altLang="zh-CN" sz="2000" b="1" dirty="0">
                <a:solidFill>
                  <a:srgbClr val="002060"/>
                </a:solidFill>
                <a:ea typeface="方正仿宋_GBK" panose="03000509000000000000" pitchFamily="65" charset="-122"/>
                <a:cs typeface="Times New Roman" panose="02020603050405020304" pitchFamily="18" charset="0"/>
              </a:rPr>
              <a:t>国家方志馆</a:t>
            </a:r>
            <a:r>
              <a:rPr lang="zh-CN" altLang="en-US" sz="2000" b="1" dirty="0">
                <a:solidFill>
                  <a:srgbClr val="002060"/>
                </a:solidFill>
                <a:ea typeface="方正仿宋_GBK" panose="03000509000000000000" pitchFamily="65" charset="-122"/>
                <a:cs typeface="Times New Roman" panose="02020603050405020304" pitchFamily="18" charset="0"/>
              </a:rPr>
              <a:t>和各类新型方志馆</a:t>
            </a:r>
          </a:p>
          <a:p>
            <a:endParaRPr lang="zh-CN" altLang="en-US" sz="2000" b="1" dirty="0">
              <a:solidFill>
                <a:srgbClr val="002060"/>
              </a:solidFill>
              <a:ea typeface="方正仿宋_GBK"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31254010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4" grpId="0"/>
      <p:bldP spid="8" grpId="0"/>
      <p:bldP spid="9" grpId="0"/>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a:t>
            </a:r>
            <a:endParaRPr lang="en-US" altLang="zh-CN" sz="2000" b="1" dirty="0">
              <a:solidFill>
                <a:schemeClr val="bg1"/>
              </a:solidFill>
              <a:effectLst>
                <a:outerShdw blurRad="38100" dist="76200" dir="2700000" algn="tl">
                  <a:srgbClr val="000000">
                    <a:alpha val="10000"/>
                  </a:srgbClr>
                </a:outerShdw>
              </a:effectLst>
              <a:cs typeface="+mn-ea"/>
              <a:sym typeface="+mn-lt"/>
            </a:endParaRPr>
          </a:p>
          <a:p>
            <a:pPr algn="ctr"/>
            <a:r>
              <a:rPr lang="zh-CN" altLang="en-US" sz="2000" b="1" dirty="0">
                <a:solidFill>
                  <a:schemeClr val="bg1"/>
                </a:solidFill>
                <a:effectLst>
                  <a:outerShdw blurRad="38100" dist="76200" dir="2700000" algn="tl">
                    <a:srgbClr val="000000">
                      <a:alpha val="10000"/>
                    </a:srgbClr>
                  </a:outerShdw>
                </a:effectLst>
                <a:cs typeface="+mn-ea"/>
                <a:sym typeface="+mn-lt"/>
              </a:rPr>
              <a:t>功能和作用</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3</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7" name="文本框 6">
            <a:extLst>
              <a:ext uri="{FF2B5EF4-FFF2-40B4-BE49-F238E27FC236}">
                <a16:creationId xmlns:a16="http://schemas.microsoft.com/office/drawing/2014/main" id="{C1963C6E-CC0E-49B8-8D22-2B80EEB014B2}"/>
              </a:ext>
            </a:extLst>
          </p:cNvPr>
          <p:cNvSpPr txBox="1"/>
          <p:nvPr/>
        </p:nvSpPr>
        <p:spPr>
          <a:xfrm>
            <a:off x="1914525" y="847725"/>
            <a:ext cx="6800850" cy="4651979"/>
          </a:xfrm>
          <a:prstGeom prst="rect">
            <a:avLst/>
          </a:prstGeom>
          <a:noFill/>
        </p:spPr>
        <p:txBody>
          <a:bodyPr wrap="square">
            <a:spAutoFit/>
          </a:bodyPr>
          <a:lstStyle/>
          <a:p>
            <a:pPr marL="203200" indent="-203200" algn="just">
              <a:lnSpc>
                <a:spcPct val="150000"/>
              </a:lnSpc>
            </a:pPr>
            <a:r>
              <a:rPr lang="zh-CN" altLang="zh-CN" sz="2000" b="1" dirty="0">
                <a:solidFill>
                  <a:srgbClr val="0070C0"/>
                </a:solidFill>
                <a:ea typeface="方正仿宋_GBK" panose="03000509000000000000" pitchFamily="65" charset="-122"/>
                <a:cs typeface="Times New Roman" panose="02020603050405020304" pitchFamily="18" charset="0"/>
              </a:rPr>
              <a:t>其他：</a:t>
            </a:r>
            <a:endParaRPr lang="en-US" altLang="zh-CN" sz="2000" b="1" dirty="0">
              <a:solidFill>
                <a:srgbClr val="0070C0"/>
              </a:solidFill>
              <a:ea typeface="方正仿宋_GBK" panose="03000509000000000000" pitchFamily="65" charset="-122"/>
              <a:cs typeface="Times New Roman" panose="02020603050405020304" pitchFamily="18" charset="0"/>
            </a:endParaRPr>
          </a:p>
          <a:p>
            <a:pPr marL="203200" indent="-203200" algn="just">
              <a:lnSpc>
                <a:spcPct val="150000"/>
              </a:lnSpc>
            </a:pPr>
            <a:r>
              <a:rPr lang="en-US" altLang="zh-CN" sz="2000" b="1" dirty="0">
                <a:solidFill>
                  <a:srgbClr val="0070C0"/>
                </a:solidFill>
                <a:ea typeface="方正仿宋_GBK" panose="03000509000000000000" pitchFamily="65" charset="-122"/>
                <a:cs typeface="Times New Roman" panose="02020603050405020304" pitchFamily="18" charset="0"/>
              </a:rPr>
              <a:t>           </a:t>
            </a:r>
            <a:r>
              <a:rPr lang="zh-CN" altLang="zh-CN" sz="2000" b="1" dirty="0">
                <a:solidFill>
                  <a:srgbClr val="0070C0"/>
                </a:solidFill>
                <a:ea typeface="方正仿宋_GBK" panose="03000509000000000000" pitchFamily="65" charset="-122"/>
                <a:cs typeface="Times New Roman" panose="02020603050405020304" pitchFamily="18" charset="0"/>
              </a:rPr>
              <a:t>中国华东文献丛书</a:t>
            </a:r>
            <a:endParaRPr lang="en-US" altLang="zh-CN" sz="2000" b="1" dirty="0">
              <a:solidFill>
                <a:srgbClr val="0070C0"/>
              </a:solidFill>
              <a:ea typeface="方正仿宋_GBK" panose="03000509000000000000" pitchFamily="65" charset="-122"/>
              <a:cs typeface="Times New Roman" panose="02020603050405020304" pitchFamily="18" charset="0"/>
            </a:endParaRPr>
          </a:p>
          <a:p>
            <a:pPr marL="203200" indent="-203200" algn="just">
              <a:lnSpc>
                <a:spcPct val="150000"/>
              </a:lnSpc>
            </a:pPr>
            <a:r>
              <a:rPr lang="en-US" altLang="zh-CN" sz="2000" b="1" dirty="0">
                <a:solidFill>
                  <a:srgbClr val="0070C0"/>
                </a:solidFill>
                <a:ea typeface="方正仿宋_GBK" panose="03000509000000000000" pitchFamily="65" charset="-122"/>
                <a:cs typeface="Times New Roman" panose="02020603050405020304" pitchFamily="18" charset="0"/>
              </a:rPr>
              <a:t>           </a:t>
            </a:r>
            <a:r>
              <a:rPr lang="zh-CN" altLang="zh-CN" sz="2000" b="1" dirty="0">
                <a:solidFill>
                  <a:srgbClr val="0070C0"/>
                </a:solidFill>
                <a:ea typeface="方正仿宋_GBK" panose="03000509000000000000" pitchFamily="65" charset="-122"/>
                <a:cs typeface="Times New Roman" panose="02020603050405020304" pitchFamily="18" charset="0"/>
              </a:rPr>
              <a:t>中华山水志丛刊（共</a:t>
            </a:r>
            <a:r>
              <a:rPr lang="en-US" altLang="zh-CN" sz="2000" b="1" dirty="0">
                <a:solidFill>
                  <a:srgbClr val="0070C0"/>
                </a:solidFill>
                <a:ea typeface="方正仿宋_GBK" panose="03000509000000000000" pitchFamily="65" charset="-122"/>
                <a:cs typeface="Times New Roman" panose="02020603050405020304" pitchFamily="18" charset="0"/>
              </a:rPr>
              <a:t>75</a:t>
            </a:r>
            <a:r>
              <a:rPr lang="zh-CN" altLang="zh-CN" sz="2000" b="1" dirty="0">
                <a:solidFill>
                  <a:srgbClr val="0070C0"/>
                </a:solidFill>
                <a:ea typeface="方正仿宋_GBK" panose="03000509000000000000" pitchFamily="65" charset="-122"/>
                <a:cs typeface="Times New Roman" panose="02020603050405020304" pitchFamily="18" charset="0"/>
              </a:rPr>
              <a:t>册）</a:t>
            </a:r>
            <a:r>
              <a:rPr lang="zh-CN" altLang="en-US" sz="2000" b="1" dirty="0">
                <a:solidFill>
                  <a:srgbClr val="0070C0"/>
                </a:solidFill>
                <a:ea typeface="方正仿宋_GBK" panose="03000509000000000000" pitchFamily="65" charset="-122"/>
                <a:cs typeface="Times New Roman" panose="02020603050405020304" pitchFamily="18" charset="0"/>
              </a:rPr>
              <a:t>：</a:t>
            </a:r>
            <a:r>
              <a:rPr lang="zh-CN" altLang="zh-CN" sz="2000" b="1" dirty="0">
                <a:solidFill>
                  <a:srgbClr val="0070C0"/>
                </a:solidFill>
                <a:ea typeface="方正仿宋_GBK" panose="03000509000000000000" pitchFamily="65" charset="-122"/>
                <a:cs typeface="Times New Roman" panose="02020603050405020304" pitchFamily="18" charset="0"/>
              </a:rPr>
              <a:t>山志</a:t>
            </a:r>
            <a:r>
              <a:rPr lang="en-US" altLang="zh-CN" sz="2000" b="1" dirty="0">
                <a:solidFill>
                  <a:srgbClr val="0070C0"/>
                </a:solidFill>
                <a:ea typeface="方正仿宋_GBK" panose="03000509000000000000" pitchFamily="65" charset="-122"/>
                <a:cs typeface="Times New Roman" panose="02020603050405020304" pitchFamily="18" charset="0"/>
              </a:rPr>
              <a:t>38</a:t>
            </a:r>
            <a:r>
              <a:rPr lang="zh-CN" altLang="zh-CN" sz="2000" b="1" dirty="0">
                <a:solidFill>
                  <a:srgbClr val="0070C0"/>
                </a:solidFill>
                <a:ea typeface="方正仿宋_GBK" panose="03000509000000000000" pitchFamily="65" charset="-122"/>
                <a:cs typeface="Times New Roman" panose="02020603050405020304" pitchFamily="18" charset="0"/>
              </a:rPr>
              <a:t>册，水志</a:t>
            </a:r>
            <a:r>
              <a:rPr lang="en-US" altLang="zh-CN" sz="2000" b="1" dirty="0">
                <a:solidFill>
                  <a:srgbClr val="0070C0"/>
                </a:solidFill>
                <a:ea typeface="方正仿宋_GBK" panose="03000509000000000000" pitchFamily="65" charset="-122"/>
                <a:cs typeface="Times New Roman" panose="02020603050405020304" pitchFamily="18" charset="0"/>
              </a:rPr>
              <a:t>37</a:t>
            </a:r>
            <a:r>
              <a:rPr lang="zh-CN" altLang="zh-CN" sz="2000" b="1" dirty="0">
                <a:solidFill>
                  <a:srgbClr val="0070C0"/>
                </a:solidFill>
                <a:ea typeface="方正仿宋_GBK" panose="03000509000000000000" pitchFamily="65" charset="-122"/>
                <a:cs typeface="Times New Roman" panose="02020603050405020304" pitchFamily="18" charset="0"/>
              </a:rPr>
              <a:t>册</a:t>
            </a:r>
            <a:r>
              <a:rPr lang="en-US" altLang="zh-CN" sz="2000" b="1" dirty="0">
                <a:solidFill>
                  <a:srgbClr val="0070C0"/>
                </a:solidFill>
                <a:ea typeface="方正仿宋_GBK" panose="03000509000000000000" pitchFamily="65" charset="-122"/>
                <a:cs typeface="Times New Roman" panose="02020603050405020304" pitchFamily="18" charset="0"/>
              </a:rPr>
              <a:t> </a:t>
            </a:r>
          </a:p>
          <a:p>
            <a:pPr marL="203200" indent="-203200" algn="just">
              <a:lnSpc>
                <a:spcPct val="150000"/>
              </a:lnSpc>
            </a:pPr>
            <a:r>
              <a:rPr lang="en-US" altLang="zh-CN" sz="2000" b="1" dirty="0">
                <a:solidFill>
                  <a:srgbClr val="0070C0"/>
                </a:solidFill>
                <a:ea typeface="方正仿宋_GBK" panose="03000509000000000000" pitchFamily="65" charset="-122"/>
                <a:cs typeface="Times New Roman" panose="02020603050405020304" pitchFamily="18" charset="0"/>
              </a:rPr>
              <a:t>           </a:t>
            </a:r>
            <a:r>
              <a:rPr lang="zh-CN" altLang="zh-CN" sz="2000" b="1" dirty="0">
                <a:solidFill>
                  <a:srgbClr val="0070C0"/>
                </a:solidFill>
                <a:ea typeface="方正仿宋_GBK" panose="03000509000000000000" pitchFamily="65" charset="-122"/>
                <a:cs typeface="Times New Roman" panose="02020603050405020304" pitchFamily="18" charset="0"/>
              </a:rPr>
              <a:t>中国佛寺志丛刊（</a:t>
            </a:r>
            <a:r>
              <a:rPr lang="en-US" altLang="zh-CN" sz="2000" b="1" dirty="0">
                <a:solidFill>
                  <a:srgbClr val="0070C0"/>
                </a:solidFill>
                <a:ea typeface="方正仿宋_GBK" panose="03000509000000000000" pitchFamily="65" charset="-122"/>
                <a:cs typeface="Times New Roman" panose="02020603050405020304" pitchFamily="18" charset="0"/>
              </a:rPr>
              <a:t>130</a:t>
            </a:r>
            <a:r>
              <a:rPr lang="zh-CN" altLang="zh-CN" sz="2000" b="1" dirty="0">
                <a:solidFill>
                  <a:srgbClr val="0070C0"/>
                </a:solidFill>
                <a:ea typeface="方正仿宋_GBK" panose="03000509000000000000" pitchFamily="65" charset="-122"/>
                <a:cs typeface="Times New Roman" panose="02020603050405020304" pitchFamily="18" charset="0"/>
              </a:rPr>
              <a:t>册）</a:t>
            </a:r>
            <a:endParaRPr lang="en-US" altLang="zh-CN" sz="2000" b="1" dirty="0">
              <a:solidFill>
                <a:srgbClr val="0070C0"/>
              </a:solidFill>
              <a:ea typeface="方正仿宋_GBK" panose="03000509000000000000" pitchFamily="65" charset="-122"/>
              <a:cs typeface="Times New Roman" panose="02020603050405020304" pitchFamily="18" charset="0"/>
            </a:endParaRPr>
          </a:p>
          <a:p>
            <a:pPr marL="203200" indent="-203200" algn="just">
              <a:lnSpc>
                <a:spcPct val="150000"/>
              </a:lnSpc>
            </a:pPr>
            <a:r>
              <a:rPr lang="en-US" altLang="zh-CN" sz="2000" b="1" dirty="0">
                <a:solidFill>
                  <a:srgbClr val="0070C0"/>
                </a:solidFill>
                <a:ea typeface="方正仿宋_GBK" panose="03000509000000000000" pitchFamily="65" charset="-122"/>
                <a:cs typeface="Times New Roman" panose="02020603050405020304" pitchFamily="18" charset="0"/>
              </a:rPr>
              <a:t>           </a:t>
            </a:r>
            <a:r>
              <a:rPr lang="zh-CN" altLang="zh-CN" sz="2000" b="1" dirty="0">
                <a:solidFill>
                  <a:srgbClr val="0070C0"/>
                </a:solidFill>
                <a:ea typeface="方正仿宋_GBK" panose="03000509000000000000" pitchFamily="65" charset="-122"/>
                <a:cs typeface="Times New Roman" panose="02020603050405020304" pitchFamily="18" charset="0"/>
              </a:rPr>
              <a:t>中国祠墓志丛刊（</a:t>
            </a:r>
            <a:r>
              <a:rPr lang="en-US" altLang="zh-CN" sz="2000" b="1" dirty="0">
                <a:solidFill>
                  <a:srgbClr val="0070C0"/>
                </a:solidFill>
                <a:ea typeface="方正仿宋_GBK" panose="03000509000000000000" pitchFamily="65" charset="-122"/>
                <a:cs typeface="Times New Roman" panose="02020603050405020304" pitchFamily="18" charset="0"/>
              </a:rPr>
              <a:t>61</a:t>
            </a:r>
            <a:r>
              <a:rPr lang="zh-CN" altLang="zh-CN" sz="2000" b="1" dirty="0">
                <a:solidFill>
                  <a:srgbClr val="0070C0"/>
                </a:solidFill>
                <a:ea typeface="方正仿宋_GBK" panose="03000509000000000000" pitchFamily="65" charset="-122"/>
                <a:cs typeface="Times New Roman" panose="02020603050405020304" pitchFamily="18" charset="0"/>
              </a:rPr>
              <a:t>册）</a:t>
            </a:r>
            <a:endParaRPr lang="en-US" altLang="zh-CN" sz="2000" b="1" dirty="0">
              <a:solidFill>
                <a:srgbClr val="0070C0"/>
              </a:solidFill>
              <a:ea typeface="方正仿宋_GBK" panose="03000509000000000000" pitchFamily="65" charset="-122"/>
              <a:cs typeface="Times New Roman" panose="02020603050405020304" pitchFamily="18" charset="0"/>
            </a:endParaRPr>
          </a:p>
          <a:p>
            <a:pPr marL="203200" indent="-203200" algn="just">
              <a:lnSpc>
                <a:spcPct val="150000"/>
              </a:lnSpc>
            </a:pPr>
            <a:r>
              <a:rPr lang="en-US" altLang="zh-CN" sz="2000" b="1" dirty="0">
                <a:solidFill>
                  <a:srgbClr val="0070C0"/>
                </a:solidFill>
                <a:ea typeface="方正仿宋_GBK" panose="03000509000000000000" pitchFamily="65" charset="-122"/>
                <a:cs typeface="Times New Roman" panose="02020603050405020304" pitchFamily="18" charset="0"/>
              </a:rPr>
              <a:t>           </a:t>
            </a:r>
            <a:r>
              <a:rPr lang="zh-CN" altLang="zh-CN" sz="2000" b="1" dirty="0">
                <a:solidFill>
                  <a:srgbClr val="0070C0"/>
                </a:solidFill>
                <a:ea typeface="方正仿宋_GBK" panose="03000509000000000000" pitchFamily="65" charset="-122"/>
                <a:cs typeface="Times New Roman" panose="02020603050405020304" pitchFamily="18" charset="0"/>
              </a:rPr>
              <a:t>中国水利志丛刊（</a:t>
            </a:r>
            <a:r>
              <a:rPr lang="en-US" altLang="zh-CN" sz="2000" b="1" dirty="0">
                <a:solidFill>
                  <a:srgbClr val="0070C0"/>
                </a:solidFill>
                <a:ea typeface="方正仿宋_GBK" panose="03000509000000000000" pitchFamily="65" charset="-122"/>
                <a:cs typeface="Times New Roman" panose="02020603050405020304" pitchFamily="18" charset="0"/>
              </a:rPr>
              <a:t>70</a:t>
            </a:r>
            <a:r>
              <a:rPr lang="zh-CN" altLang="zh-CN" sz="2000" b="1" dirty="0">
                <a:solidFill>
                  <a:srgbClr val="0070C0"/>
                </a:solidFill>
                <a:ea typeface="方正仿宋_GBK" panose="03000509000000000000" pitchFamily="65" charset="-122"/>
                <a:cs typeface="Times New Roman" panose="02020603050405020304" pitchFamily="18" charset="0"/>
              </a:rPr>
              <a:t>册）</a:t>
            </a:r>
            <a:endParaRPr lang="en-US" altLang="zh-CN" sz="2000" b="1" dirty="0">
              <a:solidFill>
                <a:srgbClr val="0070C0"/>
              </a:solidFill>
              <a:ea typeface="方正仿宋_GBK" panose="03000509000000000000" pitchFamily="65" charset="-122"/>
              <a:cs typeface="Times New Roman" panose="02020603050405020304" pitchFamily="18" charset="0"/>
            </a:endParaRPr>
          </a:p>
          <a:p>
            <a:pPr marL="203200" indent="-203200" algn="just">
              <a:lnSpc>
                <a:spcPct val="150000"/>
              </a:lnSpc>
            </a:pPr>
            <a:r>
              <a:rPr lang="en-US" altLang="zh-CN" sz="2000" b="1" dirty="0">
                <a:solidFill>
                  <a:srgbClr val="0070C0"/>
                </a:solidFill>
                <a:ea typeface="方正仿宋_GBK" panose="03000509000000000000" pitchFamily="65" charset="-122"/>
                <a:cs typeface="Times New Roman" panose="02020603050405020304" pitchFamily="18" charset="0"/>
              </a:rPr>
              <a:t>           </a:t>
            </a:r>
            <a:r>
              <a:rPr lang="zh-CN" altLang="zh-CN" sz="2000" b="1" dirty="0">
                <a:solidFill>
                  <a:srgbClr val="0070C0"/>
                </a:solidFill>
                <a:ea typeface="方正仿宋_GBK" panose="03000509000000000000" pitchFamily="65" charset="-122"/>
                <a:cs typeface="Times New Roman" panose="02020603050405020304" pitchFamily="18" charset="0"/>
              </a:rPr>
              <a:t>中国园林名胜志丛刊（</a:t>
            </a:r>
            <a:r>
              <a:rPr lang="en-US" altLang="zh-CN" sz="2000" b="1" dirty="0">
                <a:solidFill>
                  <a:srgbClr val="0070C0"/>
                </a:solidFill>
                <a:ea typeface="方正仿宋_GBK" panose="03000509000000000000" pitchFamily="65" charset="-122"/>
                <a:cs typeface="Times New Roman" panose="02020603050405020304" pitchFamily="18" charset="0"/>
              </a:rPr>
              <a:t>37</a:t>
            </a:r>
            <a:r>
              <a:rPr lang="zh-CN" altLang="zh-CN" sz="2000" b="1" dirty="0">
                <a:solidFill>
                  <a:srgbClr val="0070C0"/>
                </a:solidFill>
                <a:ea typeface="方正仿宋_GBK" panose="03000509000000000000" pitchFamily="65" charset="-122"/>
                <a:cs typeface="Times New Roman" panose="02020603050405020304" pitchFamily="18" charset="0"/>
              </a:rPr>
              <a:t>册）</a:t>
            </a:r>
          </a:p>
          <a:p>
            <a:pPr marL="202565" algn="just">
              <a:lnSpc>
                <a:spcPct val="150000"/>
              </a:lnSpc>
            </a:pPr>
            <a:r>
              <a:rPr lang="en-US" altLang="zh-CN" sz="2000" b="1" dirty="0">
                <a:solidFill>
                  <a:srgbClr val="0070C0"/>
                </a:solidFill>
                <a:ea typeface="方正仿宋_GBK" panose="03000509000000000000" pitchFamily="65" charset="-122"/>
                <a:cs typeface="Times New Roman" panose="02020603050405020304" pitchFamily="18" charset="0"/>
              </a:rPr>
              <a:t>        </a:t>
            </a:r>
            <a:r>
              <a:rPr lang="zh-CN" altLang="zh-CN" sz="2000" b="1" dirty="0">
                <a:solidFill>
                  <a:srgbClr val="0070C0"/>
                </a:solidFill>
                <a:ea typeface="方正仿宋_GBK" panose="03000509000000000000" pitchFamily="65" charset="-122"/>
                <a:cs typeface="Times New Roman" panose="02020603050405020304" pitchFamily="18" charset="0"/>
              </a:rPr>
              <a:t>中国风土志丛刊（</a:t>
            </a:r>
            <a:r>
              <a:rPr lang="en-US" altLang="zh-CN" sz="2000" b="1" dirty="0">
                <a:solidFill>
                  <a:srgbClr val="0070C0"/>
                </a:solidFill>
                <a:ea typeface="方正仿宋_GBK" panose="03000509000000000000" pitchFamily="65" charset="-122"/>
                <a:cs typeface="Times New Roman" panose="02020603050405020304" pitchFamily="18" charset="0"/>
              </a:rPr>
              <a:t>62</a:t>
            </a:r>
            <a:r>
              <a:rPr lang="zh-CN" altLang="zh-CN" sz="2000" b="1" dirty="0">
                <a:solidFill>
                  <a:srgbClr val="0070C0"/>
                </a:solidFill>
                <a:ea typeface="方正仿宋_GBK" panose="03000509000000000000" pitchFamily="65" charset="-122"/>
                <a:cs typeface="Times New Roman" panose="02020603050405020304" pitchFamily="18" charset="0"/>
              </a:rPr>
              <a:t>册）</a:t>
            </a:r>
            <a:r>
              <a:rPr lang="en-US" altLang="zh-CN" sz="2000" b="1" dirty="0">
                <a:solidFill>
                  <a:srgbClr val="0070C0"/>
                </a:solidFill>
                <a:ea typeface="方正仿宋_GBK" panose="03000509000000000000" pitchFamily="65" charset="-122"/>
                <a:cs typeface="Times New Roman" panose="02020603050405020304" pitchFamily="18" charset="0"/>
              </a:rPr>
              <a:t> </a:t>
            </a:r>
          </a:p>
          <a:p>
            <a:pPr marL="202565" algn="just">
              <a:lnSpc>
                <a:spcPct val="150000"/>
              </a:lnSpc>
            </a:pPr>
            <a:r>
              <a:rPr lang="en-US" altLang="zh-CN" sz="2000" b="1" dirty="0">
                <a:solidFill>
                  <a:srgbClr val="0070C0"/>
                </a:solidFill>
                <a:ea typeface="方正仿宋_GBK" panose="03000509000000000000" pitchFamily="65" charset="-122"/>
                <a:cs typeface="Times New Roman" panose="02020603050405020304" pitchFamily="18" charset="0"/>
              </a:rPr>
              <a:t>         </a:t>
            </a:r>
            <a:r>
              <a:rPr lang="zh-CN" altLang="en-US" sz="2000" b="1" dirty="0">
                <a:solidFill>
                  <a:srgbClr val="0070C0"/>
                </a:solidFill>
                <a:ea typeface="方正仿宋_GBK" panose="03000509000000000000" pitchFamily="65" charset="-122"/>
                <a:cs typeface="Times New Roman" panose="02020603050405020304" pitchFamily="18" charset="0"/>
              </a:rPr>
              <a:t>。。。。。。</a:t>
            </a:r>
            <a:r>
              <a:rPr lang="en-US" altLang="zh-CN" sz="2000" b="1" dirty="0">
                <a:solidFill>
                  <a:srgbClr val="0070C0"/>
                </a:solidFill>
                <a:ea typeface="方正仿宋_GBK" panose="03000509000000000000" pitchFamily="65" charset="-122"/>
                <a:cs typeface="Times New Roman" panose="02020603050405020304" pitchFamily="18" charset="0"/>
              </a:rPr>
              <a:t>   </a:t>
            </a:r>
            <a:endParaRPr lang="zh-CN" altLang="zh-CN" sz="2000" b="1" dirty="0">
              <a:solidFill>
                <a:srgbClr val="0070C0"/>
              </a:solidFill>
              <a:ea typeface="方正仿宋_GBK" panose="03000509000000000000" pitchFamily="65" charset="-122"/>
              <a:cs typeface="Times New Roman" panose="02020603050405020304" pitchFamily="18" charset="0"/>
            </a:endParaRPr>
          </a:p>
          <a:p>
            <a:pPr algn="just">
              <a:lnSpc>
                <a:spcPct val="150000"/>
              </a:lnSpc>
            </a:pPr>
            <a:r>
              <a:rPr lang="en-US" altLang="zh-CN" sz="2000" b="1" dirty="0">
                <a:solidFill>
                  <a:srgbClr val="0070C0"/>
                </a:solidFill>
                <a:ea typeface="方正仿宋_GBK" panose="03000509000000000000" pitchFamily="65" charset="-122"/>
                <a:cs typeface="Times New Roman" panose="02020603050405020304" pitchFamily="18" charset="0"/>
              </a:rPr>
              <a:t>                </a:t>
            </a:r>
            <a:endParaRPr lang="zh-CN" altLang="zh-CN" sz="2000" b="1" dirty="0">
              <a:solidFill>
                <a:srgbClr val="0070C0"/>
              </a:solidFill>
              <a:ea typeface="方正仿宋_GBK"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2864442275"/>
      </p:ext>
    </p:extLst>
  </p:cSld>
  <p:clrMapOvr>
    <a:masterClrMapping/>
  </p:clrMapOvr>
  <p:transition spd="med">
    <p:pull/>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a:t>
            </a:r>
            <a:endParaRPr lang="en-US" altLang="zh-CN" sz="2000" b="1" dirty="0">
              <a:solidFill>
                <a:schemeClr val="bg1"/>
              </a:solidFill>
              <a:effectLst>
                <a:outerShdw blurRad="38100" dist="76200" dir="2700000" algn="tl">
                  <a:srgbClr val="000000">
                    <a:alpha val="10000"/>
                  </a:srgbClr>
                </a:outerShdw>
              </a:effectLst>
              <a:cs typeface="+mn-ea"/>
              <a:sym typeface="+mn-lt"/>
            </a:endParaRPr>
          </a:p>
          <a:p>
            <a:pPr algn="ctr"/>
            <a:r>
              <a:rPr lang="zh-CN" altLang="en-US" sz="2000" b="1" dirty="0">
                <a:solidFill>
                  <a:schemeClr val="bg1"/>
                </a:solidFill>
                <a:effectLst>
                  <a:outerShdw blurRad="38100" dist="76200" dir="2700000" algn="tl">
                    <a:srgbClr val="000000">
                      <a:alpha val="10000"/>
                    </a:srgbClr>
                  </a:outerShdw>
                </a:effectLst>
                <a:cs typeface="+mn-ea"/>
                <a:sym typeface="+mn-lt"/>
              </a:rPr>
              <a:t>功能和作用</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3</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7" name="文本框 6">
            <a:extLst>
              <a:ext uri="{FF2B5EF4-FFF2-40B4-BE49-F238E27FC236}">
                <a16:creationId xmlns:a16="http://schemas.microsoft.com/office/drawing/2014/main" id="{1492F139-7308-4BF9-ADC6-B3C0437F514D}"/>
              </a:ext>
            </a:extLst>
          </p:cNvPr>
          <p:cNvSpPr txBox="1"/>
          <p:nvPr/>
        </p:nvSpPr>
        <p:spPr>
          <a:xfrm>
            <a:off x="1888331" y="596384"/>
            <a:ext cx="4595812" cy="461665"/>
          </a:xfrm>
          <a:prstGeom prst="rect">
            <a:avLst/>
          </a:prstGeom>
          <a:noFill/>
        </p:spPr>
        <p:txBody>
          <a:bodyPr wrap="square">
            <a:spAutoFit/>
          </a:bodyPr>
          <a:lstStyle/>
          <a:p>
            <a:pPr algn="just"/>
            <a:r>
              <a:rPr lang="zh-CN" altLang="zh-CN" sz="2400" b="1" kern="100" dirty="0">
                <a:solidFill>
                  <a:srgbClr val="002060"/>
                </a:solidFill>
                <a:latin typeface="等线" panose="02010600030101010101" pitchFamily="2" charset="-122"/>
                <a:ea typeface="方正仿宋_GBK" panose="03000509000000000000" pitchFamily="65" charset="-122"/>
                <a:cs typeface="Times New Roman" panose="02020603050405020304" pitchFamily="18" charset="0"/>
              </a:rPr>
              <a:t>（二）展览展示地情</a:t>
            </a:r>
          </a:p>
        </p:txBody>
      </p:sp>
      <p:pic>
        <p:nvPicPr>
          <p:cNvPr id="2" name="图片 1"/>
          <p:cNvPicPr>
            <a:picLocks noChangeAspect="1"/>
          </p:cNvPicPr>
          <p:nvPr/>
        </p:nvPicPr>
        <p:blipFill>
          <a:blip r:embed="rId3"/>
          <a:stretch>
            <a:fillRect/>
          </a:stretch>
        </p:blipFill>
        <p:spPr>
          <a:xfrm>
            <a:off x="2082927" y="1328325"/>
            <a:ext cx="3563008" cy="2297966"/>
          </a:xfrm>
          <a:prstGeom prst="rect">
            <a:avLst/>
          </a:prstGeom>
        </p:spPr>
      </p:pic>
      <p:pic>
        <p:nvPicPr>
          <p:cNvPr id="3" name="图片 2"/>
          <p:cNvPicPr>
            <a:picLocks noChangeAspect="1"/>
          </p:cNvPicPr>
          <p:nvPr/>
        </p:nvPicPr>
        <p:blipFill>
          <a:blip r:embed="rId4"/>
          <a:stretch>
            <a:fillRect/>
          </a:stretch>
        </p:blipFill>
        <p:spPr>
          <a:xfrm>
            <a:off x="5840531" y="596384"/>
            <a:ext cx="3022663" cy="2268162"/>
          </a:xfrm>
          <a:prstGeom prst="rect">
            <a:avLst/>
          </a:prstGeom>
        </p:spPr>
      </p:pic>
      <p:pic>
        <p:nvPicPr>
          <p:cNvPr id="4" name="图片 3"/>
          <p:cNvPicPr>
            <a:picLocks noChangeAspect="1"/>
          </p:cNvPicPr>
          <p:nvPr/>
        </p:nvPicPr>
        <p:blipFill>
          <a:blip r:embed="rId5"/>
          <a:stretch>
            <a:fillRect/>
          </a:stretch>
        </p:blipFill>
        <p:spPr>
          <a:xfrm>
            <a:off x="5518460" y="3304971"/>
            <a:ext cx="3625540" cy="2347837"/>
          </a:xfrm>
          <a:prstGeom prst="rect">
            <a:avLst/>
          </a:prstGeom>
        </p:spPr>
      </p:pic>
      <p:pic>
        <p:nvPicPr>
          <p:cNvPr id="8" name="图片 7"/>
          <p:cNvPicPr>
            <a:picLocks noChangeAspect="1"/>
          </p:cNvPicPr>
          <p:nvPr/>
        </p:nvPicPr>
        <p:blipFill>
          <a:blip r:embed="rId6"/>
          <a:stretch>
            <a:fillRect/>
          </a:stretch>
        </p:blipFill>
        <p:spPr>
          <a:xfrm>
            <a:off x="2008952" y="4306470"/>
            <a:ext cx="3414386" cy="2122457"/>
          </a:xfrm>
          <a:prstGeom prst="rect">
            <a:avLst/>
          </a:prstGeom>
        </p:spPr>
      </p:pic>
    </p:spTree>
    <p:extLst>
      <p:ext uri="{BB962C8B-B14F-4D97-AF65-F5344CB8AC3E}">
        <p14:creationId xmlns:p14="http://schemas.microsoft.com/office/powerpoint/2010/main" val="3795224858"/>
      </p:ext>
    </p:extLst>
  </p:cSld>
  <p:clrMapOvr>
    <a:masterClrMapping/>
  </p:clrMapOvr>
  <p:transition spd="med">
    <p:pull/>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a:t>
            </a:r>
            <a:endParaRPr lang="en-US" altLang="zh-CN" sz="2000" b="1" dirty="0">
              <a:solidFill>
                <a:schemeClr val="bg1"/>
              </a:solidFill>
              <a:effectLst>
                <a:outerShdw blurRad="38100" dist="76200" dir="2700000" algn="tl">
                  <a:srgbClr val="000000">
                    <a:alpha val="10000"/>
                  </a:srgbClr>
                </a:outerShdw>
              </a:effectLst>
              <a:cs typeface="+mn-ea"/>
              <a:sym typeface="+mn-lt"/>
            </a:endParaRPr>
          </a:p>
          <a:p>
            <a:pPr algn="ctr"/>
            <a:r>
              <a:rPr lang="zh-CN" altLang="en-US" sz="2000" b="1" dirty="0">
                <a:solidFill>
                  <a:schemeClr val="bg1"/>
                </a:solidFill>
                <a:effectLst>
                  <a:outerShdw blurRad="38100" dist="76200" dir="2700000" algn="tl">
                    <a:srgbClr val="000000">
                      <a:alpha val="10000"/>
                    </a:srgbClr>
                  </a:outerShdw>
                </a:effectLst>
                <a:cs typeface="+mn-ea"/>
                <a:sym typeface="+mn-lt"/>
              </a:rPr>
              <a:t>功能和作用</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3</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7" name="文本框 6">
            <a:extLst>
              <a:ext uri="{FF2B5EF4-FFF2-40B4-BE49-F238E27FC236}">
                <a16:creationId xmlns:a16="http://schemas.microsoft.com/office/drawing/2014/main" id="{6C6887FC-C79A-43EA-BC57-545F0900110E}"/>
              </a:ext>
            </a:extLst>
          </p:cNvPr>
          <p:cNvSpPr txBox="1"/>
          <p:nvPr/>
        </p:nvSpPr>
        <p:spPr>
          <a:xfrm>
            <a:off x="1784213" y="370740"/>
            <a:ext cx="4595812" cy="461665"/>
          </a:xfrm>
          <a:prstGeom prst="rect">
            <a:avLst/>
          </a:prstGeom>
          <a:noFill/>
        </p:spPr>
        <p:txBody>
          <a:bodyPr wrap="square">
            <a:spAutoFit/>
          </a:bodyPr>
          <a:lstStyle/>
          <a:p>
            <a:pPr algn="just"/>
            <a:r>
              <a:rPr lang="zh-CN" altLang="zh-CN" sz="2400" b="1" kern="100" dirty="0">
                <a:solidFill>
                  <a:srgbClr val="002060"/>
                </a:solidFill>
                <a:latin typeface="等线" panose="02010600030101010101" pitchFamily="2" charset="-122"/>
                <a:ea typeface="方正仿宋_GBK" panose="03000509000000000000" pitchFamily="65" charset="-122"/>
                <a:cs typeface="Times New Roman" panose="02020603050405020304" pitchFamily="18" charset="0"/>
              </a:rPr>
              <a:t>（三）开展宣传教育主题活动</a:t>
            </a:r>
          </a:p>
        </p:txBody>
      </p:sp>
      <p:sp>
        <p:nvSpPr>
          <p:cNvPr id="8" name="文本框 7">
            <a:extLst>
              <a:ext uri="{FF2B5EF4-FFF2-40B4-BE49-F238E27FC236}">
                <a16:creationId xmlns:a16="http://schemas.microsoft.com/office/drawing/2014/main" id="{EA1E29A1-3192-42AC-AC24-F2ABA4EA682F}"/>
              </a:ext>
            </a:extLst>
          </p:cNvPr>
          <p:cNvSpPr txBox="1"/>
          <p:nvPr/>
        </p:nvSpPr>
        <p:spPr>
          <a:xfrm>
            <a:off x="2074398" y="1006171"/>
            <a:ext cx="4595812" cy="400110"/>
          </a:xfrm>
          <a:prstGeom prst="rect">
            <a:avLst/>
          </a:prstGeom>
          <a:noFill/>
        </p:spPr>
        <p:txBody>
          <a:bodyPr wrap="square">
            <a:spAutoFit/>
          </a:bodyPr>
          <a:lstStyle/>
          <a:p>
            <a:pPr algn="just"/>
            <a:r>
              <a:rPr lang="zh-CN" altLang="en-US" sz="2000" b="1" kern="100" dirty="0">
                <a:solidFill>
                  <a:srgbClr val="C00000"/>
                </a:solidFill>
                <a:effectLst/>
                <a:latin typeface="方正仿宋_GBK" panose="03000509000000000000" pitchFamily="65" charset="-122"/>
                <a:ea typeface="方正仿宋_GBK" panose="03000509000000000000" pitchFamily="65" charset="-122"/>
                <a:cs typeface="Times New Roman" panose="02020603050405020304" pitchFamily="18" charset="0"/>
              </a:rPr>
              <a:t>★</a:t>
            </a:r>
            <a:r>
              <a:rPr lang="zh-CN" altLang="zh-CN" sz="2000" b="1" kern="100" dirty="0">
                <a:solidFill>
                  <a:srgbClr val="C00000"/>
                </a:solidFill>
                <a:effectLst/>
                <a:latin typeface="等线" panose="02010600030101010101" pitchFamily="2" charset="-122"/>
                <a:ea typeface="方正仿宋_GBK" panose="03000509000000000000" pitchFamily="65" charset="-122"/>
                <a:cs typeface="Times New Roman" panose="02020603050405020304" pitchFamily="18" charset="0"/>
              </a:rPr>
              <a:t>党员活动教育基地：</a:t>
            </a:r>
            <a:endParaRPr lang="zh-CN" altLang="zh-CN" sz="20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5329004" y="832405"/>
            <a:ext cx="3475021" cy="2545301"/>
          </a:xfrm>
          <a:prstGeom prst="rect">
            <a:avLst/>
          </a:prstGeom>
        </p:spPr>
      </p:pic>
      <p:pic>
        <p:nvPicPr>
          <p:cNvPr id="3" name="图片 2"/>
          <p:cNvPicPr>
            <a:picLocks noChangeAspect="1"/>
          </p:cNvPicPr>
          <p:nvPr/>
        </p:nvPicPr>
        <p:blipFill>
          <a:blip r:embed="rId4"/>
          <a:stretch>
            <a:fillRect/>
          </a:stretch>
        </p:blipFill>
        <p:spPr>
          <a:xfrm>
            <a:off x="2460212" y="4243968"/>
            <a:ext cx="5486418" cy="2174957"/>
          </a:xfrm>
          <a:prstGeom prst="rect">
            <a:avLst/>
          </a:prstGeom>
        </p:spPr>
      </p:pic>
      <p:pic>
        <p:nvPicPr>
          <p:cNvPr id="4" name="图片 3"/>
          <p:cNvPicPr>
            <a:picLocks noChangeAspect="1"/>
          </p:cNvPicPr>
          <p:nvPr/>
        </p:nvPicPr>
        <p:blipFill>
          <a:blip r:embed="rId5"/>
          <a:stretch>
            <a:fillRect/>
          </a:stretch>
        </p:blipFill>
        <p:spPr>
          <a:xfrm>
            <a:off x="1863216" y="1901599"/>
            <a:ext cx="3281773" cy="2074768"/>
          </a:xfrm>
          <a:prstGeom prst="rect">
            <a:avLst/>
          </a:prstGeom>
        </p:spPr>
      </p:pic>
    </p:spTree>
    <p:extLst>
      <p:ext uri="{BB962C8B-B14F-4D97-AF65-F5344CB8AC3E}">
        <p14:creationId xmlns:p14="http://schemas.microsoft.com/office/powerpoint/2010/main" val="2173675427"/>
      </p:ext>
    </p:extLst>
  </p:cSld>
  <p:clrMapOvr>
    <a:masterClrMapping/>
  </p:clrMapOvr>
  <p:transition spd="med">
    <p:pull/>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a:t>
            </a:r>
            <a:endParaRPr lang="en-US" altLang="zh-CN" sz="2000" b="1" dirty="0">
              <a:solidFill>
                <a:schemeClr val="bg1"/>
              </a:solidFill>
              <a:effectLst>
                <a:outerShdw blurRad="38100" dist="76200" dir="2700000" algn="tl">
                  <a:srgbClr val="000000">
                    <a:alpha val="10000"/>
                  </a:srgbClr>
                </a:outerShdw>
              </a:effectLst>
              <a:cs typeface="+mn-ea"/>
              <a:sym typeface="+mn-lt"/>
            </a:endParaRPr>
          </a:p>
          <a:p>
            <a:pPr algn="ctr"/>
            <a:r>
              <a:rPr lang="zh-CN" altLang="en-US" sz="2000" b="1" dirty="0">
                <a:solidFill>
                  <a:schemeClr val="bg1"/>
                </a:solidFill>
                <a:effectLst>
                  <a:outerShdw blurRad="38100" dist="76200" dir="2700000" algn="tl">
                    <a:srgbClr val="000000">
                      <a:alpha val="10000"/>
                    </a:srgbClr>
                  </a:outerShdw>
                </a:effectLst>
                <a:cs typeface="+mn-ea"/>
                <a:sym typeface="+mn-lt"/>
              </a:rPr>
              <a:t>功能和作用</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3</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7" name="文本框 6">
            <a:extLst>
              <a:ext uri="{FF2B5EF4-FFF2-40B4-BE49-F238E27FC236}">
                <a16:creationId xmlns:a16="http://schemas.microsoft.com/office/drawing/2014/main" id="{378976F7-6A31-4A96-BE2E-0E65416655AF}"/>
              </a:ext>
            </a:extLst>
          </p:cNvPr>
          <p:cNvSpPr txBox="1"/>
          <p:nvPr/>
        </p:nvSpPr>
        <p:spPr>
          <a:xfrm>
            <a:off x="1790618" y="317218"/>
            <a:ext cx="4595812" cy="400110"/>
          </a:xfrm>
          <a:prstGeom prst="rect">
            <a:avLst/>
          </a:prstGeom>
          <a:noFill/>
        </p:spPr>
        <p:txBody>
          <a:bodyPr wrap="square">
            <a:spAutoFit/>
          </a:bodyPr>
          <a:lstStyle/>
          <a:p>
            <a:r>
              <a:rPr lang="zh-CN" altLang="en-US" sz="2000" b="1" kern="100" dirty="0">
                <a:solidFill>
                  <a:srgbClr val="C00000"/>
                </a:solidFill>
                <a:latin typeface="等线" panose="02010600030101010101" pitchFamily="2" charset="-122"/>
                <a:ea typeface="方正仿宋_GBK" panose="03000509000000000000" pitchFamily="65" charset="-122"/>
                <a:cs typeface="Times New Roman" panose="02020603050405020304" pitchFamily="18" charset="0"/>
              </a:rPr>
              <a:t>★</a:t>
            </a:r>
            <a:r>
              <a:rPr lang="zh-CN" altLang="zh-CN" sz="2000" b="1" kern="100" dirty="0">
                <a:solidFill>
                  <a:srgbClr val="C00000"/>
                </a:solidFill>
                <a:latin typeface="等线" panose="02010600030101010101" pitchFamily="2" charset="-122"/>
                <a:ea typeface="方正仿宋_GBK" panose="03000509000000000000" pitchFamily="65" charset="-122"/>
                <a:cs typeface="Times New Roman" panose="02020603050405020304" pitchFamily="18" charset="0"/>
              </a:rPr>
              <a:t>学生课外教育基地：</a:t>
            </a:r>
            <a:endParaRPr lang="zh-CN" altLang="en-US" sz="2000" b="1" kern="100" dirty="0">
              <a:solidFill>
                <a:srgbClr val="C00000"/>
              </a:solidFill>
              <a:latin typeface="等线" panose="02010600030101010101" pitchFamily="2" charset="-122"/>
              <a:ea typeface="方正仿宋_GBK" panose="03000509000000000000" pitchFamily="65"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5503599" y="2690897"/>
            <a:ext cx="3263178" cy="2001274"/>
          </a:xfrm>
          <a:prstGeom prst="rect">
            <a:avLst/>
          </a:prstGeom>
        </p:spPr>
      </p:pic>
      <p:pic>
        <p:nvPicPr>
          <p:cNvPr id="8" name="图片 7"/>
          <p:cNvPicPr>
            <a:picLocks noChangeAspect="1"/>
          </p:cNvPicPr>
          <p:nvPr/>
        </p:nvPicPr>
        <p:blipFill>
          <a:blip r:embed="rId4"/>
          <a:stretch>
            <a:fillRect/>
          </a:stretch>
        </p:blipFill>
        <p:spPr>
          <a:xfrm>
            <a:off x="2701160" y="2796869"/>
            <a:ext cx="2442420" cy="1691787"/>
          </a:xfrm>
          <a:prstGeom prst="rect">
            <a:avLst/>
          </a:prstGeom>
        </p:spPr>
      </p:pic>
      <p:pic>
        <p:nvPicPr>
          <p:cNvPr id="9" name="图片 8"/>
          <p:cNvPicPr>
            <a:picLocks noChangeAspect="1"/>
          </p:cNvPicPr>
          <p:nvPr/>
        </p:nvPicPr>
        <p:blipFill>
          <a:blip r:embed="rId5"/>
          <a:stretch>
            <a:fillRect/>
          </a:stretch>
        </p:blipFill>
        <p:spPr>
          <a:xfrm>
            <a:off x="1969294" y="4692171"/>
            <a:ext cx="4595812" cy="1966130"/>
          </a:xfrm>
          <a:prstGeom prst="rect">
            <a:avLst/>
          </a:prstGeom>
        </p:spPr>
      </p:pic>
      <p:pic>
        <p:nvPicPr>
          <p:cNvPr id="10" name="图片 9"/>
          <p:cNvPicPr>
            <a:picLocks noChangeAspect="1"/>
          </p:cNvPicPr>
          <p:nvPr/>
        </p:nvPicPr>
        <p:blipFill>
          <a:blip r:embed="rId6"/>
          <a:stretch>
            <a:fillRect/>
          </a:stretch>
        </p:blipFill>
        <p:spPr>
          <a:xfrm>
            <a:off x="2309491" y="920843"/>
            <a:ext cx="2440627" cy="1672511"/>
          </a:xfrm>
          <a:prstGeom prst="rect">
            <a:avLst/>
          </a:prstGeom>
        </p:spPr>
      </p:pic>
      <p:pic>
        <p:nvPicPr>
          <p:cNvPr id="11" name="图片 10"/>
          <p:cNvPicPr>
            <a:picLocks noChangeAspect="1"/>
          </p:cNvPicPr>
          <p:nvPr/>
        </p:nvPicPr>
        <p:blipFill>
          <a:blip r:embed="rId7"/>
          <a:stretch>
            <a:fillRect/>
          </a:stretch>
        </p:blipFill>
        <p:spPr>
          <a:xfrm>
            <a:off x="6891625" y="5020502"/>
            <a:ext cx="1968310" cy="1447287"/>
          </a:xfrm>
          <a:prstGeom prst="rect">
            <a:avLst/>
          </a:prstGeom>
        </p:spPr>
      </p:pic>
      <p:pic>
        <p:nvPicPr>
          <p:cNvPr id="12" name="图片 11"/>
          <p:cNvPicPr>
            <a:picLocks noChangeAspect="1"/>
          </p:cNvPicPr>
          <p:nvPr/>
        </p:nvPicPr>
        <p:blipFill>
          <a:blip r:embed="rId8"/>
          <a:stretch>
            <a:fillRect/>
          </a:stretch>
        </p:blipFill>
        <p:spPr>
          <a:xfrm>
            <a:off x="5415194" y="517273"/>
            <a:ext cx="3287946" cy="1910617"/>
          </a:xfrm>
          <a:prstGeom prst="rect">
            <a:avLst/>
          </a:prstGeom>
        </p:spPr>
      </p:pic>
    </p:spTree>
    <p:extLst>
      <p:ext uri="{BB962C8B-B14F-4D97-AF65-F5344CB8AC3E}">
        <p14:creationId xmlns:p14="http://schemas.microsoft.com/office/powerpoint/2010/main" val="3145306774"/>
      </p:ext>
    </p:extLst>
  </p:cSld>
  <p:clrMapOvr>
    <a:masterClrMapping/>
  </p:clrMapOvr>
  <p:transition spd="med">
    <p:pull/>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a:t>
            </a:r>
            <a:endParaRPr lang="en-US" altLang="zh-CN" sz="2000" b="1" dirty="0">
              <a:solidFill>
                <a:schemeClr val="bg1"/>
              </a:solidFill>
              <a:effectLst>
                <a:outerShdw blurRad="38100" dist="76200" dir="2700000" algn="tl">
                  <a:srgbClr val="000000">
                    <a:alpha val="10000"/>
                  </a:srgbClr>
                </a:outerShdw>
              </a:effectLst>
              <a:cs typeface="+mn-ea"/>
              <a:sym typeface="+mn-lt"/>
            </a:endParaRPr>
          </a:p>
          <a:p>
            <a:pPr algn="ctr"/>
            <a:r>
              <a:rPr lang="zh-CN" altLang="en-US" sz="2000" b="1" dirty="0">
                <a:solidFill>
                  <a:schemeClr val="bg1"/>
                </a:solidFill>
                <a:effectLst>
                  <a:outerShdw blurRad="38100" dist="76200" dir="2700000" algn="tl">
                    <a:srgbClr val="000000">
                      <a:alpha val="10000"/>
                    </a:srgbClr>
                  </a:outerShdw>
                </a:effectLst>
                <a:cs typeface="+mn-ea"/>
                <a:sym typeface="+mn-lt"/>
              </a:rPr>
              <a:t>功能和作用</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3</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7" name="文本框 6">
            <a:extLst>
              <a:ext uri="{FF2B5EF4-FFF2-40B4-BE49-F238E27FC236}">
                <a16:creationId xmlns:a16="http://schemas.microsoft.com/office/drawing/2014/main" id="{93A92DDC-02D3-4B14-A5A3-1B781B0B2CA3}"/>
              </a:ext>
            </a:extLst>
          </p:cNvPr>
          <p:cNvSpPr txBox="1"/>
          <p:nvPr/>
        </p:nvSpPr>
        <p:spPr>
          <a:xfrm>
            <a:off x="1915264" y="350376"/>
            <a:ext cx="4595812" cy="400110"/>
          </a:xfrm>
          <a:prstGeom prst="rect">
            <a:avLst/>
          </a:prstGeom>
          <a:noFill/>
        </p:spPr>
        <p:txBody>
          <a:bodyPr wrap="square">
            <a:spAutoFit/>
          </a:bodyPr>
          <a:lstStyle/>
          <a:p>
            <a:r>
              <a:rPr lang="zh-CN" altLang="en-US" sz="2000" b="1" kern="100" dirty="0">
                <a:solidFill>
                  <a:srgbClr val="C00000"/>
                </a:solidFill>
                <a:latin typeface="等线" panose="02010600030101010101" pitchFamily="2" charset="-122"/>
                <a:ea typeface="方正仿宋_GBK" panose="03000509000000000000" pitchFamily="65" charset="-122"/>
                <a:cs typeface="Times New Roman" panose="02020603050405020304" pitchFamily="18" charset="0"/>
              </a:rPr>
              <a:t>★</a:t>
            </a:r>
            <a:r>
              <a:rPr lang="zh-CN" altLang="zh-CN" sz="2000" b="1" kern="100" dirty="0">
                <a:solidFill>
                  <a:srgbClr val="C00000"/>
                </a:solidFill>
                <a:latin typeface="等线" panose="02010600030101010101" pitchFamily="2" charset="-122"/>
                <a:ea typeface="方正仿宋_GBK" panose="03000509000000000000" pitchFamily="65" charset="-122"/>
                <a:cs typeface="Times New Roman" panose="02020603050405020304" pitchFamily="18" charset="0"/>
              </a:rPr>
              <a:t>高校实习实践基地：</a:t>
            </a:r>
            <a:endParaRPr lang="zh-CN" altLang="en-US" sz="2000" b="1" kern="100" dirty="0">
              <a:solidFill>
                <a:srgbClr val="C00000"/>
              </a:solidFill>
              <a:latin typeface="等线" panose="02010600030101010101" pitchFamily="2" charset="-122"/>
              <a:ea typeface="方正仿宋_GBK" panose="03000509000000000000" pitchFamily="65"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5849548" y="908093"/>
            <a:ext cx="2969421" cy="2008266"/>
          </a:xfrm>
          <a:prstGeom prst="rect">
            <a:avLst/>
          </a:prstGeom>
        </p:spPr>
      </p:pic>
      <p:pic>
        <p:nvPicPr>
          <p:cNvPr id="3" name="图片 2"/>
          <p:cNvPicPr>
            <a:picLocks noChangeAspect="1"/>
          </p:cNvPicPr>
          <p:nvPr/>
        </p:nvPicPr>
        <p:blipFill>
          <a:blip r:embed="rId4"/>
          <a:stretch>
            <a:fillRect/>
          </a:stretch>
        </p:blipFill>
        <p:spPr>
          <a:xfrm>
            <a:off x="6243704" y="3096564"/>
            <a:ext cx="2575265" cy="1701953"/>
          </a:xfrm>
          <a:prstGeom prst="rect">
            <a:avLst/>
          </a:prstGeom>
        </p:spPr>
      </p:pic>
      <p:pic>
        <p:nvPicPr>
          <p:cNvPr id="4" name="图片 3"/>
          <p:cNvPicPr>
            <a:picLocks noChangeAspect="1"/>
          </p:cNvPicPr>
          <p:nvPr/>
        </p:nvPicPr>
        <p:blipFill>
          <a:blip r:embed="rId5"/>
          <a:stretch>
            <a:fillRect/>
          </a:stretch>
        </p:blipFill>
        <p:spPr>
          <a:xfrm>
            <a:off x="4290600" y="886838"/>
            <a:ext cx="1335959" cy="2029521"/>
          </a:xfrm>
          <a:prstGeom prst="rect">
            <a:avLst/>
          </a:prstGeom>
        </p:spPr>
      </p:pic>
      <p:pic>
        <p:nvPicPr>
          <p:cNvPr id="8" name="图片 7"/>
          <p:cNvPicPr>
            <a:picLocks noChangeAspect="1"/>
          </p:cNvPicPr>
          <p:nvPr/>
        </p:nvPicPr>
        <p:blipFill>
          <a:blip r:embed="rId6"/>
          <a:stretch>
            <a:fillRect/>
          </a:stretch>
        </p:blipFill>
        <p:spPr>
          <a:xfrm>
            <a:off x="1957472" y="5071048"/>
            <a:ext cx="2569334" cy="1601609"/>
          </a:xfrm>
          <a:prstGeom prst="rect">
            <a:avLst/>
          </a:prstGeom>
        </p:spPr>
      </p:pic>
      <p:pic>
        <p:nvPicPr>
          <p:cNvPr id="9" name="图片 8"/>
          <p:cNvPicPr>
            <a:picLocks noChangeAspect="1"/>
          </p:cNvPicPr>
          <p:nvPr/>
        </p:nvPicPr>
        <p:blipFill>
          <a:blip r:embed="rId7"/>
          <a:stretch>
            <a:fillRect/>
          </a:stretch>
        </p:blipFill>
        <p:spPr>
          <a:xfrm>
            <a:off x="2019568" y="926784"/>
            <a:ext cx="2159538" cy="1970884"/>
          </a:xfrm>
          <a:prstGeom prst="rect">
            <a:avLst/>
          </a:prstGeom>
        </p:spPr>
      </p:pic>
      <p:pic>
        <p:nvPicPr>
          <p:cNvPr id="10" name="图片 9"/>
          <p:cNvPicPr>
            <a:picLocks noChangeAspect="1"/>
          </p:cNvPicPr>
          <p:nvPr/>
        </p:nvPicPr>
        <p:blipFill>
          <a:blip r:embed="rId8"/>
          <a:stretch>
            <a:fillRect/>
          </a:stretch>
        </p:blipFill>
        <p:spPr>
          <a:xfrm>
            <a:off x="6243704" y="5055655"/>
            <a:ext cx="2586589" cy="1632397"/>
          </a:xfrm>
          <a:prstGeom prst="rect">
            <a:avLst/>
          </a:prstGeom>
        </p:spPr>
      </p:pic>
      <p:pic>
        <p:nvPicPr>
          <p:cNvPr id="11" name="图片 10"/>
          <p:cNvPicPr>
            <a:picLocks noChangeAspect="1"/>
          </p:cNvPicPr>
          <p:nvPr/>
        </p:nvPicPr>
        <p:blipFill>
          <a:blip r:embed="rId9"/>
          <a:stretch>
            <a:fillRect/>
          </a:stretch>
        </p:blipFill>
        <p:spPr>
          <a:xfrm>
            <a:off x="4706041" y="5055655"/>
            <a:ext cx="1358428" cy="1632397"/>
          </a:xfrm>
          <a:prstGeom prst="rect">
            <a:avLst/>
          </a:prstGeom>
        </p:spPr>
      </p:pic>
      <p:sp>
        <p:nvSpPr>
          <p:cNvPr id="12" name="横卷形 11"/>
          <p:cNvSpPr/>
          <p:nvPr/>
        </p:nvSpPr>
        <p:spPr>
          <a:xfrm>
            <a:off x="2019568" y="3005422"/>
            <a:ext cx="3698060" cy="1961169"/>
          </a:xfrm>
          <a:prstGeom prst="horizontalScroll">
            <a:avLst/>
          </a:prstGeom>
          <a:solidFill>
            <a:schemeClr val="accent5"/>
          </a:solidFill>
          <a:ln>
            <a:noFill/>
          </a:ln>
          <a:effectLst>
            <a:outerShdw blurRad="50800" dist="25400" dir="2700000" algn="tl" rotWithShape="0">
              <a:prstClr val="black">
                <a:alpha val="33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wrap="none" rtlCol="0" anchor="ctr"/>
          <a:lstStyle/>
          <a:p>
            <a:pPr algn="ctr"/>
            <a:r>
              <a:rPr lang="zh-CN" altLang="en-US" sz="1400" dirty="0">
                <a:solidFill>
                  <a:srgbClr val="FFFF00"/>
                </a:solidFill>
              </a:rPr>
              <a:t> 签约学校： 南京大学历史系</a:t>
            </a:r>
            <a:endParaRPr lang="en-US" altLang="zh-CN" sz="1400" dirty="0">
              <a:solidFill>
                <a:srgbClr val="FFFF00"/>
              </a:solidFill>
            </a:endParaRPr>
          </a:p>
          <a:p>
            <a:pPr algn="ctr"/>
            <a:r>
              <a:rPr lang="zh-CN" altLang="en-US" sz="1400" dirty="0">
                <a:solidFill>
                  <a:srgbClr val="FFFF00"/>
                </a:solidFill>
              </a:rPr>
              <a:t>                  南京师范大学社会发展学院</a:t>
            </a:r>
            <a:endParaRPr lang="en-US" altLang="zh-CN" sz="1400" dirty="0">
              <a:solidFill>
                <a:srgbClr val="FFFF00"/>
              </a:solidFill>
            </a:endParaRPr>
          </a:p>
          <a:p>
            <a:pPr algn="ctr"/>
            <a:r>
              <a:rPr lang="zh-CN" altLang="en-US" sz="1400" dirty="0">
                <a:solidFill>
                  <a:srgbClr val="FFFF00"/>
                </a:solidFill>
              </a:rPr>
              <a:t>                     江苏第二师范学院</a:t>
            </a:r>
            <a:endParaRPr lang="en-US" altLang="zh-CN" sz="1400" dirty="0">
              <a:solidFill>
                <a:srgbClr val="FFFF00"/>
              </a:solidFill>
            </a:endParaRPr>
          </a:p>
          <a:p>
            <a:pPr algn="ctr"/>
            <a:r>
              <a:rPr lang="zh-CN" altLang="en-US" sz="1400" dirty="0">
                <a:solidFill>
                  <a:srgbClr val="FFFF00"/>
                </a:solidFill>
              </a:rPr>
              <a:t>                    金陵科技学院人文学院</a:t>
            </a:r>
            <a:endParaRPr lang="en-US" altLang="zh-CN" sz="1400" dirty="0">
              <a:solidFill>
                <a:srgbClr val="FFFF00"/>
              </a:solidFill>
            </a:endParaRPr>
          </a:p>
          <a:p>
            <a:pPr algn="ctr"/>
            <a:r>
              <a:rPr lang="zh-CN" altLang="en-US" sz="1400" dirty="0">
                <a:solidFill>
                  <a:srgbClr val="FFFF00"/>
                </a:solidFill>
              </a:rPr>
              <a:t>                 三江学院</a:t>
            </a:r>
          </a:p>
        </p:txBody>
      </p:sp>
    </p:spTree>
    <p:extLst>
      <p:ext uri="{BB962C8B-B14F-4D97-AF65-F5344CB8AC3E}">
        <p14:creationId xmlns:p14="http://schemas.microsoft.com/office/powerpoint/2010/main" val="867113809"/>
      </p:ext>
    </p:extLst>
  </p:cSld>
  <p:clrMapOvr>
    <a:masterClrMapping/>
  </p:clrMapOvr>
  <p:transition spd="med">
    <p:pull/>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a:t>
            </a:r>
            <a:endParaRPr lang="en-US" altLang="zh-CN" sz="2000" b="1" dirty="0">
              <a:solidFill>
                <a:schemeClr val="bg1"/>
              </a:solidFill>
              <a:effectLst>
                <a:outerShdw blurRad="38100" dist="76200" dir="2700000" algn="tl">
                  <a:srgbClr val="000000">
                    <a:alpha val="10000"/>
                  </a:srgbClr>
                </a:outerShdw>
              </a:effectLst>
              <a:cs typeface="+mn-ea"/>
              <a:sym typeface="+mn-lt"/>
            </a:endParaRPr>
          </a:p>
          <a:p>
            <a:pPr algn="ctr"/>
            <a:r>
              <a:rPr lang="zh-CN" altLang="en-US" sz="2000" b="1" dirty="0">
                <a:solidFill>
                  <a:schemeClr val="bg1"/>
                </a:solidFill>
                <a:effectLst>
                  <a:outerShdw blurRad="38100" dist="76200" dir="2700000" algn="tl">
                    <a:srgbClr val="000000">
                      <a:alpha val="10000"/>
                    </a:srgbClr>
                  </a:outerShdw>
                </a:effectLst>
                <a:cs typeface="+mn-ea"/>
                <a:sym typeface="+mn-lt"/>
              </a:rPr>
              <a:t>功能和作用</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3</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7" name="文本框 6">
            <a:extLst>
              <a:ext uri="{FF2B5EF4-FFF2-40B4-BE49-F238E27FC236}">
                <a16:creationId xmlns:a16="http://schemas.microsoft.com/office/drawing/2014/main" id="{32F4A602-4D46-4F26-8C73-65E0DB368999}"/>
              </a:ext>
            </a:extLst>
          </p:cNvPr>
          <p:cNvSpPr txBox="1"/>
          <p:nvPr/>
        </p:nvSpPr>
        <p:spPr>
          <a:xfrm>
            <a:off x="1875521" y="537263"/>
            <a:ext cx="4595812" cy="400110"/>
          </a:xfrm>
          <a:prstGeom prst="rect">
            <a:avLst/>
          </a:prstGeom>
          <a:noFill/>
        </p:spPr>
        <p:txBody>
          <a:bodyPr wrap="square">
            <a:spAutoFit/>
          </a:bodyPr>
          <a:lstStyle/>
          <a:p>
            <a:r>
              <a:rPr lang="zh-CN" altLang="en-US" sz="2000" b="1" kern="100" dirty="0">
                <a:solidFill>
                  <a:srgbClr val="C00000"/>
                </a:solidFill>
                <a:latin typeface="等线" panose="02010600030101010101" pitchFamily="2" charset="-122"/>
                <a:ea typeface="方正仿宋_GBK" panose="03000509000000000000" pitchFamily="65" charset="-122"/>
                <a:cs typeface="Times New Roman" panose="02020603050405020304" pitchFamily="18" charset="0"/>
              </a:rPr>
              <a:t>★</a:t>
            </a:r>
            <a:r>
              <a:rPr lang="zh-CN" altLang="zh-CN" sz="2000" b="1" kern="100" dirty="0">
                <a:solidFill>
                  <a:srgbClr val="C00000"/>
                </a:solidFill>
                <a:latin typeface="等线" panose="02010600030101010101" pitchFamily="2" charset="-122"/>
                <a:ea typeface="方正仿宋_GBK" panose="03000509000000000000" pitchFamily="65" charset="-122"/>
                <a:cs typeface="Times New Roman" panose="02020603050405020304" pitchFamily="18" charset="0"/>
              </a:rPr>
              <a:t>方志文化传播基地：</a:t>
            </a:r>
            <a:endParaRPr lang="zh-CN" altLang="en-US" sz="2000" b="1" kern="100" dirty="0">
              <a:solidFill>
                <a:srgbClr val="C00000"/>
              </a:solidFill>
              <a:latin typeface="等线" panose="02010600030101010101" pitchFamily="2" charset="-122"/>
              <a:ea typeface="方正仿宋_GBK" panose="03000509000000000000" pitchFamily="65"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6106511" y="494863"/>
            <a:ext cx="2427889" cy="1632840"/>
          </a:xfrm>
          <a:prstGeom prst="rect">
            <a:avLst/>
          </a:prstGeom>
        </p:spPr>
      </p:pic>
      <p:pic>
        <p:nvPicPr>
          <p:cNvPr id="3" name="图片 2"/>
          <p:cNvPicPr>
            <a:picLocks noChangeAspect="1"/>
          </p:cNvPicPr>
          <p:nvPr/>
        </p:nvPicPr>
        <p:blipFill>
          <a:blip r:embed="rId4"/>
          <a:stretch>
            <a:fillRect/>
          </a:stretch>
        </p:blipFill>
        <p:spPr>
          <a:xfrm>
            <a:off x="2190962" y="1204409"/>
            <a:ext cx="3598184" cy="2547783"/>
          </a:xfrm>
          <a:prstGeom prst="rect">
            <a:avLst/>
          </a:prstGeom>
        </p:spPr>
      </p:pic>
      <p:pic>
        <p:nvPicPr>
          <p:cNvPr id="4" name="图片 3"/>
          <p:cNvPicPr>
            <a:picLocks noChangeAspect="1"/>
          </p:cNvPicPr>
          <p:nvPr/>
        </p:nvPicPr>
        <p:blipFill>
          <a:blip r:embed="rId5"/>
          <a:stretch>
            <a:fillRect/>
          </a:stretch>
        </p:blipFill>
        <p:spPr>
          <a:xfrm>
            <a:off x="1875521" y="3939284"/>
            <a:ext cx="3578921" cy="2212893"/>
          </a:xfrm>
          <a:prstGeom prst="rect">
            <a:avLst/>
          </a:prstGeom>
        </p:spPr>
      </p:pic>
      <p:pic>
        <p:nvPicPr>
          <p:cNvPr id="8" name="图片 7"/>
          <p:cNvPicPr>
            <a:picLocks noChangeAspect="1"/>
          </p:cNvPicPr>
          <p:nvPr/>
        </p:nvPicPr>
        <p:blipFill>
          <a:blip r:embed="rId6"/>
          <a:stretch>
            <a:fillRect/>
          </a:stretch>
        </p:blipFill>
        <p:spPr>
          <a:xfrm>
            <a:off x="5578939" y="4351280"/>
            <a:ext cx="3459958" cy="2139907"/>
          </a:xfrm>
          <a:prstGeom prst="rect">
            <a:avLst/>
          </a:prstGeom>
        </p:spPr>
      </p:pic>
      <p:pic>
        <p:nvPicPr>
          <p:cNvPr id="9" name="图片 8"/>
          <p:cNvPicPr>
            <a:picLocks noChangeAspect="1"/>
          </p:cNvPicPr>
          <p:nvPr/>
        </p:nvPicPr>
        <p:blipFill>
          <a:blip r:embed="rId7"/>
          <a:stretch>
            <a:fillRect/>
          </a:stretch>
        </p:blipFill>
        <p:spPr>
          <a:xfrm>
            <a:off x="6045206" y="2402564"/>
            <a:ext cx="2712624" cy="1673856"/>
          </a:xfrm>
          <a:prstGeom prst="rect">
            <a:avLst/>
          </a:prstGeom>
        </p:spPr>
      </p:pic>
    </p:spTree>
    <p:extLst>
      <p:ext uri="{BB962C8B-B14F-4D97-AF65-F5344CB8AC3E}">
        <p14:creationId xmlns:p14="http://schemas.microsoft.com/office/powerpoint/2010/main" val="2956551372"/>
      </p:ext>
    </p:extLst>
  </p:cSld>
  <p:clrMapOvr>
    <a:masterClrMapping/>
  </p:clrMapOvr>
  <p:transition spd="med">
    <p:pull/>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a:t>
            </a:r>
            <a:endParaRPr lang="en-US" altLang="zh-CN" sz="2000" b="1" dirty="0">
              <a:solidFill>
                <a:schemeClr val="bg1"/>
              </a:solidFill>
              <a:effectLst>
                <a:outerShdw blurRad="38100" dist="76200" dir="2700000" algn="tl">
                  <a:srgbClr val="000000">
                    <a:alpha val="10000"/>
                  </a:srgbClr>
                </a:outerShdw>
              </a:effectLst>
              <a:cs typeface="+mn-ea"/>
              <a:sym typeface="+mn-lt"/>
            </a:endParaRPr>
          </a:p>
          <a:p>
            <a:pPr algn="ctr"/>
            <a:r>
              <a:rPr lang="zh-CN" altLang="en-US" sz="2000" b="1" dirty="0">
                <a:solidFill>
                  <a:schemeClr val="bg1"/>
                </a:solidFill>
                <a:effectLst>
                  <a:outerShdw blurRad="38100" dist="76200" dir="2700000" algn="tl">
                    <a:srgbClr val="000000">
                      <a:alpha val="10000"/>
                    </a:srgbClr>
                  </a:outerShdw>
                </a:effectLst>
                <a:cs typeface="+mn-ea"/>
                <a:sym typeface="+mn-lt"/>
              </a:rPr>
              <a:t>功能和作用</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3</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8" name="文本框 7">
            <a:extLst>
              <a:ext uri="{FF2B5EF4-FFF2-40B4-BE49-F238E27FC236}">
                <a16:creationId xmlns:a16="http://schemas.microsoft.com/office/drawing/2014/main" id="{DAFEBBB9-BD30-45DF-8651-4766D3EB8F5E}"/>
              </a:ext>
            </a:extLst>
          </p:cNvPr>
          <p:cNvSpPr txBox="1"/>
          <p:nvPr/>
        </p:nvSpPr>
        <p:spPr>
          <a:xfrm>
            <a:off x="1751696" y="277460"/>
            <a:ext cx="4595812" cy="461665"/>
          </a:xfrm>
          <a:prstGeom prst="rect">
            <a:avLst/>
          </a:prstGeom>
          <a:noFill/>
        </p:spPr>
        <p:txBody>
          <a:bodyPr wrap="square">
            <a:spAutoFit/>
          </a:bodyPr>
          <a:lstStyle/>
          <a:p>
            <a:pPr algn="just"/>
            <a:r>
              <a:rPr lang="zh-CN" altLang="zh-CN" sz="2400" b="1" kern="100" dirty="0">
                <a:solidFill>
                  <a:srgbClr val="002060"/>
                </a:solidFill>
                <a:latin typeface="等线" panose="02010600030101010101" pitchFamily="2" charset="-122"/>
                <a:ea typeface="方正仿宋_GBK" panose="03000509000000000000" pitchFamily="65" charset="-122"/>
                <a:cs typeface="Times New Roman" panose="02020603050405020304" pitchFamily="18" charset="0"/>
              </a:rPr>
              <a:t>（四）推动方志资源开发</a:t>
            </a:r>
          </a:p>
        </p:txBody>
      </p:sp>
      <p:sp>
        <p:nvSpPr>
          <p:cNvPr id="10" name="卷形: 水平 9">
            <a:extLst>
              <a:ext uri="{FF2B5EF4-FFF2-40B4-BE49-F238E27FC236}">
                <a16:creationId xmlns:a16="http://schemas.microsoft.com/office/drawing/2014/main" id="{A0D3BF00-75B9-406A-9049-87D66BE2BAB7}"/>
              </a:ext>
            </a:extLst>
          </p:cNvPr>
          <p:cNvSpPr/>
          <p:nvPr/>
        </p:nvSpPr>
        <p:spPr>
          <a:xfrm>
            <a:off x="1995979" y="853944"/>
            <a:ext cx="2190751" cy="886503"/>
          </a:xfrm>
          <a:prstGeom prst="horizontalScroll">
            <a:avLst/>
          </a:prstGeom>
          <a:solidFill>
            <a:schemeClr val="accent5"/>
          </a:solidFill>
          <a:ln>
            <a:noFill/>
          </a:ln>
          <a:effectLst>
            <a:outerShdw blurRad="50800" dist="25400" dir="2700000" algn="tl" rotWithShape="0">
              <a:prstClr val="black">
                <a:alpha val="33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wrap="none" rtlCol="0" anchor="ctr"/>
          <a:lstStyle/>
          <a:p>
            <a:pPr algn="ctr"/>
            <a:r>
              <a:rPr lang="zh-CN" altLang="en-US" b="1" dirty="0"/>
              <a:t>旧志资源整理开发</a:t>
            </a:r>
          </a:p>
        </p:txBody>
      </p:sp>
      <p:sp>
        <p:nvSpPr>
          <p:cNvPr id="3" name="矩形 2"/>
          <p:cNvSpPr/>
          <p:nvPr/>
        </p:nvSpPr>
        <p:spPr>
          <a:xfrm>
            <a:off x="6347508" y="1124369"/>
            <a:ext cx="803425" cy="461665"/>
          </a:xfrm>
          <a:prstGeom prst="rect">
            <a:avLst/>
          </a:prstGeom>
        </p:spPr>
        <p:txBody>
          <a:bodyPr wrap="none">
            <a:spAutoFit/>
          </a:bodyPr>
          <a:lstStyle/>
          <a:p>
            <a:r>
              <a:rPr lang="zh-CN" altLang="zh-CN" sz="2400" b="1" dirty="0">
                <a:solidFill>
                  <a:srgbClr val="002060"/>
                </a:solidFill>
                <a:latin typeface="隶书" panose="02010509060101010101" pitchFamily="49" charset="-122"/>
                <a:ea typeface="隶书" panose="02010509060101010101" pitchFamily="49" charset="-122"/>
                <a:cs typeface="Times New Roman" panose="02020603050405020304" pitchFamily="18" charset="0"/>
              </a:rPr>
              <a:t>影印</a:t>
            </a:r>
            <a:endParaRPr lang="zh-CN" altLang="en-US" sz="2400" b="1" dirty="0">
              <a:solidFill>
                <a:srgbClr val="002060"/>
              </a:solidFill>
              <a:latin typeface="隶书" panose="02010509060101010101" pitchFamily="49" charset="-122"/>
              <a:ea typeface="隶书" panose="02010509060101010101" pitchFamily="49" charset="-122"/>
            </a:endParaRPr>
          </a:p>
        </p:txBody>
      </p:sp>
      <p:pic>
        <p:nvPicPr>
          <p:cNvPr id="4" name="图片 3"/>
          <p:cNvPicPr>
            <a:picLocks noChangeAspect="1"/>
          </p:cNvPicPr>
          <p:nvPr/>
        </p:nvPicPr>
        <p:blipFill>
          <a:blip r:embed="rId3"/>
          <a:stretch>
            <a:fillRect/>
          </a:stretch>
        </p:blipFill>
        <p:spPr>
          <a:xfrm>
            <a:off x="5211875" y="4313923"/>
            <a:ext cx="3390813" cy="1666464"/>
          </a:xfrm>
          <a:prstGeom prst="rect">
            <a:avLst/>
          </a:prstGeom>
        </p:spPr>
      </p:pic>
      <p:pic>
        <p:nvPicPr>
          <p:cNvPr id="7" name="图片 6"/>
          <p:cNvPicPr>
            <a:picLocks noChangeAspect="1"/>
          </p:cNvPicPr>
          <p:nvPr/>
        </p:nvPicPr>
        <p:blipFill>
          <a:blip r:embed="rId4"/>
          <a:stretch>
            <a:fillRect/>
          </a:stretch>
        </p:blipFill>
        <p:spPr>
          <a:xfrm>
            <a:off x="2145463" y="2140920"/>
            <a:ext cx="2754211" cy="3743874"/>
          </a:xfrm>
          <a:prstGeom prst="rect">
            <a:avLst/>
          </a:prstGeom>
        </p:spPr>
      </p:pic>
      <p:pic>
        <p:nvPicPr>
          <p:cNvPr id="11" name="图片 10"/>
          <p:cNvPicPr>
            <a:picLocks noChangeAspect="1"/>
          </p:cNvPicPr>
          <p:nvPr/>
        </p:nvPicPr>
        <p:blipFill>
          <a:blip r:embed="rId5"/>
          <a:stretch>
            <a:fillRect/>
          </a:stretch>
        </p:blipFill>
        <p:spPr>
          <a:xfrm>
            <a:off x="6035514" y="1915278"/>
            <a:ext cx="1743536" cy="2373299"/>
          </a:xfrm>
          <a:prstGeom prst="rect">
            <a:avLst/>
          </a:prstGeom>
        </p:spPr>
      </p:pic>
    </p:spTree>
    <p:extLst>
      <p:ext uri="{BB962C8B-B14F-4D97-AF65-F5344CB8AC3E}">
        <p14:creationId xmlns:p14="http://schemas.microsoft.com/office/powerpoint/2010/main" val="254632060"/>
      </p:ext>
    </p:extLst>
  </p:cSld>
  <p:clrMapOvr>
    <a:masterClrMapping/>
  </p:clrMapOvr>
  <p:transition spd="med">
    <p:pull/>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a:t>
            </a:r>
            <a:endParaRPr lang="en-US" altLang="zh-CN" sz="2000" b="1" dirty="0">
              <a:solidFill>
                <a:schemeClr val="bg1"/>
              </a:solidFill>
              <a:effectLst>
                <a:outerShdw blurRad="38100" dist="76200" dir="2700000" algn="tl">
                  <a:srgbClr val="000000">
                    <a:alpha val="10000"/>
                  </a:srgbClr>
                </a:outerShdw>
              </a:effectLst>
              <a:cs typeface="+mn-ea"/>
              <a:sym typeface="+mn-lt"/>
            </a:endParaRPr>
          </a:p>
          <a:p>
            <a:pPr algn="ctr"/>
            <a:r>
              <a:rPr lang="zh-CN" altLang="en-US" sz="2000" b="1" dirty="0">
                <a:solidFill>
                  <a:schemeClr val="bg1"/>
                </a:solidFill>
                <a:effectLst>
                  <a:outerShdw blurRad="38100" dist="76200" dir="2700000" algn="tl">
                    <a:srgbClr val="000000">
                      <a:alpha val="10000"/>
                    </a:srgbClr>
                  </a:outerShdw>
                </a:effectLst>
                <a:cs typeface="+mn-ea"/>
                <a:sym typeface="+mn-lt"/>
              </a:rPr>
              <a:t>功能和作用</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3</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7880" y="580588"/>
            <a:ext cx="1664575" cy="252134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5852" y="3917373"/>
            <a:ext cx="1372926" cy="2089235"/>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6467" y="3917373"/>
            <a:ext cx="1395837" cy="2073228"/>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72326" y="3909369"/>
            <a:ext cx="1364966" cy="2089235"/>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76292" y="602736"/>
            <a:ext cx="1647818" cy="2499192"/>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50110" y="3901365"/>
            <a:ext cx="1356647" cy="2089235"/>
          </a:xfrm>
          <a:prstGeom prst="rect">
            <a:avLst/>
          </a:prstGeom>
        </p:spPr>
      </p:pic>
      <p:pic>
        <p:nvPicPr>
          <p:cNvPr id="12" name="图片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29692" y="602736"/>
            <a:ext cx="1613402" cy="2499192"/>
          </a:xfrm>
          <a:prstGeom prst="rect">
            <a:avLst/>
          </a:prstGeom>
        </p:spPr>
      </p:pic>
      <p:sp>
        <p:nvSpPr>
          <p:cNvPr id="2" name="矩形 1"/>
          <p:cNvSpPr/>
          <p:nvPr/>
        </p:nvSpPr>
        <p:spPr>
          <a:xfrm>
            <a:off x="1810643" y="211256"/>
            <a:ext cx="2031325" cy="369332"/>
          </a:xfrm>
          <a:prstGeom prst="rect">
            <a:avLst/>
          </a:prstGeom>
        </p:spPr>
        <p:txBody>
          <a:bodyPr wrap="none">
            <a:spAutoFit/>
          </a:bodyPr>
          <a:lstStyle/>
          <a:p>
            <a:r>
              <a:rPr lang="zh-CN" altLang="en-US" dirty="0">
                <a:solidFill>
                  <a:srgbClr val="002060"/>
                </a:solidFill>
                <a:latin typeface="仿宋" panose="02010609060101010101" pitchFamily="49" charset="-122"/>
                <a:ea typeface="仿宋" panose="02010609060101010101" pitchFamily="49" charset="-122"/>
              </a:rPr>
              <a:t>江苏珍稀方志丛刊</a:t>
            </a:r>
            <a:endParaRPr lang="zh-CN" altLang="en-US" dirty="0"/>
          </a:p>
        </p:txBody>
      </p:sp>
      <p:sp>
        <p:nvSpPr>
          <p:cNvPr id="11" name="矩形 10"/>
          <p:cNvSpPr/>
          <p:nvPr/>
        </p:nvSpPr>
        <p:spPr>
          <a:xfrm>
            <a:off x="2204504" y="3140318"/>
            <a:ext cx="2031325" cy="369332"/>
          </a:xfrm>
          <a:prstGeom prst="rect">
            <a:avLst/>
          </a:prstGeom>
        </p:spPr>
        <p:txBody>
          <a:bodyPr wrap="none">
            <a:spAutoFit/>
          </a:bodyPr>
          <a:lstStyle/>
          <a:p>
            <a:r>
              <a:rPr lang="zh-CN" altLang="en-US" dirty="0">
                <a:solidFill>
                  <a:srgbClr val="002060"/>
                </a:solidFill>
                <a:latin typeface="仿宋" panose="02010609060101010101" pitchFamily="49" charset="-122"/>
                <a:ea typeface="仿宋" panose="02010609060101010101" pitchFamily="49" charset="-122"/>
              </a:rPr>
              <a:t>天启</a:t>
            </a:r>
            <a:r>
              <a:rPr lang="en-US" altLang="zh-CN" dirty="0">
                <a:solidFill>
                  <a:srgbClr val="002060"/>
                </a:solidFill>
                <a:latin typeface="仿宋" panose="02010609060101010101" pitchFamily="49" charset="-122"/>
                <a:ea typeface="仿宋" panose="02010609060101010101" pitchFamily="49" charset="-122"/>
              </a:rPr>
              <a:t>《</a:t>
            </a:r>
            <a:r>
              <a:rPr lang="zh-CN" altLang="en-US" dirty="0">
                <a:solidFill>
                  <a:srgbClr val="002060"/>
                </a:solidFill>
                <a:latin typeface="仿宋" panose="02010609060101010101" pitchFamily="49" charset="-122"/>
                <a:ea typeface="仿宋" panose="02010609060101010101" pitchFamily="49" charset="-122"/>
              </a:rPr>
              <a:t>淮安府志</a:t>
            </a:r>
            <a:r>
              <a:rPr lang="en-US" altLang="zh-CN" dirty="0">
                <a:solidFill>
                  <a:srgbClr val="002060"/>
                </a:solidFill>
                <a:latin typeface="仿宋" panose="02010609060101010101" pitchFamily="49" charset="-122"/>
                <a:ea typeface="仿宋" panose="02010609060101010101" pitchFamily="49" charset="-122"/>
              </a:rPr>
              <a:t>》</a:t>
            </a:r>
            <a:endParaRPr lang="zh-CN" altLang="en-US" dirty="0"/>
          </a:p>
        </p:txBody>
      </p:sp>
      <p:sp>
        <p:nvSpPr>
          <p:cNvPr id="13" name="矩形 12"/>
          <p:cNvSpPr/>
          <p:nvPr/>
        </p:nvSpPr>
        <p:spPr>
          <a:xfrm>
            <a:off x="4484853" y="3159514"/>
            <a:ext cx="2031325" cy="369332"/>
          </a:xfrm>
          <a:prstGeom prst="rect">
            <a:avLst/>
          </a:prstGeom>
        </p:spPr>
        <p:txBody>
          <a:bodyPr wrap="none">
            <a:spAutoFit/>
          </a:bodyPr>
          <a:lstStyle/>
          <a:p>
            <a:r>
              <a:rPr lang="zh-CN" altLang="en-US" dirty="0">
                <a:solidFill>
                  <a:srgbClr val="002060"/>
                </a:solidFill>
                <a:latin typeface="仿宋" panose="02010609060101010101" pitchFamily="49" charset="-122"/>
                <a:ea typeface="仿宋" panose="02010609060101010101" pitchFamily="49" charset="-122"/>
              </a:rPr>
              <a:t>康熙</a:t>
            </a:r>
            <a:r>
              <a:rPr lang="en-US" altLang="zh-CN" dirty="0">
                <a:solidFill>
                  <a:srgbClr val="002060"/>
                </a:solidFill>
                <a:latin typeface="仿宋" panose="02010609060101010101" pitchFamily="49" charset="-122"/>
                <a:ea typeface="仿宋" panose="02010609060101010101" pitchFamily="49" charset="-122"/>
              </a:rPr>
              <a:t>《</a:t>
            </a:r>
            <a:r>
              <a:rPr lang="zh-CN" altLang="en-US" dirty="0">
                <a:solidFill>
                  <a:srgbClr val="002060"/>
                </a:solidFill>
                <a:latin typeface="仿宋" panose="02010609060101010101" pitchFamily="49" charset="-122"/>
                <a:ea typeface="仿宋" panose="02010609060101010101" pitchFamily="49" charset="-122"/>
              </a:rPr>
              <a:t>泗州通志</a:t>
            </a:r>
            <a:r>
              <a:rPr lang="en-US" altLang="zh-CN" dirty="0">
                <a:solidFill>
                  <a:srgbClr val="002060"/>
                </a:solidFill>
                <a:latin typeface="仿宋" panose="02010609060101010101" pitchFamily="49" charset="-122"/>
                <a:ea typeface="仿宋" panose="02010609060101010101" pitchFamily="49" charset="-122"/>
              </a:rPr>
              <a:t>》</a:t>
            </a:r>
            <a:endParaRPr lang="zh-CN" altLang="en-US" dirty="0"/>
          </a:p>
        </p:txBody>
      </p:sp>
      <p:sp>
        <p:nvSpPr>
          <p:cNvPr id="14" name="矩形 13"/>
          <p:cNvSpPr/>
          <p:nvPr/>
        </p:nvSpPr>
        <p:spPr>
          <a:xfrm>
            <a:off x="6413767" y="3128313"/>
            <a:ext cx="2492990" cy="369332"/>
          </a:xfrm>
          <a:prstGeom prst="rect">
            <a:avLst/>
          </a:prstGeom>
        </p:spPr>
        <p:txBody>
          <a:bodyPr wrap="none">
            <a:spAutoFit/>
          </a:bodyPr>
          <a:lstStyle/>
          <a:p>
            <a:r>
              <a:rPr lang="zh-CN" altLang="en-US" dirty="0">
                <a:solidFill>
                  <a:srgbClr val="002060"/>
                </a:solidFill>
                <a:latin typeface="仿宋" panose="02010609060101010101" pitchFamily="49" charset="-122"/>
                <a:ea typeface="仿宋" panose="02010609060101010101" pitchFamily="49" charset="-122"/>
              </a:rPr>
              <a:t>民国</a:t>
            </a:r>
            <a:r>
              <a:rPr lang="en-US" altLang="zh-CN" dirty="0">
                <a:solidFill>
                  <a:srgbClr val="002060"/>
                </a:solidFill>
                <a:latin typeface="仿宋" panose="02010609060101010101" pitchFamily="49" charset="-122"/>
                <a:ea typeface="仿宋" panose="02010609060101010101" pitchFamily="49" charset="-122"/>
              </a:rPr>
              <a:t>《</a:t>
            </a:r>
            <a:r>
              <a:rPr lang="zh-CN" altLang="en-US" dirty="0">
                <a:solidFill>
                  <a:srgbClr val="002060"/>
                </a:solidFill>
                <a:latin typeface="仿宋" panose="02010609060101010101" pitchFamily="49" charset="-122"/>
                <a:ea typeface="仿宋" panose="02010609060101010101" pitchFamily="49" charset="-122"/>
              </a:rPr>
              <a:t>重修沭阳县志</a:t>
            </a:r>
            <a:r>
              <a:rPr lang="en-US" altLang="zh-CN" dirty="0">
                <a:solidFill>
                  <a:srgbClr val="002060"/>
                </a:solidFill>
                <a:latin typeface="仿宋" panose="02010609060101010101" pitchFamily="49" charset="-122"/>
                <a:ea typeface="仿宋" panose="02010609060101010101" pitchFamily="49" charset="-122"/>
              </a:rPr>
              <a:t>》</a:t>
            </a:r>
            <a:endParaRPr lang="zh-CN" altLang="en-US" dirty="0"/>
          </a:p>
        </p:txBody>
      </p:sp>
      <p:sp>
        <p:nvSpPr>
          <p:cNvPr id="15" name="矩形 14"/>
          <p:cNvSpPr/>
          <p:nvPr/>
        </p:nvSpPr>
        <p:spPr>
          <a:xfrm>
            <a:off x="1758722" y="6069381"/>
            <a:ext cx="2031325" cy="369332"/>
          </a:xfrm>
          <a:prstGeom prst="rect">
            <a:avLst/>
          </a:prstGeom>
        </p:spPr>
        <p:txBody>
          <a:bodyPr wrap="square">
            <a:spAutoFit/>
          </a:bodyPr>
          <a:lstStyle/>
          <a:p>
            <a:r>
              <a:rPr lang="en-US" altLang="zh-CN" dirty="0">
                <a:solidFill>
                  <a:srgbClr val="002060"/>
                </a:solidFill>
                <a:latin typeface="仿宋" panose="02010609060101010101" pitchFamily="49" charset="-122"/>
                <a:ea typeface="仿宋" panose="02010609060101010101" pitchFamily="49" charset="-122"/>
              </a:rPr>
              <a:t>《</a:t>
            </a:r>
            <a:r>
              <a:rPr lang="zh-CN" altLang="en-US" dirty="0">
                <a:solidFill>
                  <a:srgbClr val="002060"/>
                </a:solidFill>
                <a:latin typeface="仿宋" panose="02010609060101010101" pitchFamily="49" charset="-122"/>
                <a:ea typeface="仿宋" panose="02010609060101010101" pitchFamily="49" charset="-122"/>
              </a:rPr>
              <a:t>金陵古今图考</a:t>
            </a:r>
            <a:r>
              <a:rPr lang="en-US" altLang="zh-CN" dirty="0">
                <a:solidFill>
                  <a:srgbClr val="002060"/>
                </a:solidFill>
                <a:latin typeface="仿宋" panose="02010609060101010101" pitchFamily="49" charset="-122"/>
                <a:ea typeface="仿宋" panose="02010609060101010101" pitchFamily="49" charset="-122"/>
              </a:rPr>
              <a:t>》</a:t>
            </a:r>
            <a:endParaRPr lang="zh-CN" altLang="en-US" dirty="0"/>
          </a:p>
        </p:txBody>
      </p:sp>
      <p:sp>
        <p:nvSpPr>
          <p:cNvPr id="16" name="矩形 15"/>
          <p:cNvSpPr/>
          <p:nvPr/>
        </p:nvSpPr>
        <p:spPr>
          <a:xfrm>
            <a:off x="3967952" y="6094777"/>
            <a:ext cx="1702126" cy="369332"/>
          </a:xfrm>
          <a:prstGeom prst="rect">
            <a:avLst/>
          </a:prstGeom>
        </p:spPr>
        <p:txBody>
          <a:bodyPr wrap="square">
            <a:spAutoFit/>
          </a:bodyPr>
          <a:lstStyle/>
          <a:p>
            <a:r>
              <a:rPr lang="en-US" altLang="zh-CN" dirty="0">
                <a:solidFill>
                  <a:srgbClr val="002060"/>
                </a:solidFill>
                <a:latin typeface="仿宋" panose="02010609060101010101" pitchFamily="49" charset="-122"/>
                <a:ea typeface="仿宋" panose="02010609060101010101" pitchFamily="49" charset="-122"/>
              </a:rPr>
              <a:t>《</a:t>
            </a:r>
            <a:r>
              <a:rPr lang="zh-CN" altLang="en-US" dirty="0">
                <a:solidFill>
                  <a:srgbClr val="002060"/>
                </a:solidFill>
                <a:latin typeface="仿宋" panose="02010609060101010101" pitchFamily="49" charset="-122"/>
                <a:ea typeface="仿宋" panose="02010609060101010101" pitchFamily="49" charset="-122"/>
              </a:rPr>
              <a:t>慧山记</a:t>
            </a:r>
            <a:r>
              <a:rPr lang="en-US" altLang="zh-CN" dirty="0">
                <a:solidFill>
                  <a:srgbClr val="002060"/>
                </a:solidFill>
                <a:latin typeface="仿宋" panose="02010609060101010101" pitchFamily="49" charset="-122"/>
                <a:ea typeface="仿宋" panose="02010609060101010101" pitchFamily="49" charset="-122"/>
              </a:rPr>
              <a:t>》</a:t>
            </a:r>
            <a:endParaRPr lang="zh-CN" altLang="en-US" dirty="0"/>
          </a:p>
        </p:txBody>
      </p:sp>
      <p:sp>
        <p:nvSpPr>
          <p:cNvPr id="17" name="矩形 16"/>
          <p:cNvSpPr/>
          <p:nvPr/>
        </p:nvSpPr>
        <p:spPr>
          <a:xfrm>
            <a:off x="5628937" y="6078769"/>
            <a:ext cx="2031325" cy="369332"/>
          </a:xfrm>
          <a:prstGeom prst="rect">
            <a:avLst/>
          </a:prstGeom>
        </p:spPr>
        <p:txBody>
          <a:bodyPr wrap="square">
            <a:spAutoFit/>
          </a:bodyPr>
          <a:lstStyle/>
          <a:p>
            <a:r>
              <a:rPr lang="en-US" altLang="zh-CN" dirty="0">
                <a:solidFill>
                  <a:srgbClr val="002060"/>
                </a:solidFill>
                <a:latin typeface="仿宋" panose="02010609060101010101" pitchFamily="49" charset="-122"/>
                <a:ea typeface="仿宋" panose="02010609060101010101" pitchFamily="49" charset="-122"/>
              </a:rPr>
              <a:t>《</a:t>
            </a:r>
            <a:r>
              <a:rPr lang="zh-CN" altLang="en-US" dirty="0">
                <a:solidFill>
                  <a:srgbClr val="002060"/>
                </a:solidFill>
                <a:latin typeface="仿宋" panose="02010609060101010101" pitchFamily="49" charset="-122"/>
                <a:ea typeface="仿宋" panose="02010609060101010101" pitchFamily="49" charset="-122"/>
              </a:rPr>
              <a:t>平山堂图志</a:t>
            </a:r>
            <a:r>
              <a:rPr lang="en-US" altLang="zh-CN" dirty="0">
                <a:solidFill>
                  <a:srgbClr val="002060"/>
                </a:solidFill>
                <a:latin typeface="仿宋" panose="02010609060101010101" pitchFamily="49" charset="-122"/>
                <a:ea typeface="仿宋" panose="02010609060101010101" pitchFamily="49" charset="-122"/>
              </a:rPr>
              <a:t>》</a:t>
            </a:r>
            <a:endParaRPr lang="zh-CN" altLang="en-US" dirty="0"/>
          </a:p>
        </p:txBody>
      </p:sp>
      <p:sp>
        <p:nvSpPr>
          <p:cNvPr id="18" name="矩形 17"/>
          <p:cNvSpPr/>
          <p:nvPr/>
        </p:nvSpPr>
        <p:spPr>
          <a:xfrm>
            <a:off x="7550110" y="6078769"/>
            <a:ext cx="1620041" cy="369332"/>
          </a:xfrm>
          <a:prstGeom prst="rect">
            <a:avLst/>
          </a:prstGeom>
        </p:spPr>
        <p:txBody>
          <a:bodyPr wrap="square">
            <a:spAutoFit/>
          </a:bodyPr>
          <a:lstStyle/>
          <a:p>
            <a:r>
              <a:rPr lang="en-US" altLang="zh-CN" dirty="0">
                <a:solidFill>
                  <a:srgbClr val="002060"/>
                </a:solidFill>
                <a:latin typeface="仿宋" panose="02010609060101010101" pitchFamily="49" charset="-122"/>
                <a:ea typeface="仿宋" panose="02010609060101010101" pitchFamily="49" charset="-122"/>
              </a:rPr>
              <a:t>《</a:t>
            </a:r>
            <a:r>
              <a:rPr lang="zh-CN" altLang="en-US" dirty="0">
                <a:solidFill>
                  <a:srgbClr val="002060"/>
                </a:solidFill>
                <a:latin typeface="仿宋" panose="02010609060101010101" pitchFamily="49" charset="-122"/>
                <a:ea typeface="仿宋" panose="02010609060101010101" pitchFamily="49" charset="-122"/>
              </a:rPr>
              <a:t>宝应图经</a:t>
            </a:r>
            <a:r>
              <a:rPr lang="en-US" altLang="zh-CN" dirty="0">
                <a:solidFill>
                  <a:srgbClr val="002060"/>
                </a:solidFill>
                <a:latin typeface="仿宋" panose="02010609060101010101" pitchFamily="49" charset="-122"/>
                <a:ea typeface="仿宋" panose="02010609060101010101" pitchFamily="49" charset="-122"/>
              </a:rPr>
              <a:t>》</a:t>
            </a:r>
            <a:endParaRPr lang="zh-CN" altLang="en-US" dirty="0"/>
          </a:p>
        </p:txBody>
      </p:sp>
    </p:spTree>
    <p:extLst>
      <p:ext uri="{BB962C8B-B14F-4D97-AF65-F5344CB8AC3E}">
        <p14:creationId xmlns:p14="http://schemas.microsoft.com/office/powerpoint/2010/main" val="2372978993"/>
      </p:ext>
    </p:extLst>
  </p:cSld>
  <p:clrMapOvr>
    <a:masterClrMapping/>
  </p:clrMapOvr>
  <p:transition spd="med">
    <p:pull/>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a:t>
            </a:r>
            <a:endParaRPr lang="en-US" altLang="zh-CN" sz="2000" b="1" dirty="0">
              <a:solidFill>
                <a:schemeClr val="bg1"/>
              </a:solidFill>
              <a:effectLst>
                <a:outerShdw blurRad="38100" dist="76200" dir="2700000" algn="tl">
                  <a:srgbClr val="000000">
                    <a:alpha val="10000"/>
                  </a:srgbClr>
                </a:outerShdw>
              </a:effectLst>
              <a:cs typeface="+mn-ea"/>
              <a:sym typeface="+mn-lt"/>
            </a:endParaRPr>
          </a:p>
          <a:p>
            <a:pPr algn="ctr"/>
            <a:r>
              <a:rPr lang="zh-CN" altLang="en-US" sz="2000" b="1" dirty="0">
                <a:solidFill>
                  <a:schemeClr val="bg1"/>
                </a:solidFill>
                <a:effectLst>
                  <a:outerShdw blurRad="38100" dist="76200" dir="2700000" algn="tl">
                    <a:srgbClr val="000000">
                      <a:alpha val="10000"/>
                    </a:srgbClr>
                  </a:outerShdw>
                </a:effectLst>
                <a:cs typeface="+mn-ea"/>
                <a:sym typeface="+mn-lt"/>
              </a:rPr>
              <a:t>功能和作用</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3</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2124" y="1149377"/>
            <a:ext cx="5339254" cy="3353424"/>
          </a:xfrm>
          <a:prstGeom prst="rect">
            <a:avLst/>
          </a:prstGeom>
        </p:spPr>
      </p:pic>
      <p:sp>
        <p:nvSpPr>
          <p:cNvPr id="7" name="矩形 6"/>
          <p:cNvSpPr/>
          <p:nvPr/>
        </p:nvSpPr>
        <p:spPr>
          <a:xfrm>
            <a:off x="2621592" y="563683"/>
            <a:ext cx="803425" cy="461665"/>
          </a:xfrm>
          <a:prstGeom prst="rect">
            <a:avLst/>
          </a:prstGeom>
        </p:spPr>
        <p:txBody>
          <a:bodyPr wrap="none">
            <a:spAutoFit/>
          </a:bodyPr>
          <a:lstStyle/>
          <a:p>
            <a:r>
              <a:rPr lang="zh-CN" altLang="en-US" sz="2400" b="1" dirty="0">
                <a:solidFill>
                  <a:srgbClr val="002060"/>
                </a:solidFill>
                <a:latin typeface="隶书" panose="02010509060101010101" pitchFamily="49" charset="-122"/>
                <a:ea typeface="隶书" panose="02010509060101010101" pitchFamily="49" charset="-122"/>
                <a:cs typeface="Times New Roman" panose="02020603050405020304" pitchFamily="18" charset="0"/>
              </a:rPr>
              <a:t>点校</a:t>
            </a:r>
            <a:endParaRPr lang="zh-CN" altLang="en-US" sz="2400" b="1" dirty="0">
              <a:solidFill>
                <a:srgbClr val="002060"/>
              </a:solidFill>
              <a:latin typeface="隶书" panose="02010509060101010101" pitchFamily="49" charset="-122"/>
              <a:ea typeface="隶书" panose="02010509060101010101" pitchFamily="49" charset="-122"/>
            </a:endParaRPr>
          </a:p>
        </p:txBody>
      </p:sp>
      <p:sp>
        <p:nvSpPr>
          <p:cNvPr id="3" name="矩形 2"/>
          <p:cNvSpPr/>
          <p:nvPr/>
        </p:nvSpPr>
        <p:spPr>
          <a:xfrm>
            <a:off x="2233448" y="4483875"/>
            <a:ext cx="5922580" cy="1754326"/>
          </a:xfrm>
          <a:prstGeom prst="rect">
            <a:avLst/>
          </a:prstGeom>
        </p:spPr>
        <p:txBody>
          <a:bodyPr wrap="square">
            <a:spAutoFit/>
          </a:bodyPr>
          <a:lstStyle/>
          <a:p>
            <a:pPr>
              <a:lnSpc>
                <a:spcPct val="150000"/>
              </a:lnSpc>
            </a:pPr>
            <a:r>
              <a:rPr lang="zh-CN" altLang="en-US" dirty="0">
                <a:solidFill>
                  <a:srgbClr val="002060"/>
                </a:solidFill>
                <a:latin typeface="仿宋" panose="02010609060101010101" pitchFamily="49" charset="-122"/>
                <a:ea typeface="仿宋" panose="02010609060101010101" pitchFamily="49" charset="-122"/>
              </a:rPr>
              <a:t>   古代行政地理，以淮河、长江流入东海的江南、江淮、淮北三个板块为“江南”组成部分。</a:t>
            </a:r>
            <a:endParaRPr lang="en-US" altLang="zh-CN" dirty="0">
              <a:solidFill>
                <a:srgbClr val="002060"/>
              </a:solidFill>
              <a:latin typeface="仿宋" panose="02010609060101010101" pitchFamily="49" charset="-122"/>
              <a:ea typeface="仿宋" panose="02010609060101010101" pitchFamily="49" charset="-122"/>
            </a:endParaRPr>
          </a:p>
          <a:p>
            <a:pPr>
              <a:lnSpc>
                <a:spcPct val="150000"/>
              </a:lnSpc>
            </a:pPr>
            <a:r>
              <a:rPr lang="en-US" altLang="zh-CN" dirty="0">
                <a:solidFill>
                  <a:srgbClr val="002060"/>
                </a:solidFill>
                <a:latin typeface="仿宋" panose="02010609060101010101" pitchFamily="49" charset="-122"/>
                <a:ea typeface="仿宋" panose="02010609060101010101" pitchFamily="49" charset="-122"/>
              </a:rPr>
              <a:t>  《</a:t>
            </a:r>
            <a:r>
              <a:rPr lang="zh-CN" altLang="en-US" dirty="0">
                <a:solidFill>
                  <a:srgbClr val="002060"/>
                </a:solidFill>
                <a:latin typeface="仿宋" panose="02010609060101010101" pitchFamily="49" charset="-122"/>
                <a:ea typeface="仿宋" panose="02010609060101010101" pitchFamily="49" charset="-122"/>
              </a:rPr>
              <a:t>江南通志序</a:t>
            </a:r>
            <a:r>
              <a:rPr lang="en-US" altLang="zh-CN" dirty="0">
                <a:solidFill>
                  <a:srgbClr val="002060"/>
                </a:solidFill>
                <a:latin typeface="仿宋" panose="02010609060101010101" pitchFamily="49" charset="-122"/>
                <a:ea typeface="仿宋" panose="02010609060101010101" pitchFamily="49" charset="-122"/>
              </a:rPr>
              <a:t>》</a:t>
            </a:r>
            <a:r>
              <a:rPr lang="zh-CN" altLang="en-US" dirty="0">
                <a:solidFill>
                  <a:srgbClr val="002060"/>
                </a:solidFill>
                <a:latin typeface="仿宋" panose="02010609060101010101" pitchFamily="49" charset="-122"/>
                <a:ea typeface="仿宋" panose="02010609060101010101" pitchFamily="49" charset="-122"/>
              </a:rPr>
              <a:t>（范璨）“东环沧海，西茹长江，北倚河淮，南俯震泽”</a:t>
            </a:r>
          </a:p>
        </p:txBody>
      </p:sp>
      <p:sp>
        <p:nvSpPr>
          <p:cNvPr id="4" name="矩形 3"/>
          <p:cNvSpPr/>
          <p:nvPr/>
        </p:nvSpPr>
        <p:spPr>
          <a:xfrm>
            <a:off x="5878333" y="1321572"/>
            <a:ext cx="1107996" cy="507831"/>
          </a:xfrm>
          <a:prstGeom prst="rect">
            <a:avLst/>
          </a:prstGeom>
        </p:spPr>
        <p:txBody>
          <a:bodyPr wrap="none">
            <a:spAutoFit/>
          </a:bodyPr>
          <a:lstStyle/>
          <a:p>
            <a:pPr>
              <a:lnSpc>
                <a:spcPct val="150000"/>
              </a:lnSpc>
            </a:pPr>
            <a:r>
              <a:rPr lang="zh-CN" altLang="en-US" dirty="0">
                <a:solidFill>
                  <a:srgbClr val="002060"/>
                </a:solidFill>
                <a:latin typeface="仿宋" panose="02010609060101010101" pitchFamily="49" charset="-122"/>
                <a:ea typeface="仿宋" panose="02010609060101010101" pitchFamily="49" charset="-122"/>
              </a:rPr>
              <a:t>全十二册</a:t>
            </a:r>
          </a:p>
        </p:txBody>
      </p:sp>
    </p:spTree>
    <p:extLst>
      <p:ext uri="{BB962C8B-B14F-4D97-AF65-F5344CB8AC3E}">
        <p14:creationId xmlns:p14="http://schemas.microsoft.com/office/powerpoint/2010/main" val="1756712587"/>
      </p:ext>
    </p:extLst>
  </p:cSld>
  <p:clrMapOvr>
    <a:masterClrMapping/>
  </p:clrMapOvr>
  <p:transition spd="med">
    <p:pull/>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a:t>
            </a:r>
            <a:endParaRPr lang="en-US" altLang="zh-CN" sz="2000" b="1" dirty="0">
              <a:solidFill>
                <a:schemeClr val="bg1"/>
              </a:solidFill>
              <a:effectLst>
                <a:outerShdw blurRad="38100" dist="76200" dir="2700000" algn="tl">
                  <a:srgbClr val="000000">
                    <a:alpha val="10000"/>
                  </a:srgbClr>
                </a:outerShdw>
              </a:effectLst>
              <a:cs typeface="+mn-ea"/>
              <a:sym typeface="+mn-lt"/>
            </a:endParaRPr>
          </a:p>
          <a:p>
            <a:pPr algn="ctr"/>
            <a:r>
              <a:rPr lang="zh-CN" altLang="en-US" sz="2000" b="1" dirty="0">
                <a:solidFill>
                  <a:schemeClr val="bg1"/>
                </a:solidFill>
                <a:effectLst>
                  <a:outerShdw blurRad="38100" dist="76200" dir="2700000" algn="tl">
                    <a:srgbClr val="000000">
                      <a:alpha val="10000"/>
                    </a:srgbClr>
                  </a:outerShdw>
                </a:effectLst>
                <a:cs typeface="+mn-ea"/>
                <a:sym typeface="+mn-lt"/>
              </a:rPr>
              <a:t>功能和作用</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3</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4" name="矩形 3"/>
          <p:cNvSpPr/>
          <p:nvPr/>
        </p:nvSpPr>
        <p:spPr>
          <a:xfrm>
            <a:off x="2373370" y="645915"/>
            <a:ext cx="1731564" cy="461665"/>
          </a:xfrm>
          <a:prstGeom prst="rect">
            <a:avLst/>
          </a:prstGeom>
        </p:spPr>
        <p:txBody>
          <a:bodyPr wrap="none">
            <a:spAutoFit/>
          </a:bodyPr>
          <a:lstStyle/>
          <a:p>
            <a:r>
              <a:rPr lang="zh-CN" altLang="en-US" sz="2400" b="1" dirty="0">
                <a:solidFill>
                  <a:srgbClr val="002060"/>
                </a:solidFill>
                <a:latin typeface="隶书" panose="02010509060101010101" pitchFamily="49" charset="-122"/>
                <a:ea typeface="隶书" panose="02010509060101010101" pitchFamily="49" charset="-122"/>
                <a:cs typeface="Times New Roman" panose="02020603050405020304" pitchFamily="18" charset="0"/>
              </a:rPr>
              <a:t>修（增）订</a:t>
            </a:r>
            <a:endParaRPr lang="zh-CN" altLang="en-US" sz="2400" b="1" dirty="0">
              <a:solidFill>
                <a:srgbClr val="002060"/>
              </a:solidFill>
              <a:latin typeface="隶书" panose="02010509060101010101" pitchFamily="49" charset="-122"/>
              <a:ea typeface="隶书" panose="02010509060101010101" pitchFamily="49" charset="-122"/>
            </a:endParaRPr>
          </a:p>
        </p:txBody>
      </p:sp>
      <p:pic>
        <p:nvPicPr>
          <p:cNvPr id="3" name="图片 2"/>
          <p:cNvPicPr>
            <a:picLocks noChangeAspect="1"/>
          </p:cNvPicPr>
          <p:nvPr/>
        </p:nvPicPr>
        <p:blipFill>
          <a:blip r:embed="rId3"/>
          <a:stretch>
            <a:fillRect/>
          </a:stretch>
        </p:blipFill>
        <p:spPr>
          <a:xfrm>
            <a:off x="2373370" y="2009304"/>
            <a:ext cx="4943017" cy="2360105"/>
          </a:xfrm>
          <a:prstGeom prst="rect">
            <a:avLst/>
          </a:prstGeom>
        </p:spPr>
      </p:pic>
      <p:sp>
        <p:nvSpPr>
          <p:cNvPr id="8" name="矩形 7"/>
          <p:cNvSpPr/>
          <p:nvPr/>
        </p:nvSpPr>
        <p:spPr>
          <a:xfrm>
            <a:off x="3825304" y="1331417"/>
            <a:ext cx="3134050" cy="461665"/>
          </a:xfrm>
          <a:prstGeom prst="rect">
            <a:avLst/>
          </a:prstGeom>
        </p:spPr>
        <p:txBody>
          <a:bodyPr wrap="square">
            <a:spAutoFit/>
          </a:bodyPr>
          <a:lstStyle/>
          <a:p>
            <a:r>
              <a:rPr lang="zh-CN" altLang="zh-CN" sz="2400" b="1" dirty="0">
                <a:solidFill>
                  <a:srgbClr val="002060"/>
                </a:solidFill>
                <a:latin typeface="等线" panose="02010600030101010101" pitchFamily="2" charset="-122"/>
                <a:ea typeface="方正仿宋_GBK" panose="03000509000000000000" pitchFamily="65" charset="-122"/>
                <a:cs typeface="Times New Roman" panose="02020603050405020304" pitchFamily="18" charset="0"/>
              </a:rPr>
              <a:t>《江苏艺文志》</a:t>
            </a:r>
            <a:endParaRPr lang="zh-CN" altLang="en-US" sz="2400" dirty="0">
              <a:solidFill>
                <a:srgbClr val="002060"/>
              </a:solidFill>
            </a:endParaRPr>
          </a:p>
        </p:txBody>
      </p:sp>
      <p:sp>
        <p:nvSpPr>
          <p:cNvPr id="9" name="矩形 8"/>
          <p:cNvSpPr/>
          <p:nvPr/>
        </p:nvSpPr>
        <p:spPr>
          <a:xfrm>
            <a:off x="2373370" y="4824079"/>
            <a:ext cx="5138372" cy="1569660"/>
          </a:xfrm>
          <a:prstGeom prst="rect">
            <a:avLst/>
          </a:prstGeom>
        </p:spPr>
        <p:txBody>
          <a:bodyPr wrap="square">
            <a:spAutoFit/>
          </a:bodyPr>
          <a:lstStyle/>
          <a:p>
            <a:pPr>
              <a:lnSpc>
                <a:spcPct val="150000"/>
              </a:lnSpc>
            </a:pPr>
            <a:r>
              <a:rPr lang="zh-CN" altLang="en-US" sz="1600" dirty="0">
                <a:solidFill>
                  <a:srgbClr val="002060"/>
                </a:solidFill>
                <a:latin typeface="宋体" panose="02010600030101010101" pitchFamily="2" charset="-122"/>
                <a:ea typeface="宋体" panose="02010600030101010101" pitchFamily="2" charset="-122"/>
                <a:cs typeface="Times New Roman" panose="02020603050405020304" pitchFamily="18" charset="0"/>
              </a:rPr>
              <a:t>    全书</a:t>
            </a:r>
            <a:r>
              <a:rPr lang="zh-CN" altLang="zh-CN" sz="1600" dirty="0">
                <a:solidFill>
                  <a:srgbClr val="002060"/>
                </a:solidFill>
                <a:latin typeface="宋体" panose="02010600030101010101" pitchFamily="2" charset="-122"/>
                <a:ea typeface="宋体" panose="02010600030101010101" pitchFamily="2" charset="-122"/>
                <a:cs typeface="Times New Roman" panose="02020603050405020304" pitchFamily="18" charset="0"/>
              </a:rPr>
              <a:t>共分</a:t>
            </a:r>
            <a:r>
              <a:rPr lang="en-US" altLang="zh-CN" sz="1600" dirty="0">
                <a:solidFill>
                  <a:srgbClr val="002060"/>
                </a:solidFill>
                <a:latin typeface="宋体" panose="02010600030101010101" pitchFamily="2" charset="-122"/>
                <a:ea typeface="宋体" panose="02010600030101010101" pitchFamily="2" charset="-122"/>
                <a:cs typeface="Times New Roman" panose="02020603050405020304" pitchFamily="18" charset="0"/>
              </a:rPr>
              <a:t>11</a:t>
            </a:r>
            <a:r>
              <a:rPr lang="zh-CN" altLang="zh-CN" sz="1600" dirty="0">
                <a:solidFill>
                  <a:srgbClr val="002060"/>
                </a:solidFill>
                <a:latin typeface="宋体" panose="02010600030101010101" pitchFamily="2" charset="-122"/>
                <a:ea typeface="宋体" panose="02010600030101010101" pitchFamily="2" charset="-122"/>
                <a:cs typeface="Times New Roman" panose="02020603050405020304" pitchFamily="18" charset="0"/>
              </a:rPr>
              <a:t>卷</a:t>
            </a:r>
            <a:r>
              <a:rPr lang="zh-CN" altLang="en-US" sz="1600" dirty="0">
                <a:solidFill>
                  <a:srgbClr val="002060"/>
                </a:solidFill>
                <a:latin typeface="宋体" panose="02010600030101010101" pitchFamily="2" charset="-122"/>
                <a:ea typeface="宋体" panose="02010600030101010101" pitchFamily="2" charset="-122"/>
                <a:cs typeface="Times New Roman" panose="02020603050405020304" pitchFamily="18" charset="0"/>
              </a:rPr>
              <a:t>，</a:t>
            </a:r>
            <a:r>
              <a:rPr lang="en-US" altLang="zh-CN" sz="1600" dirty="0">
                <a:solidFill>
                  <a:srgbClr val="002060"/>
                </a:solidFill>
                <a:latin typeface="宋体" panose="02010600030101010101" pitchFamily="2" charset="-122"/>
                <a:ea typeface="宋体" panose="02010600030101010101" pitchFamily="2" charset="-122"/>
                <a:cs typeface="Times New Roman" panose="02020603050405020304" pitchFamily="18" charset="0"/>
              </a:rPr>
              <a:t>1994-1996</a:t>
            </a:r>
            <a:r>
              <a:rPr lang="zh-CN" altLang="en-US" sz="1600" dirty="0">
                <a:solidFill>
                  <a:srgbClr val="002060"/>
                </a:solidFill>
                <a:latin typeface="宋体" panose="02010600030101010101" pitchFamily="2" charset="-122"/>
                <a:ea typeface="宋体" panose="02010600030101010101" pitchFamily="2" charset="-122"/>
                <a:cs typeface="Times New Roman" panose="02020603050405020304" pitchFamily="18" charset="0"/>
              </a:rPr>
              <a:t>分卷出版</a:t>
            </a:r>
            <a:r>
              <a:rPr lang="zh-CN" altLang="zh-CN" sz="1600" dirty="0">
                <a:solidFill>
                  <a:srgbClr val="002060"/>
                </a:solidFill>
                <a:latin typeface="宋体" panose="02010600030101010101" pitchFamily="2" charset="-122"/>
                <a:ea typeface="宋体" panose="02010600030101010101" pitchFamily="2" charset="-122"/>
                <a:cs typeface="Times New Roman" panose="02020603050405020304" pitchFamily="18" charset="0"/>
              </a:rPr>
              <a:t>。</a:t>
            </a:r>
            <a:endParaRPr lang="en-US" altLang="zh-CN" sz="1600" dirty="0">
              <a:solidFill>
                <a:srgbClr val="002060"/>
              </a:solidFill>
              <a:latin typeface="宋体" panose="02010600030101010101" pitchFamily="2" charset="-122"/>
              <a:ea typeface="宋体" panose="02010600030101010101" pitchFamily="2" charset="-122"/>
              <a:cs typeface="Times New Roman" panose="02020603050405020304" pitchFamily="18" charset="0"/>
            </a:endParaRPr>
          </a:p>
          <a:p>
            <a:pPr>
              <a:lnSpc>
                <a:spcPct val="150000"/>
              </a:lnSpc>
            </a:pPr>
            <a:r>
              <a:rPr lang="zh-CN" altLang="en-US" sz="1600" dirty="0">
                <a:solidFill>
                  <a:srgbClr val="002060"/>
                </a:solidFill>
                <a:latin typeface="宋体" panose="02010600030101010101" pitchFamily="2" charset="-122"/>
                <a:ea typeface="宋体" panose="02010600030101010101" pitchFamily="2" charset="-122"/>
                <a:cs typeface="Times New Roman" panose="02020603050405020304" pitchFamily="18" charset="0"/>
              </a:rPr>
              <a:t>    时间断限：</a:t>
            </a:r>
            <a:r>
              <a:rPr lang="zh-CN" altLang="zh-CN" sz="1600" dirty="0">
                <a:solidFill>
                  <a:srgbClr val="002060"/>
                </a:solidFill>
                <a:latin typeface="宋体" panose="02010600030101010101" pitchFamily="2" charset="-122"/>
                <a:ea typeface="宋体" panose="02010600030101010101" pitchFamily="2" charset="-122"/>
                <a:cs typeface="Times New Roman" panose="02020603050405020304" pitchFamily="18" charset="0"/>
              </a:rPr>
              <a:t>上古至清末（</a:t>
            </a:r>
            <a:r>
              <a:rPr lang="en-US" altLang="zh-CN" sz="1600" dirty="0">
                <a:solidFill>
                  <a:srgbClr val="002060"/>
                </a:solidFill>
                <a:latin typeface="宋体" panose="02010600030101010101" pitchFamily="2" charset="-122"/>
                <a:ea typeface="宋体" panose="02010600030101010101" pitchFamily="2" charset="-122"/>
                <a:cs typeface="Times New Roman" panose="02020603050405020304" pitchFamily="18" charset="0"/>
              </a:rPr>
              <a:t>1911</a:t>
            </a:r>
            <a:r>
              <a:rPr lang="zh-CN" altLang="zh-CN" sz="1600" dirty="0">
                <a:solidFill>
                  <a:srgbClr val="002060"/>
                </a:solidFill>
                <a:latin typeface="宋体" panose="02010600030101010101" pitchFamily="2" charset="-122"/>
                <a:ea typeface="宋体" panose="02010600030101010101" pitchFamily="2" charset="-122"/>
                <a:cs typeface="Times New Roman" panose="02020603050405020304" pitchFamily="18" charset="0"/>
              </a:rPr>
              <a:t>）</a:t>
            </a:r>
            <a:endParaRPr lang="en-US" altLang="zh-CN" sz="1600" dirty="0">
              <a:solidFill>
                <a:srgbClr val="002060"/>
              </a:solidFill>
              <a:latin typeface="宋体" panose="02010600030101010101" pitchFamily="2" charset="-122"/>
              <a:ea typeface="宋体" panose="02010600030101010101" pitchFamily="2" charset="-122"/>
              <a:cs typeface="Times New Roman" panose="02020603050405020304" pitchFamily="18" charset="0"/>
            </a:endParaRPr>
          </a:p>
          <a:p>
            <a:pPr>
              <a:lnSpc>
                <a:spcPct val="150000"/>
              </a:lnSpc>
            </a:pPr>
            <a:r>
              <a:rPr lang="en-US" altLang="zh-CN" sz="1600" spc="115" dirty="0">
                <a:solidFill>
                  <a:srgbClr val="002060"/>
                </a:solidFill>
                <a:latin typeface="宋体" panose="02010600030101010101" pitchFamily="2" charset="-122"/>
                <a:ea typeface="宋体" panose="02010600030101010101" pitchFamily="2" charset="-122"/>
                <a:cs typeface="Times New Roman" panose="02020603050405020304" pitchFamily="18" charset="0"/>
              </a:rPr>
              <a:t>    </a:t>
            </a:r>
            <a:r>
              <a:rPr lang="zh-CN" altLang="zh-CN" sz="1600" spc="115" dirty="0">
                <a:solidFill>
                  <a:srgbClr val="002060"/>
                </a:solidFill>
                <a:latin typeface="宋体" panose="02010600030101010101" pitchFamily="2" charset="-122"/>
                <a:ea typeface="宋体" panose="02010600030101010101" pitchFamily="2" charset="-122"/>
                <a:cs typeface="Times New Roman" panose="02020603050405020304" pitchFamily="18" charset="0"/>
              </a:rPr>
              <a:t>全书收录江苏籍作者（包括部分外省流寓并定居江苏的作者）</a:t>
            </a:r>
            <a:r>
              <a:rPr lang="en-US" altLang="zh-CN" sz="1600" spc="115" dirty="0">
                <a:solidFill>
                  <a:srgbClr val="002060"/>
                </a:solidFill>
                <a:latin typeface="宋体" panose="02010600030101010101" pitchFamily="2" charset="-122"/>
                <a:ea typeface="宋体" panose="02010600030101010101" pitchFamily="2" charset="-122"/>
                <a:cs typeface="Times New Roman" panose="02020603050405020304" pitchFamily="18" charset="0"/>
              </a:rPr>
              <a:t>27529</a:t>
            </a:r>
            <a:r>
              <a:rPr lang="zh-CN" altLang="zh-CN" sz="1600" spc="115" dirty="0">
                <a:solidFill>
                  <a:srgbClr val="002060"/>
                </a:solidFill>
                <a:latin typeface="宋体" panose="02010600030101010101" pitchFamily="2" charset="-122"/>
                <a:ea typeface="宋体" panose="02010600030101010101" pitchFamily="2" charset="-122"/>
                <a:cs typeface="Times New Roman" panose="02020603050405020304" pitchFamily="18" charset="0"/>
              </a:rPr>
              <a:t>人</a:t>
            </a:r>
            <a:endParaRPr lang="zh-CN" altLang="en-US" sz="1600" dirty="0">
              <a:solidFill>
                <a:srgbClr val="002060"/>
              </a:solidFill>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3824883408"/>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170492" y="3190671"/>
            <a:ext cx="1344500"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方志馆的定义</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1</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2" name="矩形 1"/>
          <p:cNvSpPr/>
          <p:nvPr/>
        </p:nvSpPr>
        <p:spPr>
          <a:xfrm>
            <a:off x="1887917" y="641275"/>
            <a:ext cx="6800193" cy="400110"/>
          </a:xfrm>
          <a:prstGeom prst="rect">
            <a:avLst/>
          </a:prstGeom>
        </p:spPr>
        <p:txBody>
          <a:bodyPr wrap="square">
            <a:spAutoFit/>
          </a:bodyPr>
          <a:lstStyle/>
          <a:p>
            <a:r>
              <a:rPr lang="zh-CN" altLang="en-US" sz="2000" b="1" dirty="0">
                <a:solidFill>
                  <a:srgbClr val="002060"/>
                </a:solidFill>
                <a:latin typeface="方正仿宋_GBK" panose="03000509000000000000" pitchFamily="65" charset="-122"/>
                <a:ea typeface="方正仿宋_GBK" panose="03000509000000000000" pitchFamily="65" charset="-122"/>
                <a:cs typeface="Times New Roman" panose="02020603050405020304" pitchFamily="18" charset="0"/>
              </a:rPr>
              <a:t>★</a:t>
            </a:r>
            <a:r>
              <a:rPr lang="zh-CN" altLang="zh-CN" sz="2000" b="1" dirty="0">
                <a:solidFill>
                  <a:srgbClr val="002060"/>
                </a:solidFill>
                <a:ea typeface="方正仿宋_GBK" panose="03000509000000000000" pitchFamily="65" charset="-122"/>
                <a:cs typeface="Times New Roman" panose="02020603050405020304" pitchFamily="18" charset="0"/>
              </a:rPr>
              <a:t>第一个专业性方志编纂机构——北宋的九域图志局</a:t>
            </a:r>
            <a:endParaRPr lang="zh-CN" altLang="en-US" sz="2000" b="1" dirty="0">
              <a:solidFill>
                <a:srgbClr val="002060"/>
              </a:solidFill>
              <a:ea typeface="方正仿宋_GBK" panose="03000509000000000000" pitchFamily="65" charset="-122"/>
              <a:cs typeface="Times New Roman" panose="02020603050405020304" pitchFamily="18" charset="0"/>
            </a:endParaRPr>
          </a:p>
        </p:txBody>
      </p:sp>
      <p:sp>
        <p:nvSpPr>
          <p:cNvPr id="3" name="矩形 2"/>
          <p:cNvSpPr/>
          <p:nvPr/>
        </p:nvSpPr>
        <p:spPr>
          <a:xfrm>
            <a:off x="1856386" y="1400453"/>
            <a:ext cx="6911578" cy="707886"/>
          </a:xfrm>
          <a:prstGeom prst="rect">
            <a:avLst/>
          </a:prstGeom>
        </p:spPr>
        <p:txBody>
          <a:bodyPr wrap="square">
            <a:spAutoFit/>
          </a:bodyPr>
          <a:lstStyle/>
          <a:p>
            <a:r>
              <a:rPr lang="zh-CN" altLang="en-US" sz="2000" b="1" dirty="0">
                <a:solidFill>
                  <a:srgbClr val="002060"/>
                </a:solidFill>
                <a:latin typeface="方正仿宋_GBK" panose="03000509000000000000" pitchFamily="65" charset="-122"/>
                <a:ea typeface="方正仿宋_GBK" panose="03000509000000000000" pitchFamily="65" charset="-122"/>
                <a:cs typeface="Times New Roman" panose="02020603050405020304" pitchFamily="18" charset="0"/>
              </a:rPr>
              <a:t>★</a:t>
            </a:r>
            <a:r>
              <a:rPr lang="zh-CN" altLang="zh-CN" sz="2000" b="1" dirty="0">
                <a:solidFill>
                  <a:srgbClr val="002060"/>
                </a:solidFill>
                <a:ea typeface="方正仿宋_GBK" panose="03000509000000000000" pitchFamily="65" charset="-122"/>
                <a:cs typeface="Times New Roman" panose="02020603050405020304" pitchFamily="18" charset="0"/>
              </a:rPr>
              <a:t>第一次对方志馆建设作出系统论述——清代章学诚</a:t>
            </a:r>
            <a:endParaRPr lang="en-US" altLang="zh-CN" sz="2000" b="1" dirty="0">
              <a:solidFill>
                <a:srgbClr val="002060"/>
              </a:solidFill>
              <a:ea typeface="方正仿宋_GBK" panose="03000509000000000000" pitchFamily="65" charset="-122"/>
              <a:cs typeface="Times New Roman" panose="02020603050405020304" pitchFamily="18" charset="0"/>
            </a:endParaRPr>
          </a:p>
          <a:p>
            <a:r>
              <a:rPr lang="en-US" altLang="zh-CN" sz="2000" b="1" dirty="0">
                <a:solidFill>
                  <a:srgbClr val="002060"/>
                </a:solidFill>
                <a:ea typeface="方正仿宋_GBK" panose="03000509000000000000" pitchFamily="65" charset="-122"/>
                <a:cs typeface="Times New Roman" panose="02020603050405020304" pitchFamily="18" charset="0"/>
              </a:rPr>
              <a:t>                                                   </a:t>
            </a:r>
            <a:r>
              <a:rPr lang="zh-CN" altLang="zh-CN" sz="2000" b="1" dirty="0">
                <a:solidFill>
                  <a:srgbClr val="002060"/>
                </a:solidFill>
                <a:ea typeface="方正仿宋_GBK" panose="03000509000000000000" pitchFamily="65" charset="-122"/>
                <a:cs typeface="Times New Roman" panose="02020603050405020304" pitchFamily="18" charset="0"/>
              </a:rPr>
              <a:t>《州县请立志科议》</a:t>
            </a:r>
            <a:endParaRPr lang="zh-CN" altLang="en-US" sz="2000" b="1" dirty="0">
              <a:solidFill>
                <a:srgbClr val="002060"/>
              </a:solidFill>
              <a:ea typeface="方正仿宋_GBK" panose="03000509000000000000" pitchFamily="65" charset="-122"/>
              <a:cs typeface="Times New Roman" panose="02020603050405020304" pitchFamily="18" charset="0"/>
            </a:endParaRPr>
          </a:p>
        </p:txBody>
      </p:sp>
      <p:sp>
        <p:nvSpPr>
          <p:cNvPr id="4" name="矩形 3"/>
          <p:cNvSpPr/>
          <p:nvPr/>
        </p:nvSpPr>
        <p:spPr>
          <a:xfrm>
            <a:off x="1666341" y="2251366"/>
            <a:ext cx="7291668" cy="400110"/>
          </a:xfrm>
          <a:prstGeom prst="rect">
            <a:avLst/>
          </a:prstGeom>
        </p:spPr>
        <p:txBody>
          <a:bodyPr wrap="square">
            <a:spAutoFit/>
          </a:bodyPr>
          <a:lstStyle/>
          <a:p>
            <a:pPr indent="203200" algn="just">
              <a:spcAft>
                <a:spcPts val="0"/>
              </a:spcAft>
            </a:pPr>
            <a:r>
              <a:rPr lang="zh-CN" altLang="en-US" sz="2000" b="1" dirty="0">
                <a:solidFill>
                  <a:srgbClr val="002060"/>
                </a:solidFill>
                <a:latin typeface="方正仿宋_GBK" panose="03000509000000000000" pitchFamily="65" charset="-122"/>
                <a:ea typeface="方正仿宋_GBK" panose="03000509000000000000" pitchFamily="65" charset="-122"/>
                <a:cs typeface="Times New Roman" panose="02020603050405020304" pitchFamily="18" charset="0"/>
              </a:rPr>
              <a:t>★</a:t>
            </a:r>
            <a:r>
              <a:rPr lang="zh-CN" altLang="zh-CN" sz="2000" b="1" dirty="0">
                <a:solidFill>
                  <a:srgbClr val="002060"/>
                </a:solidFill>
                <a:ea typeface="方正仿宋_GBK" panose="03000509000000000000" pitchFamily="65" charset="-122"/>
                <a:cs typeface="Times New Roman" panose="02020603050405020304" pitchFamily="18" charset="0"/>
              </a:rPr>
              <a:t>中国近代史上第一家省级方志馆——浙江通志局（</a:t>
            </a:r>
            <a:r>
              <a:rPr lang="en-US" altLang="zh-CN" sz="2000" b="1" dirty="0">
                <a:solidFill>
                  <a:srgbClr val="002060"/>
                </a:solidFill>
                <a:ea typeface="方正仿宋_GBK" panose="03000509000000000000" pitchFamily="65" charset="-122"/>
                <a:cs typeface="Times New Roman" panose="02020603050405020304" pitchFamily="18" charset="0"/>
              </a:rPr>
              <a:t>1914</a:t>
            </a:r>
            <a:r>
              <a:rPr lang="zh-CN" altLang="zh-CN" sz="2000" b="1" dirty="0">
                <a:solidFill>
                  <a:srgbClr val="002060"/>
                </a:solidFill>
                <a:ea typeface="方正仿宋_GBK" panose="03000509000000000000" pitchFamily="65" charset="-122"/>
                <a:cs typeface="Times New Roman" panose="02020603050405020304" pitchFamily="18" charset="0"/>
              </a:rPr>
              <a:t>年）</a:t>
            </a:r>
          </a:p>
        </p:txBody>
      </p:sp>
      <p:sp>
        <p:nvSpPr>
          <p:cNvPr id="7" name="矩形 6"/>
          <p:cNvSpPr/>
          <p:nvPr/>
        </p:nvSpPr>
        <p:spPr>
          <a:xfrm>
            <a:off x="1685894" y="3010544"/>
            <a:ext cx="7287614" cy="707886"/>
          </a:xfrm>
          <a:prstGeom prst="rect">
            <a:avLst/>
          </a:prstGeom>
        </p:spPr>
        <p:txBody>
          <a:bodyPr wrap="square">
            <a:spAutoFit/>
          </a:bodyPr>
          <a:lstStyle/>
          <a:p>
            <a:pPr indent="203200" algn="just">
              <a:spcAft>
                <a:spcPts val="0"/>
              </a:spcAft>
            </a:pPr>
            <a:r>
              <a:rPr lang="zh-CN" altLang="en-US" sz="2000" b="1" dirty="0">
                <a:solidFill>
                  <a:srgbClr val="002060"/>
                </a:solidFill>
                <a:latin typeface="方正仿宋_GBK" panose="03000509000000000000" pitchFamily="65" charset="-122"/>
                <a:ea typeface="方正仿宋_GBK" panose="03000509000000000000" pitchFamily="65" charset="-122"/>
                <a:cs typeface="Times New Roman" panose="02020603050405020304" pitchFamily="18" charset="0"/>
              </a:rPr>
              <a:t>★</a:t>
            </a:r>
            <a:r>
              <a:rPr lang="zh-CN" altLang="zh-CN" sz="2000" b="1" dirty="0">
                <a:solidFill>
                  <a:srgbClr val="002060"/>
                </a:solidFill>
                <a:ea typeface="方正仿宋_GBK" panose="03000509000000000000" pitchFamily="65" charset="-122"/>
                <a:cs typeface="Times New Roman" panose="02020603050405020304" pitchFamily="18" charset="0"/>
              </a:rPr>
              <a:t>中华人民共和国第一家综合性地情馆——山东地志博物馆</a:t>
            </a:r>
            <a:endParaRPr lang="en-US" altLang="zh-CN" sz="2000" b="1" dirty="0">
              <a:solidFill>
                <a:srgbClr val="002060"/>
              </a:solidFill>
              <a:ea typeface="方正仿宋_GBK" panose="03000509000000000000" pitchFamily="65" charset="-122"/>
              <a:cs typeface="Times New Roman" panose="02020603050405020304" pitchFamily="18" charset="0"/>
            </a:endParaRPr>
          </a:p>
          <a:p>
            <a:pPr indent="203200" algn="just">
              <a:spcAft>
                <a:spcPts val="0"/>
              </a:spcAft>
            </a:pPr>
            <a:r>
              <a:rPr lang="en-US" altLang="zh-CN" sz="2000" b="1" dirty="0">
                <a:solidFill>
                  <a:srgbClr val="002060"/>
                </a:solidFill>
                <a:ea typeface="方正仿宋_GBK" panose="03000509000000000000" pitchFamily="65" charset="-122"/>
                <a:cs typeface="Times New Roman" panose="02020603050405020304" pitchFamily="18" charset="0"/>
              </a:rPr>
              <a:t>                                                                   </a:t>
            </a:r>
            <a:r>
              <a:rPr lang="zh-CN" altLang="zh-CN" sz="2000" b="1" dirty="0">
                <a:solidFill>
                  <a:srgbClr val="002060"/>
                </a:solidFill>
                <a:ea typeface="方正仿宋_GBK" panose="03000509000000000000" pitchFamily="65" charset="-122"/>
                <a:cs typeface="Times New Roman" panose="02020603050405020304" pitchFamily="18" charset="0"/>
              </a:rPr>
              <a:t>（</a:t>
            </a:r>
            <a:r>
              <a:rPr lang="en-US" altLang="zh-CN" sz="2000" b="1" dirty="0">
                <a:solidFill>
                  <a:srgbClr val="002060"/>
                </a:solidFill>
                <a:ea typeface="方正仿宋_GBK" panose="03000509000000000000" pitchFamily="65" charset="-122"/>
                <a:cs typeface="Times New Roman" panose="02020603050405020304" pitchFamily="18" charset="0"/>
              </a:rPr>
              <a:t>1956</a:t>
            </a:r>
            <a:r>
              <a:rPr lang="zh-CN" altLang="zh-CN" sz="2000" b="1" dirty="0">
                <a:solidFill>
                  <a:srgbClr val="002060"/>
                </a:solidFill>
                <a:ea typeface="方正仿宋_GBK" panose="03000509000000000000" pitchFamily="65" charset="-122"/>
                <a:cs typeface="Times New Roman" panose="02020603050405020304" pitchFamily="18" charset="0"/>
              </a:rPr>
              <a:t>年）</a:t>
            </a:r>
          </a:p>
        </p:txBody>
      </p:sp>
      <p:sp>
        <p:nvSpPr>
          <p:cNvPr id="8" name="矩形 7"/>
          <p:cNvSpPr/>
          <p:nvPr/>
        </p:nvSpPr>
        <p:spPr>
          <a:xfrm>
            <a:off x="1685894" y="4007679"/>
            <a:ext cx="7150098" cy="707886"/>
          </a:xfrm>
          <a:prstGeom prst="rect">
            <a:avLst/>
          </a:prstGeom>
        </p:spPr>
        <p:txBody>
          <a:bodyPr wrap="square">
            <a:spAutoFit/>
          </a:bodyPr>
          <a:lstStyle/>
          <a:p>
            <a:pPr indent="203200" algn="just">
              <a:spcAft>
                <a:spcPts val="0"/>
              </a:spcAft>
            </a:pPr>
            <a:r>
              <a:rPr lang="zh-CN" altLang="en-US" sz="2000" b="1" dirty="0">
                <a:solidFill>
                  <a:srgbClr val="002060"/>
                </a:solidFill>
                <a:latin typeface="方正仿宋_GBK" panose="03000509000000000000" pitchFamily="65" charset="-122"/>
                <a:ea typeface="方正仿宋_GBK" panose="03000509000000000000" pitchFamily="65" charset="-122"/>
                <a:cs typeface="Times New Roman" panose="02020603050405020304" pitchFamily="18" charset="0"/>
              </a:rPr>
              <a:t>★</a:t>
            </a:r>
            <a:r>
              <a:rPr lang="zh-CN" altLang="zh-CN" sz="2000" b="1" dirty="0">
                <a:solidFill>
                  <a:srgbClr val="002060"/>
                </a:solidFill>
                <a:ea typeface="方正仿宋_GBK" panose="03000509000000000000" pitchFamily="65" charset="-122"/>
                <a:cs typeface="Times New Roman" panose="02020603050405020304" pitchFamily="18" charset="0"/>
              </a:rPr>
              <a:t>改革开放后第一家冠以“方志馆”的专业机构——浙江</a:t>
            </a:r>
            <a:endParaRPr lang="en-US" altLang="zh-CN" sz="2000" b="1" dirty="0">
              <a:solidFill>
                <a:srgbClr val="002060"/>
              </a:solidFill>
              <a:ea typeface="方正仿宋_GBK" panose="03000509000000000000" pitchFamily="65" charset="-122"/>
              <a:cs typeface="Times New Roman" panose="02020603050405020304" pitchFamily="18" charset="0"/>
            </a:endParaRPr>
          </a:p>
          <a:p>
            <a:pPr indent="203200" algn="just">
              <a:spcAft>
                <a:spcPts val="0"/>
              </a:spcAft>
            </a:pPr>
            <a:r>
              <a:rPr lang="en-US" altLang="zh-CN" sz="2000" b="1" dirty="0">
                <a:solidFill>
                  <a:srgbClr val="002060"/>
                </a:solidFill>
                <a:ea typeface="方正仿宋_GBK" panose="03000509000000000000" pitchFamily="65" charset="-122"/>
                <a:cs typeface="Times New Roman" panose="02020603050405020304" pitchFamily="18" charset="0"/>
              </a:rPr>
              <a:t>                                                                     </a:t>
            </a:r>
            <a:r>
              <a:rPr lang="zh-CN" altLang="zh-CN" sz="2000" b="1" dirty="0">
                <a:solidFill>
                  <a:srgbClr val="002060"/>
                </a:solidFill>
                <a:ea typeface="方正仿宋_GBK" panose="03000509000000000000" pitchFamily="65" charset="-122"/>
                <a:cs typeface="Times New Roman" panose="02020603050405020304" pitchFamily="18" charset="0"/>
              </a:rPr>
              <a:t>建德方志馆</a:t>
            </a:r>
          </a:p>
        </p:txBody>
      </p:sp>
      <p:sp>
        <p:nvSpPr>
          <p:cNvPr id="9" name="矩形 8"/>
          <p:cNvSpPr/>
          <p:nvPr/>
        </p:nvSpPr>
        <p:spPr>
          <a:xfrm>
            <a:off x="1685894" y="5004814"/>
            <a:ext cx="7150098" cy="707886"/>
          </a:xfrm>
          <a:prstGeom prst="rect">
            <a:avLst/>
          </a:prstGeom>
        </p:spPr>
        <p:txBody>
          <a:bodyPr wrap="square">
            <a:spAutoFit/>
          </a:bodyPr>
          <a:lstStyle/>
          <a:p>
            <a:pPr indent="203200" algn="just">
              <a:spcAft>
                <a:spcPts val="0"/>
              </a:spcAft>
            </a:pPr>
            <a:r>
              <a:rPr lang="zh-CN" altLang="en-US" sz="2000" b="1" dirty="0">
                <a:solidFill>
                  <a:srgbClr val="002060"/>
                </a:solidFill>
                <a:latin typeface="方正仿宋_GBK" panose="03000509000000000000" pitchFamily="65" charset="-122"/>
                <a:ea typeface="方正仿宋_GBK" panose="03000509000000000000" pitchFamily="65" charset="-122"/>
                <a:cs typeface="Times New Roman" panose="02020603050405020304" pitchFamily="18" charset="0"/>
              </a:rPr>
              <a:t>★</a:t>
            </a:r>
            <a:r>
              <a:rPr lang="zh-CN" altLang="zh-CN" sz="2000" b="1" dirty="0">
                <a:solidFill>
                  <a:srgbClr val="002060"/>
                </a:solidFill>
                <a:ea typeface="方正仿宋_GBK" panose="03000509000000000000" pitchFamily="65" charset="-122"/>
                <a:cs typeface="Times New Roman" panose="02020603050405020304" pitchFamily="18" charset="0"/>
              </a:rPr>
              <a:t>第一批大规模新型方志馆——国家方志馆、江苏、</a:t>
            </a:r>
            <a:endParaRPr lang="en-US" altLang="zh-CN" sz="2000" b="1" dirty="0">
              <a:solidFill>
                <a:srgbClr val="002060"/>
              </a:solidFill>
              <a:ea typeface="方正仿宋_GBK" panose="03000509000000000000" pitchFamily="65" charset="-122"/>
              <a:cs typeface="Times New Roman" panose="02020603050405020304" pitchFamily="18" charset="0"/>
            </a:endParaRPr>
          </a:p>
          <a:p>
            <a:pPr indent="203200" algn="just">
              <a:spcAft>
                <a:spcPts val="0"/>
              </a:spcAft>
            </a:pPr>
            <a:r>
              <a:rPr lang="en-US" altLang="zh-CN" sz="2000" b="1" dirty="0">
                <a:solidFill>
                  <a:srgbClr val="002060"/>
                </a:solidFill>
                <a:ea typeface="方正仿宋_GBK" panose="03000509000000000000" pitchFamily="65" charset="-122"/>
                <a:cs typeface="Times New Roman" panose="02020603050405020304" pitchFamily="18" charset="0"/>
              </a:rPr>
              <a:t>                                                        </a:t>
            </a:r>
            <a:r>
              <a:rPr lang="zh-CN" altLang="zh-CN" sz="2000" b="1" dirty="0">
                <a:solidFill>
                  <a:srgbClr val="002060"/>
                </a:solidFill>
                <a:ea typeface="方正仿宋_GBK" panose="03000509000000000000" pitchFamily="65" charset="-122"/>
                <a:cs typeface="Times New Roman" panose="02020603050405020304" pitchFamily="18" charset="0"/>
              </a:rPr>
              <a:t>广东、深圳等省市</a:t>
            </a:r>
          </a:p>
        </p:txBody>
      </p:sp>
    </p:spTree>
    <p:extLst>
      <p:ext uri="{BB962C8B-B14F-4D97-AF65-F5344CB8AC3E}">
        <p14:creationId xmlns:p14="http://schemas.microsoft.com/office/powerpoint/2010/main" val="3168416656"/>
      </p:ext>
    </p:extLst>
  </p:cSld>
  <p:clrMapOvr>
    <a:masterClrMapping/>
  </p:clrMapOvr>
  <p:transition spd="med">
    <p:pull/>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a:t>
            </a:r>
            <a:endParaRPr lang="en-US" altLang="zh-CN" sz="2000" b="1" dirty="0">
              <a:solidFill>
                <a:schemeClr val="bg1"/>
              </a:solidFill>
              <a:effectLst>
                <a:outerShdw blurRad="38100" dist="76200" dir="2700000" algn="tl">
                  <a:srgbClr val="000000">
                    <a:alpha val="10000"/>
                  </a:srgbClr>
                </a:outerShdw>
              </a:effectLst>
              <a:cs typeface="+mn-ea"/>
              <a:sym typeface="+mn-lt"/>
            </a:endParaRPr>
          </a:p>
          <a:p>
            <a:pPr algn="ctr"/>
            <a:r>
              <a:rPr lang="zh-CN" altLang="en-US" sz="2000" b="1" dirty="0">
                <a:solidFill>
                  <a:schemeClr val="bg1"/>
                </a:solidFill>
                <a:effectLst>
                  <a:outerShdw blurRad="38100" dist="76200" dir="2700000" algn="tl">
                    <a:srgbClr val="000000">
                      <a:alpha val="10000"/>
                    </a:srgbClr>
                  </a:outerShdw>
                </a:effectLst>
                <a:cs typeface="+mn-ea"/>
                <a:sym typeface="+mn-lt"/>
              </a:rPr>
              <a:t>功能和作用</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3</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pic>
        <p:nvPicPr>
          <p:cNvPr id="7" name="图片 6"/>
          <p:cNvPicPr>
            <a:picLocks noChangeAspect="1"/>
          </p:cNvPicPr>
          <p:nvPr/>
        </p:nvPicPr>
        <p:blipFill>
          <a:blip r:embed="rId3"/>
          <a:stretch>
            <a:fillRect/>
          </a:stretch>
        </p:blipFill>
        <p:spPr>
          <a:xfrm>
            <a:off x="1881353" y="4667855"/>
            <a:ext cx="7093228" cy="1582691"/>
          </a:xfrm>
          <a:prstGeom prst="rect">
            <a:avLst/>
          </a:prstGeom>
        </p:spPr>
      </p:pic>
      <p:pic>
        <p:nvPicPr>
          <p:cNvPr id="2" name="图片 1"/>
          <p:cNvPicPr>
            <a:picLocks noChangeAspect="1"/>
          </p:cNvPicPr>
          <p:nvPr/>
        </p:nvPicPr>
        <p:blipFill>
          <a:blip r:embed="rId4"/>
          <a:stretch>
            <a:fillRect/>
          </a:stretch>
        </p:blipFill>
        <p:spPr>
          <a:xfrm rot="21109219">
            <a:off x="6112387" y="1665370"/>
            <a:ext cx="2682841" cy="2712985"/>
          </a:xfrm>
          <a:prstGeom prst="rect">
            <a:avLst/>
          </a:prstGeom>
        </p:spPr>
      </p:pic>
      <p:sp>
        <p:nvSpPr>
          <p:cNvPr id="3" name="矩形 2"/>
          <p:cNvSpPr/>
          <p:nvPr/>
        </p:nvSpPr>
        <p:spPr>
          <a:xfrm>
            <a:off x="2270235" y="1026651"/>
            <a:ext cx="3678620" cy="461665"/>
          </a:xfrm>
          <a:prstGeom prst="rect">
            <a:avLst/>
          </a:prstGeom>
        </p:spPr>
        <p:txBody>
          <a:bodyPr wrap="square">
            <a:spAutoFit/>
          </a:bodyPr>
          <a:lstStyle/>
          <a:p>
            <a:r>
              <a:rPr lang="zh-CN" altLang="zh-CN" sz="2400" b="1" dirty="0">
                <a:solidFill>
                  <a:srgbClr val="002060"/>
                </a:solidFill>
                <a:latin typeface="等线" panose="02010600030101010101" pitchFamily="2" charset="-122"/>
                <a:ea typeface="方正仿宋_GBK" panose="03000509000000000000" pitchFamily="65" charset="-122"/>
                <a:cs typeface="Times New Roman" panose="02020603050405020304" pitchFamily="18" charset="0"/>
              </a:rPr>
              <a:t>《江苏艺文志》</a:t>
            </a:r>
            <a:r>
              <a:rPr lang="zh-CN" altLang="en-US" sz="2400" b="1" dirty="0">
                <a:solidFill>
                  <a:srgbClr val="002060"/>
                </a:solidFill>
                <a:latin typeface="等线" panose="02010600030101010101" pitchFamily="2" charset="-122"/>
                <a:ea typeface="方正仿宋_GBK" panose="03000509000000000000" pitchFamily="65" charset="-122"/>
                <a:cs typeface="Times New Roman" panose="02020603050405020304" pitchFamily="18" charset="0"/>
              </a:rPr>
              <a:t>（增订版）</a:t>
            </a:r>
          </a:p>
        </p:txBody>
      </p:sp>
      <p:sp>
        <p:nvSpPr>
          <p:cNvPr id="8" name="矩形 7"/>
          <p:cNvSpPr/>
          <p:nvPr/>
        </p:nvSpPr>
        <p:spPr>
          <a:xfrm>
            <a:off x="2096813" y="2199201"/>
            <a:ext cx="4572000" cy="1200329"/>
          </a:xfrm>
          <a:prstGeom prst="rect">
            <a:avLst/>
          </a:prstGeom>
        </p:spPr>
        <p:txBody>
          <a:bodyPr>
            <a:spAutoFit/>
          </a:bodyPr>
          <a:lstStyle/>
          <a:p>
            <a:pPr>
              <a:lnSpc>
                <a:spcPct val="150000"/>
              </a:lnSpc>
            </a:pPr>
            <a:r>
              <a:rPr lang="en-US" altLang="zh-CN" sz="1600" dirty="0">
                <a:solidFill>
                  <a:srgbClr val="002060"/>
                </a:solidFill>
                <a:latin typeface="宋体" panose="02010600030101010101" pitchFamily="2" charset="-122"/>
                <a:ea typeface="宋体" panose="02010600030101010101" pitchFamily="2" charset="-122"/>
                <a:cs typeface="Times New Roman" panose="02020603050405020304" pitchFamily="18" charset="0"/>
              </a:rPr>
              <a:t>   2019</a:t>
            </a:r>
            <a:r>
              <a:rPr lang="zh-CN" altLang="en-US" sz="1600" dirty="0">
                <a:solidFill>
                  <a:srgbClr val="002060"/>
                </a:solidFill>
                <a:latin typeface="宋体" panose="02010600030101010101" pitchFamily="2" charset="-122"/>
                <a:ea typeface="宋体" panose="02010600030101010101" pitchFamily="2" charset="-122"/>
                <a:cs typeface="Times New Roman" panose="02020603050405020304" pitchFamily="18" charset="0"/>
              </a:rPr>
              <a:t>年，江苏凤凰出版社</a:t>
            </a:r>
            <a:endParaRPr lang="en-US" altLang="zh-CN" sz="1600" dirty="0">
              <a:solidFill>
                <a:srgbClr val="002060"/>
              </a:solidFill>
              <a:latin typeface="宋体" panose="02010600030101010101" pitchFamily="2" charset="-122"/>
              <a:ea typeface="宋体" panose="02010600030101010101" pitchFamily="2" charset="-122"/>
              <a:cs typeface="Times New Roman" panose="02020603050405020304" pitchFamily="18" charset="0"/>
            </a:endParaRPr>
          </a:p>
          <a:p>
            <a:pPr>
              <a:lnSpc>
                <a:spcPct val="150000"/>
              </a:lnSpc>
            </a:pPr>
            <a:r>
              <a:rPr lang="zh-CN" altLang="en-US" sz="1600" dirty="0">
                <a:solidFill>
                  <a:srgbClr val="002060"/>
                </a:solidFill>
                <a:latin typeface="宋体" panose="02010600030101010101" pitchFamily="2" charset="-122"/>
                <a:ea typeface="宋体" panose="02010600030101010101" pitchFamily="2" charset="-122"/>
                <a:cs typeface="Times New Roman" panose="02020603050405020304" pitchFamily="18" charset="0"/>
              </a:rPr>
              <a:t>   根据</a:t>
            </a:r>
            <a:r>
              <a:rPr lang="en-US" altLang="zh-CN" sz="1600" dirty="0">
                <a:solidFill>
                  <a:srgbClr val="002060"/>
                </a:solidFill>
                <a:latin typeface="宋体" panose="02010600030101010101" pitchFamily="2" charset="-122"/>
                <a:ea typeface="宋体" panose="02010600030101010101" pitchFamily="2" charset="-122"/>
                <a:cs typeface="Times New Roman" panose="02020603050405020304" pitchFamily="18" charset="0"/>
              </a:rPr>
              <a:t>2016</a:t>
            </a:r>
            <a:r>
              <a:rPr lang="zh-CN" altLang="en-US" sz="1600" dirty="0">
                <a:solidFill>
                  <a:srgbClr val="002060"/>
                </a:solidFill>
                <a:latin typeface="宋体" panose="02010600030101010101" pitchFamily="2" charset="-122"/>
                <a:ea typeface="宋体" panose="02010600030101010101" pitchFamily="2" charset="-122"/>
                <a:cs typeface="Times New Roman" panose="02020603050405020304" pitchFamily="18" charset="0"/>
              </a:rPr>
              <a:t>年江苏省的行政区划分为</a:t>
            </a:r>
            <a:r>
              <a:rPr lang="en-US" altLang="zh-CN" sz="1600" dirty="0">
                <a:solidFill>
                  <a:srgbClr val="002060"/>
                </a:solidFill>
                <a:latin typeface="宋体" panose="02010600030101010101" pitchFamily="2" charset="-122"/>
                <a:ea typeface="宋体" panose="02010600030101010101" pitchFamily="2" charset="-122"/>
                <a:cs typeface="Times New Roman" panose="02020603050405020304" pitchFamily="18" charset="0"/>
              </a:rPr>
              <a:t>13</a:t>
            </a:r>
            <a:r>
              <a:rPr lang="zh-CN" altLang="en-US" sz="1600" dirty="0">
                <a:solidFill>
                  <a:srgbClr val="002060"/>
                </a:solidFill>
                <a:latin typeface="宋体" panose="02010600030101010101" pitchFamily="2" charset="-122"/>
                <a:ea typeface="宋体" panose="02010600030101010101" pitchFamily="2" charset="-122"/>
                <a:cs typeface="Times New Roman" panose="02020603050405020304" pitchFamily="18" charset="0"/>
              </a:rPr>
              <a:t>卷。</a:t>
            </a:r>
            <a:endParaRPr lang="en-US" altLang="zh-CN" sz="1600" dirty="0">
              <a:solidFill>
                <a:srgbClr val="002060"/>
              </a:solidFill>
              <a:latin typeface="宋体" panose="02010600030101010101" pitchFamily="2" charset="-122"/>
              <a:ea typeface="宋体" panose="02010600030101010101" pitchFamily="2" charset="-122"/>
              <a:cs typeface="Times New Roman" panose="02020603050405020304" pitchFamily="18" charset="0"/>
            </a:endParaRPr>
          </a:p>
          <a:p>
            <a:pPr>
              <a:lnSpc>
                <a:spcPct val="150000"/>
              </a:lnSpc>
            </a:pPr>
            <a:r>
              <a:rPr lang="zh-CN" altLang="en-US" sz="1600" dirty="0">
                <a:solidFill>
                  <a:srgbClr val="002060"/>
                </a:solidFill>
                <a:latin typeface="宋体" panose="02010600030101010101" pitchFamily="2" charset="-122"/>
                <a:ea typeface="宋体" panose="02010600030101010101" pitchFamily="2" charset="-122"/>
                <a:cs typeface="Times New Roman" panose="02020603050405020304" pitchFamily="18" charset="0"/>
              </a:rPr>
              <a:t>   全书收录作者</a:t>
            </a:r>
            <a:r>
              <a:rPr lang="en-US" altLang="zh-CN" sz="1600" dirty="0">
                <a:solidFill>
                  <a:srgbClr val="002060"/>
                </a:solidFill>
                <a:latin typeface="宋体" panose="02010600030101010101" pitchFamily="2" charset="-122"/>
                <a:ea typeface="宋体" panose="02010600030101010101" pitchFamily="2" charset="-122"/>
                <a:cs typeface="Times New Roman" panose="02020603050405020304" pitchFamily="18" charset="0"/>
              </a:rPr>
              <a:t>29617</a:t>
            </a:r>
            <a:r>
              <a:rPr lang="zh-CN" altLang="en-US" sz="1600" dirty="0">
                <a:solidFill>
                  <a:srgbClr val="002060"/>
                </a:solidFill>
                <a:latin typeface="宋体" panose="02010600030101010101" pitchFamily="2" charset="-122"/>
                <a:ea typeface="宋体" panose="02010600030101010101" pitchFamily="2" charset="-122"/>
                <a:cs typeface="Times New Roman" panose="02020603050405020304" pitchFamily="18" charset="0"/>
              </a:rPr>
              <a:t>人，著作</a:t>
            </a:r>
            <a:r>
              <a:rPr lang="en-US" altLang="zh-CN" sz="1600" dirty="0">
                <a:solidFill>
                  <a:srgbClr val="002060"/>
                </a:solidFill>
                <a:latin typeface="宋体" panose="02010600030101010101" pitchFamily="2" charset="-122"/>
                <a:ea typeface="宋体" panose="02010600030101010101" pitchFamily="2" charset="-122"/>
                <a:cs typeface="Times New Roman" panose="02020603050405020304" pitchFamily="18" charset="0"/>
              </a:rPr>
              <a:t>85309</a:t>
            </a:r>
            <a:r>
              <a:rPr lang="zh-CN" altLang="en-US" sz="1600" dirty="0">
                <a:solidFill>
                  <a:srgbClr val="002060"/>
                </a:solidFill>
                <a:latin typeface="宋体" panose="02010600030101010101" pitchFamily="2" charset="-122"/>
                <a:ea typeface="宋体" panose="02010600030101010101" pitchFamily="2" charset="-122"/>
                <a:cs typeface="Times New Roman" panose="02020603050405020304" pitchFamily="18" charset="0"/>
              </a:rPr>
              <a:t>种。  </a:t>
            </a:r>
          </a:p>
        </p:txBody>
      </p:sp>
    </p:spTree>
    <p:extLst>
      <p:ext uri="{BB962C8B-B14F-4D97-AF65-F5344CB8AC3E}">
        <p14:creationId xmlns:p14="http://schemas.microsoft.com/office/powerpoint/2010/main" val="1952999162"/>
      </p:ext>
    </p:extLst>
  </p:cSld>
  <p:clrMapOvr>
    <a:masterClrMapping/>
  </p:clrMapOvr>
  <p:transition spd="med">
    <p:pull/>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a:t>
            </a:r>
            <a:endParaRPr lang="en-US" altLang="zh-CN" sz="2000" b="1" dirty="0">
              <a:solidFill>
                <a:schemeClr val="bg1"/>
              </a:solidFill>
              <a:effectLst>
                <a:outerShdw blurRad="38100" dist="76200" dir="2700000" algn="tl">
                  <a:srgbClr val="000000">
                    <a:alpha val="10000"/>
                  </a:srgbClr>
                </a:outerShdw>
              </a:effectLst>
              <a:cs typeface="+mn-ea"/>
              <a:sym typeface="+mn-lt"/>
            </a:endParaRPr>
          </a:p>
          <a:p>
            <a:pPr algn="ctr"/>
            <a:r>
              <a:rPr lang="zh-CN" altLang="en-US" sz="2000" b="1" dirty="0">
                <a:solidFill>
                  <a:schemeClr val="bg1"/>
                </a:solidFill>
                <a:effectLst>
                  <a:outerShdw blurRad="38100" dist="76200" dir="2700000" algn="tl">
                    <a:srgbClr val="000000">
                      <a:alpha val="10000"/>
                    </a:srgbClr>
                  </a:outerShdw>
                </a:effectLst>
                <a:cs typeface="+mn-ea"/>
                <a:sym typeface="+mn-lt"/>
              </a:rPr>
              <a:t>功能和作用</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3</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4" name="矩形 3"/>
          <p:cNvSpPr/>
          <p:nvPr/>
        </p:nvSpPr>
        <p:spPr>
          <a:xfrm>
            <a:off x="2196662" y="378574"/>
            <a:ext cx="1422184" cy="461665"/>
          </a:xfrm>
          <a:prstGeom prst="rect">
            <a:avLst/>
          </a:prstGeom>
        </p:spPr>
        <p:txBody>
          <a:bodyPr wrap="none">
            <a:spAutoFit/>
          </a:bodyPr>
          <a:lstStyle/>
          <a:p>
            <a:r>
              <a:rPr lang="zh-CN" altLang="en-US" sz="2400" b="1" dirty="0">
                <a:solidFill>
                  <a:srgbClr val="002060"/>
                </a:solidFill>
                <a:latin typeface="隶书" panose="02010509060101010101" pitchFamily="49" charset="-122"/>
                <a:ea typeface="隶书" panose="02010509060101010101" pitchFamily="49" charset="-122"/>
                <a:cs typeface="Times New Roman" panose="02020603050405020304" pitchFamily="18" charset="0"/>
              </a:rPr>
              <a:t>分类整理</a:t>
            </a:r>
            <a:endParaRPr lang="zh-CN" altLang="en-US" sz="2400" b="1" dirty="0">
              <a:solidFill>
                <a:srgbClr val="002060"/>
              </a:solidFill>
              <a:latin typeface="隶书" panose="02010509060101010101" pitchFamily="49" charset="-122"/>
              <a:ea typeface="隶书" panose="02010509060101010101" pitchFamily="49" charset="-122"/>
            </a:endParaRPr>
          </a:p>
        </p:txBody>
      </p:sp>
      <p:pic>
        <p:nvPicPr>
          <p:cNvPr id="1026" name="Picture 2" descr="ç¿»é é¿æ±åå²å¾è°± æåæµ©çä¸éå±±æ²³"/>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6942" y="1288508"/>
            <a:ext cx="2251182" cy="3225707"/>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p:nvPicPr>
        <p:blipFill>
          <a:blip r:embed="rId4"/>
          <a:stretch>
            <a:fillRect/>
          </a:stretch>
        </p:blipFill>
        <p:spPr>
          <a:xfrm>
            <a:off x="2196662" y="4737629"/>
            <a:ext cx="6579476" cy="1922764"/>
          </a:xfrm>
          <a:prstGeom prst="rect">
            <a:avLst/>
          </a:prstGeom>
        </p:spPr>
      </p:pic>
      <p:sp>
        <p:nvSpPr>
          <p:cNvPr id="3" name="矩形 2"/>
          <p:cNvSpPr/>
          <p:nvPr/>
        </p:nvSpPr>
        <p:spPr>
          <a:xfrm>
            <a:off x="4778835" y="1288508"/>
            <a:ext cx="2133918" cy="400110"/>
          </a:xfrm>
          <a:prstGeom prst="rect">
            <a:avLst/>
          </a:prstGeom>
        </p:spPr>
        <p:txBody>
          <a:bodyPr wrap="none">
            <a:spAutoFit/>
          </a:bodyPr>
          <a:lstStyle/>
          <a:p>
            <a:pPr indent="406400" algn="just">
              <a:spcAft>
                <a:spcPts val="0"/>
              </a:spcAft>
            </a:pPr>
            <a:r>
              <a:rPr lang="zh-CN" altLang="zh-CN" sz="2000" kern="100" dirty="0">
                <a:solidFill>
                  <a:srgbClr val="002060"/>
                </a:solidFill>
                <a:latin typeface="等线" panose="02010600030101010101" pitchFamily="2" charset="-122"/>
                <a:ea typeface="方正仿宋_GBK" panose="03000509000000000000" pitchFamily="65" charset="-122"/>
                <a:cs typeface="Times New Roman" panose="02020603050405020304" pitchFamily="18" charset="0"/>
              </a:rPr>
              <a:t>长江历史图谱</a:t>
            </a:r>
            <a:endParaRPr lang="zh-CN" altLang="zh-CN" sz="2000" kern="100" dirty="0">
              <a:solidFill>
                <a:srgbClr val="002060"/>
              </a:solidFill>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8" name="矩形 7"/>
          <p:cNvSpPr/>
          <p:nvPr/>
        </p:nvSpPr>
        <p:spPr>
          <a:xfrm>
            <a:off x="3572533" y="4329549"/>
            <a:ext cx="1107996" cy="369332"/>
          </a:xfrm>
          <a:prstGeom prst="rect">
            <a:avLst/>
          </a:prstGeom>
        </p:spPr>
        <p:txBody>
          <a:bodyPr wrap="none">
            <a:spAutoFit/>
          </a:bodyPr>
          <a:lstStyle/>
          <a:p>
            <a:r>
              <a:rPr lang="zh-CN" altLang="zh-CN" dirty="0">
                <a:solidFill>
                  <a:srgbClr val="002060"/>
                </a:solidFill>
                <a:latin typeface="Arial Narrow" panose="020B0606020202030204" pitchFamily="34" charset="0"/>
                <a:ea typeface="等线" panose="02010600030101010101" pitchFamily="2" charset="-122"/>
                <a:cs typeface="Times New Roman" panose="02020603050405020304" pitchFamily="18" charset="0"/>
              </a:rPr>
              <a:t>一函</a:t>
            </a:r>
            <a:r>
              <a:rPr lang="zh-CN" altLang="en-US" dirty="0">
                <a:solidFill>
                  <a:srgbClr val="002060"/>
                </a:solidFill>
                <a:latin typeface="Arial Narrow" panose="020B0606020202030204" pitchFamily="34" charset="0"/>
                <a:ea typeface="等线" panose="02010600030101010101" pitchFamily="2" charset="-122"/>
                <a:cs typeface="Times New Roman" panose="02020603050405020304" pitchFamily="18" charset="0"/>
              </a:rPr>
              <a:t>五</a:t>
            </a:r>
            <a:r>
              <a:rPr lang="zh-CN" altLang="zh-CN" dirty="0">
                <a:solidFill>
                  <a:srgbClr val="002060"/>
                </a:solidFill>
                <a:latin typeface="Arial Narrow" panose="020B0606020202030204" pitchFamily="34" charset="0"/>
                <a:ea typeface="等线" panose="02010600030101010101" pitchFamily="2" charset="-122"/>
                <a:cs typeface="Times New Roman" panose="02020603050405020304" pitchFamily="18" charset="0"/>
              </a:rPr>
              <a:t>册</a:t>
            </a:r>
            <a:endParaRPr lang="zh-CN" altLang="en-US" dirty="0">
              <a:solidFill>
                <a:srgbClr val="002060"/>
              </a:solidFill>
            </a:endParaRPr>
          </a:p>
        </p:txBody>
      </p:sp>
      <p:sp>
        <p:nvSpPr>
          <p:cNvPr id="9" name="矩形 8"/>
          <p:cNvSpPr/>
          <p:nvPr/>
        </p:nvSpPr>
        <p:spPr>
          <a:xfrm>
            <a:off x="4698124" y="2086766"/>
            <a:ext cx="4204138" cy="1754326"/>
          </a:xfrm>
          <a:prstGeom prst="rect">
            <a:avLst/>
          </a:prstGeom>
        </p:spPr>
        <p:txBody>
          <a:bodyPr wrap="square">
            <a:spAutoFit/>
          </a:bodyPr>
          <a:lstStyle/>
          <a:p>
            <a:pPr>
              <a:lnSpc>
                <a:spcPct val="150000"/>
              </a:lnSpc>
            </a:pPr>
            <a:r>
              <a:rPr lang="en-US" altLang="zh-CN" dirty="0">
                <a:solidFill>
                  <a:srgbClr val="002060"/>
                </a:solidFill>
                <a:latin typeface="仿宋" panose="02010609060101010101" pitchFamily="49" charset="-122"/>
                <a:ea typeface="仿宋" panose="02010609060101010101" pitchFamily="49" charset="-122"/>
                <a:cs typeface="Times New Roman" panose="02020603050405020304" pitchFamily="18" charset="0"/>
              </a:rPr>
              <a:t>《</a:t>
            </a:r>
            <a:r>
              <a:rPr lang="zh-CN" altLang="en-US" dirty="0">
                <a:solidFill>
                  <a:srgbClr val="002060"/>
                </a:solidFill>
                <a:latin typeface="仿宋" panose="02010609060101010101" pitchFamily="49" charset="-122"/>
                <a:ea typeface="仿宋" panose="02010609060101010101" pitchFamily="49" charset="-122"/>
                <a:cs typeface="Times New Roman" panose="02020603050405020304" pitchFamily="18" charset="0"/>
              </a:rPr>
              <a:t>图谱</a:t>
            </a:r>
            <a:r>
              <a:rPr lang="en-US" altLang="zh-CN" dirty="0">
                <a:solidFill>
                  <a:srgbClr val="002060"/>
                </a:solidFill>
                <a:latin typeface="仿宋" panose="02010609060101010101" pitchFamily="49" charset="-122"/>
                <a:ea typeface="仿宋" panose="02010609060101010101" pitchFamily="49" charset="-122"/>
                <a:cs typeface="Times New Roman" panose="02020603050405020304" pitchFamily="18" charset="0"/>
              </a:rPr>
              <a:t>》</a:t>
            </a:r>
            <a:r>
              <a:rPr lang="zh-CN" altLang="en-US" dirty="0">
                <a:solidFill>
                  <a:srgbClr val="002060"/>
                </a:solidFill>
                <a:latin typeface="仿宋" panose="02010609060101010101" pitchFamily="49" charset="-122"/>
                <a:ea typeface="仿宋" panose="02010609060101010101" pitchFamily="49" charset="-122"/>
                <a:cs typeface="Times New Roman" panose="02020603050405020304" pitchFamily="18" charset="0"/>
              </a:rPr>
              <a:t>共设七卷首一卷。除卷首外，依次为</a:t>
            </a:r>
            <a:r>
              <a:rPr lang="en-US" altLang="zh-CN" dirty="0">
                <a:solidFill>
                  <a:srgbClr val="002060"/>
                </a:solidFill>
                <a:latin typeface="仿宋" panose="02010609060101010101" pitchFamily="49" charset="-122"/>
                <a:ea typeface="仿宋" panose="02010609060101010101" pitchFamily="49" charset="-122"/>
                <a:cs typeface="Times New Roman" panose="02020603050405020304" pitchFamily="18" charset="0"/>
              </a:rPr>
              <a:t>《</a:t>
            </a:r>
            <a:r>
              <a:rPr lang="zh-CN" altLang="en-US" dirty="0">
                <a:solidFill>
                  <a:srgbClr val="002060"/>
                </a:solidFill>
                <a:latin typeface="仿宋" panose="02010609060101010101" pitchFamily="49" charset="-122"/>
                <a:ea typeface="仿宋" panose="02010609060101010101" pitchFamily="49" charset="-122"/>
                <a:cs typeface="Times New Roman" panose="02020603050405020304" pitchFamily="18" charset="0"/>
              </a:rPr>
              <a:t>长江总图</a:t>
            </a:r>
            <a:r>
              <a:rPr lang="en-US" altLang="zh-CN" dirty="0">
                <a:solidFill>
                  <a:srgbClr val="002060"/>
                </a:solidFill>
                <a:latin typeface="仿宋" panose="02010609060101010101" pitchFamily="49" charset="-122"/>
                <a:ea typeface="仿宋" panose="02010609060101010101" pitchFamily="49" charset="-122"/>
                <a:cs typeface="Times New Roman" panose="02020603050405020304" pitchFamily="18" charset="0"/>
              </a:rPr>
              <a:t>》《</a:t>
            </a:r>
            <a:r>
              <a:rPr lang="zh-CN" altLang="en-US" dirty="0">
                <a:solidFill>
                  <a:srgbClr val="002060"/>
                </a:solidFill>
                <a:latin typeface="仿宋" panose="02010609060101010101" pitchFamily="49" charset="-122"/>
                <a:ea typeface="仿宋" panose="02010609060101010101" pitchFamily="49" charset="-122"/>
                <a:cs typeface="Times New Roman" panose="02020603050405020304" pitchFamily="18" charset="0"/>
              </a:rPr>
              <a:t>上中游大江图</a:t>
            </a:r>
            <a:r>
              <a:rPr lang="en-US" altLang="zh-CN" dirty="0">
                <a:solidFill>
                  <a:srgbClr val="002060"/>
                </a:solidFill>
                <a:latin typeface="仿宋" panose="02010609060101010101" pitchFamily="49" charset="-122"/>
                <a:ea typeface="仿宋" panose="02010609060101010101" pitchFamily="49" charset="-122"/>
                <a:cs typeface="Times New Roman" panose="02020603050405020304" pitchFamily="18" charset="0"/>
              </a:rPr>
              <a:t>》《</a:t>
            </a:r>
            <a:r>
              <a:rPr lang="zh-CN" altLang="en-US" dirty="0">
                <a:solidFill>
                  <a:srgbClr val="002060"/>
                </a:solidFill>
                <a:latin typeface="仿宋" panose="02010609060101010101" pitchFamily="49" charset="-122"/>
                <a:ea typeface="仿宋" panose="02010609060101010101" pitchFamily="49" charset="-122"/>
                <a:cs typeface="Times New Roman" panose="02020603050405020304" pitchFamily="18" charset="0"/>
              </a:rPr>
              <a:t>下游大江图</a:t>
            </a:r>
            <a:r>
              <a:rPr lang="en-US" altLang="zh-CN" dirty="0">
                <a:solidFill>
                  <a:srgbClr val="002060"/>
                </a:solidFill>
                <a:latin typeface="仿宋" panose="02010609060101010101" pitchFamily="49" charset="-122"/>
                <a:ea typeface="仿宋" panose="02010609060101010101" pitchFamily="49" charset="-122"/>
                <a:cs typeface="Times New Roman" panose="02020603050405020304" pitchFamily="18" charset="0"/>
              </a:rPr>
              <a:t>》《</a:t>
            </a:r>
            <a:r>
              <a:rPr lang="zh-CN" altLang="en-US" dirty="0">
                <a:solidFill>
                  <a:srgbClr val="002060"/>
                </a:solidFill>
                <a:latin typeface="仿宋" panose="02010609060101010101" pitchFamily="49" charset="-122"/>
                <a:ea typeface="仿宋" panose="02010609060101010101" pitchFamily="49" charset="-122"/>
                <a:cs typeface="Times New Roman" panose="02020603050405020304" pitchFamily="18" charset="0"/>
              </a:rPr>
              <a:t>长江口图</a:t>
            </a:r>
            <a:r>
              <a:rPr lang="en-US" altLang="zh-CN" dirty="0">
                <a:solidFill>
                  <a:srgbClr val="002060"/>
                </a:solidFill>
                <a:latin typeface="仿宋" panose="02010609060101010101" pitchFamily="49" charset="-122"/>
                <a:ea typeface="仿宋" panose="02010609060101010101" pitchFamily="49" charset="-122"/>
                <a:cs typeface="Times New Roman" panose="02020603050405020304" pitchFamily="18" charset="0"/>
              </a:rPr>
              <a:t>》《</a:t>
            </a:r>
            <a:r>
              <a:rPr lang="zh-CN" altLang="en-US" dirty="0">
                <a:solidFill>
                  <a:srgbClr val="002060"/>
                </a:solidFill>
                <a:latin typeface="仿宋" panose="02010609060101010101" pitchFamily="49" charset="-122"/>
                <a:ea typeface="仿宋" panose="02010609060101010101" pitchFamily="49" charset="-122"/>
                <a:cs typeface="Times New Roman" panose="02020603050405020304" pitchFamily="18" charset="0"/>
              </a:rPr>
              <a:t>沧海桑田图</a:t>
            </a:r>
            <a:r>
              <a:rPr lang="en-US" altLang="zh-CN" dirty="0">
                <a:solidFill>
                  <a:srgbClr val="002060"/>
                </a:solidFill>
                <a:latin typeface="仿宋" panose="02010609060101010101" pitchFamily="49" charset="-122"/>
                <a:ea typeface="仿宋" panose="02010609060101010101" pitchFamily="49" charset="-122"/>
                <a:cs typeface="Times New Roman" panose="02020603050405020304" pitchFamily="18" charset="0"/>
              </a:rPr>
              <a:t>》《</a:t>
            </a:r>
            <a:r>
              <a:rPr lang="zh-CN" altLang="en-US" dirty="0">
                <a:solidFill>
                  <a:srgbClr val="002060"/>
                </a:solidFill>
                <a:latin typeface="仿宋" panose="02010609060101010101" pitchFamily="49" charset="-122"/>
                <a:ea typeface="仿宋" panose="02010609060101010101" pitchFamily="49" charset="-122"/>
                <a:cs typeface="Times New Roman" panose="02020603050405020304" pitchFamily="18" charset="0"/>
              </a:rPr>
              <a:t>江防图</a:t>
            </a:r>
            <a:r>
              <a:rPr lang="en-US" altLang="zh-CN" dirty="0">
                <a:solidFill>
                  <a:srgbClr val="002060"/>
                </a:solidFill>
                <a:latin typeface="仿宋" panose="02010609060101010101" pitchFamily="49" charset="-122"/>
                <a:ea typeface="仿宋" panose="02010609060101010101" pitchFamily="49" charset="-122"/>
                <a:cs typeface="Times New Roman" panose="02020603050405020304" pitchFamily="18" charset="0"/>
              </a:rPr>
              <a:t>》《</a:t>
            </a:r>
            <a:r>
              <a:rPr lang="zh-CN" altLang="en-US" dirty="0">
                <a:solidFill>
                  <a:srgbClr val="002060"/>
                </a:solidFill>
                <a:latin typeface="仿宋" panose="02010609060101010101" pitchFamily="49" charset="-122"/>
                <a:ea typeface="仿宋" panose="02010609060101010101" pitchFamily="49" charset="-122"/>
                <a:cs typeface="Times New Roman" panose="02020603050405020304" pitchFamily="18" charset="0"/>
              </a:rPr>
              <a:t>沿江风情图</a:t>
            </a:r>
            <a:r>
              <a:rPr lang="en-US" altLang="zh-CN" dirty="0">
                <a:solidFill>
                  <a:srgbClr val="002060"/>
                </a:solidFill>
                <a:latin typeface="仿宋" panose="02010609060101010101" pitchFamily="49" charset="-122"/>
                <a:ea typeface="仿宋" panose="02010609060101010101" pitchFamily="49" charset="-122"/>
                <a:cs typeface="Times New Roman" panose="02020603050405020304" pitchFamily="18" charset="0"/>
              </a:rPr>
              <a:t>》</a:t>
            </a:r>
            <a:endParaRPr lang="zh-CN" altLang="en-US" dirty="0">
              <a:solidFill>
                <a:srgbClr val="002060"/>
              </a:solidFill>
              <a:latin typeface="仿宋" panose="02010609060101010101" pitchFamily="49" charset="-122"/>
              <a:ea typeface="仿宋"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160004966"/>
      </p:ext>
    </p:extLst>
  </p:cSld>
  <p:clrMapOvr>
    <a:masterClrMapping/>
  </p:clrMapOvr>
  <p:transition spd="med">
    <p:pull/>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a:t>
            </a:r>
            <a:endParaRPr lang="en-US" altLang="zh-CN" sz="2000" b="1" dirty="0">
              <a:solidFill>
                <a:schemeClr val="bg1"/>
              </a:solidFill>
              <a:effectLst>
                <a:outerShdw blurRad="38100" dist="76200" dir="2700000" algn="tl">
                  <a:srgbClr val="000000">
                    <a:alpha val="10000"/>
                  </a:srgbClr>
                </a:outerShdw>
              </a:effectLst>
              <a:cs typeface="+mn-ea"/>
              <a:sym typeface="+mn-lt"/>
            </a:endParaRPr>
          </a:p>
          <a:p>
            <a:pPr algn="ctr"/>
            <a:r>
              <a:rPr lang="zh-CN" altLang="en-US" sz="2000" b="1" dirty="0">
                <a:solidFill>
                  <a:schemeClr val="bg1"/>
                </a:solidFill>
                <a:effectLst>
                  <a:outerShdw blurRad="38100" dist="76200" dir="2700000" algn="tl">
                    <a:srgbClr val="000000">
                      <a:alpha val="10000"/>
                    </a:srgbClr>
                  </a:outerShdw>
                </a:effectLst>
                <a:cs typeface="+mn-ea"/>
                <a:sym typeface="+mn-lt"/>
              </a:rPr>
              <a:t>功能和作用</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3</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pic>
        <p:nvPicPr>
          <p:cNvPr id="2" name="图片 1"/>
          <p:cNvPicPr>
            <a:picLocks noChangeAspect="1"/>
          </p:cNvPicPr>
          <p:nvPr/>
        </p:nvPicPr>
        <p:blipFill>
          <a:blip r:embed="rId3"/>
          <a:stretch>
            <a:fillRect/>
          </a:stretch>
        </p:blipFill>
        <p:spPr>
          <a:xfrm>
            <a:off x="2406581" y="756822"/>
            <a:ext cx="2066476" cy="3142766"/>
          </a:xfrm>
          <a:prstGeom prst="rect">
            <a:avLst/>
          </a:prstGeom>
        </p:spPr>
      </p:pic>
      <p:sp>
        <p:nvSpPr>
          <p:cNvPr id="3" name="矩形 2"/>
          <p:cNvSpPr/>
          <p:nvPr/>
        </p:nvSpPr>
        <p:spPr>
          <a:xfrm>
            <a:off x="2748456" y="4012857"/>
            <a:ext cx="5481144" cy="2169825"/>
          </a:xfrm>
          <a:prstGeom prst="rect">
            <a:avLst/>
          </a:prstGeom>
        </p:spPr>
        <p:txBody>
          <a:bodyPr wrap="square">
            <a:spAutoFit/>
          </a:bodyPr>
          <a:lstStyle/>
          <a:p>
            <a:pPr>
              <a:lnSpc>
                <a:spcPct val="150000"/>
              </a:lnSpc>
            </a:pPr>
            <a:r>
              <a:rPr lang="en-US" altLang="zh-CN" dirty="0">
                <a:solidFill>
                  <a:srgbClr val="002060"/>
                </a:solidFill>
                <a:latin typeface="仿宋" panose="02010609060101010101" pitchFamily="49" charset="-122"/>
                <a:ea typeface="仿宋" panose="02010609060101010101" pitchFamily="49" charset="-122"/>
                <a:cs typeface="Times New Roman" panose="02020603050405020304" pitchFamily="18" charset="0"/>
              </a:rPr>
              <a:t>     </a:t>
            </a:r>
            <a:r>
              <a:rPr lang="zh-CN" altLang="zh-CN" dirty="0">
                <a:solidFill>
                  <a:srgbClr val="002060"/>
                </a:solidFill>
                <a:latin typeface="仿宋" panose="02010609060101010101" pitchFamily="49" charset="-122"/>
                <a:ea typeface="仿宋" panose="02010609060101010101" pitchFamily="49" charset="-122"/>
                <a:cs typeface="Times New Roman" panose="02020603050405020304" pitchFamily="18" charset="0"/>
              </a:rPr>
              <a:t>收录了明、清、民国时期珍贵的大运河图谱，共</a:t>
            </a:r>
            <a:r>
              <a:rPr lang="en-US" altLang="zh-CN" dirty="0">
                <a:solidFill>
                  <a:srgbClr val="002060"/>
                </a:solidFill>
                <a:latin typeface="仿宋" panose="02010609060101010101" pitchFamily="49" charset="-122"/>
                <a:ea typeface="仿宋" panose="02010609060101010101" pitchFamily="49" charset="-122"/>
                <a:cs typeface="Times New Roman" panose="02020603050405020304" pitchFamily="18" charset="0"/>
              </a:rPr>
              <a:t>60</a:t>
            </a:r>
            <a:r>
              <a:rPr lang="zh-CN" altLang="zh-CN" dirty="0">
                <a:solidFill>
                  <a:srgbClr val="002060"/>
                </a:solidFill>
                <a:latin typeface="仿宋" panose="02010609060101010101" pitchFamily="49" charset="-122"/>
                <a:ea typeface="仿宋" panose="02010609060101010101" pitchFamily="49" charset="-122"/>
                <a:cs typeface="Times New Roman" panose="02020603050405020304" pitchFamily="18" charset="0"/>
              </a:rPr>
              <a:t>余种。书稿内容包括</a:t>
            </a:r>
            <a:r>
              <a:rPr lang="en-US" altLang="zh-CN" dirty="0">
                <a:solidFill>
                  <a:srgbClr val="002060"/>
                </a:solidFill>
                <a:latin typeface="仿宋" panose="02010609060101010101" pitchFamily="49" charset="-122"/>
                <a:ea typeface="仿宋" panose="02010609060101010101" pitchFamily="49" charset="-122"/>
                <a:cs typeface="Times New Roman" panose="02020603050405020304" pitchFamily="18" charset="0"/>
              </a:rPr>
              <a:t>“</a:t>
            </a:r>
            <a:r>
              <a:rPr lang="zh-CN" altLang="zh-CN" dirty="0">
                <a:solidFill>
                  <a:srgbClr val="002060"/>
                </a:solidFill>
                <a:latin typeface="仿宋" panose="02010609060101010101" pitchFamily="49" charset="-122"/>
                <a:ea typeface="仿宋" panose="02010609060101010101" pitchFamily="49" charset="-122"/>
                <a:cs typeface="Times New Roman" panose="02020603050405020304" pitchFamily="18" charset="0"/>
              </a:rPr>
              <a:t>古运河图</a:t>
            </a:r>
            <a:r>
              <a:rPr lang="en-US" altLang="zh-CN" dirty="0">
                <a:solidFill>
                  <a:srgbClr val="002060"/>
                </a:solidFill>
                <a:latin typeface="仿宋" panose="02010609060101010101" pitchFamily="49" charset="-122"/>
                <a:ea typeface="仿宋" panose="02010609060101010101" pitchFamily="49" charset="-122"/>
                <a:cs typeface="Times New Roman" panose="02020603050405020304" pitchFamily="18" charset="0"/>
              </a:rPr>
              <a:t>”“</a:t>
            </a:r>
            <a:r>
              <a:rPr lang="zh-CN" altLang="zh-CN" dirty="0">
                <a:solidFill>
                  <a:srgbClr val="002060"/>
                </a:solidFill>
                <a:latin typeface="仿宋" panose="02010609060101010101" pitchFamily="49" charset="-122"/>
                <a:ea typeface="仿宋" panose="02010609060101010101" pitchFamily="49" charset="-122"/>
                <a:cs typeface="Times New Roman" panose="02020603050405020304" pitchFamily="18" charset="0"/>
              </a:rPr>
              <a:t>运河总图</a:t>
            </a:r>
            <a:r>
              <a:rPr lang="en-US" altLang="zh-CN" dirty="0">
                <a:solidFill>
                  <a:srgbClr val="002060"/>
                </a:solidFill>
                <a:latin typeface="仿宋" panose="02010609060101010101" pitchFamily="49" charset="-122"/>
                <a:ea typeface="仿宋" panose="02010609060101010101" pitchFamily="49" charset="-122"/>
                <a:cs typeface="Times New Roman" panose="02020603050405020304" pitchFamily="18" charset="0"/>
              </a:rPr>
              <a:t>”“</a:t>
            </a:r>
            <a:r>
              <a:rPr lang="zh-CN" altLang="zh-CN" dirty="0">
                <a:solidFill>
                  <a:srgbClr val="002060"/>
                </a:solidFill>
                <a:latin typeface="仿宋" panose="02010609060101010101" pitchFamily="49" charset="-122"/>
                <a:ea typeface="仿宋" panose="02010609060101010101" pitchFamily="49" charset="-122"/>
                <a:cs typeface="Times New Roman" panose="02020603050405020304" pitchFamily="18" charset="0"/>
              </a:rPr>
              <a:t>运河分图</a:t>
            </a:r>
            <a:r>
              <a:rPr lang="en-US" altLang="zh-CN" dirty="0">
                <a:solidFill>
                  <a:srgbClr val="002060"/>
                </a:solidFill>
                <a:latin typeface="仿宋" panose="02010609060101010101" pitchFamily="49" charset="-122"/>
                <a:ea typeface="仿宋" panose="02010609060101010101" pitchFamily="49" charset="-122"/>
                <a:cs typeface="Times New Roman" panose="02020603050405020304" pitchFamily="18" charset="0"/>
              </a:rPr>
              <a:t>”“</a:t>
            </a:r>
            <a:r>
              <a:rPr lang="zh-CN" altLang="zh-CN" dirty="0">
                <a:solidFill>
                  <a:srgbClr val="002060"/>
                </a:solidFill>
                <a:latin typeface="仿宋" panose="02010609060101010101" pitchFamily="49" charset="-122"/>
                <a:ea typeface="仿宋" panose="02010609060101010101" pitchFamily="49" charset="-122"/>
                <a:cs typeface="Times New Roman" panose="02020603050405020304" pitchFamily="18" charset="0"/>
              </a:rPr>
              <a:t>河患河务图</a:t>
            </a:r>
            <a:r>
              <a:rPr lang="en-US" altLang="zh-CN" dirty="0">
                <a:solidFill>
                  <a:srgbClr val="002060"/>
                </a:solidFill>
                <a:latin typeface="仿宋" panose="02010609060101010101" pitchFamily="49" charset="-122"/>
                <a:ea typeface="仿宋" panose="02010609060101010101" pitchFamily="49" charset="-122"/>
                <a:cs typeface="Times New Roman" panose="02020603050405020304" pitchFamily="18" charset="0"/>
              </a:rPr>
              <a:t>”“</a:t>
            </a:r>
            <a:r>
              <a:rPr lang="zh-CN" altLang="zh-CN" dirty="0">
                <a:solidFill>
                  <a:srgbClr val="002060"/>
                </a:solidFill>
                <a:latin typeface="仿宋" panose="02010609060101010101" pitchFamily="49" charset="-122"/>
                <a:ea typeface="仿宋" panose="02010609060101010101" pitchFamily="49" charset="-122"/>
                <a:cs typeface="Times New Roman" panose="02020603050405020304" pitchFamily="18" charset="0"/>
              </a:rPr>
              <a:t>沿河风情图</a:t>
            </a:r>
            <a:r>
              <a:rPr lang="en-US" altLang="zh-CN" dirty="0">
                <a:solidFill>
                  <a:srgbClr val="002060"/>
                </a:solidFill>
                <a:latin typeface="仿宋" panose="02010609060101010101" pitchFamily="49" charset="-122"/>
                <a:ea typeface="仿宋" panose="02010609060101010101" pitchFamily="49" charset="-122"/>
                <a:cs typeface="Times New Roman" panose="02020603050405020304" pitchFamily="18" charset="0"/>
              </a:rPr>
              <a:t>”</a:t>
            </a:r>
            <a:r>
              <a:rPr lang="zh-CN" altLang="zh-CN" dirty="0">
                <a:solidFill>
                  <a:srgbClr val="002060"/>
                </a:solidFill>
                <a:latin typeface="仿宋" panose="02010609060101010101" pitchFamily="49" charset="-122"/>
                <a:ea typeface="仿宋" panose="02010609060101010101" pitchFamily="49" charset="-122"/>
                <a:cs typeface="Times New Roman" panose="02020603050405020304" pitchFamily="18" charset="0"/>
              </a:rPr>
              <a:t>等五个部分，每个部分所收图谱均按照年代编排，每幅图都有图注。</a:t>
            </a:r>
            <a:endParaRPr lang="zh-CN" altLang="en-US" dirty="0">
              <a:solidFill>
                <a:srgbClr val="002060"/>
              </a:solidFill>
              <a:latin typeface="仿宋" panose="02010609060101010101" pitchFamily="49" charset="-122"/>
              <a:ea typeface="仿宋" panose="02010609060101010101" pitchFamily="49" charset="-122"/>
            </a:endParaRPr>
          </a:p>
        </p:txBody>
      </p:sp>
      <p:sp>
        <p:nvSpPr>
          <p:cNvPr id="4" name="矩形 3"/>
          <p:cNvSpPr/>
          <p:nvPr/>
        </p:nvSpPr>
        <p:spPr>
          <a:xfrm>
            <a:off x="5989514" y="3474248"/>
            <a:ext cx="1107996" cy="369332"/>
          </a:xfrm>
          <a:prstGeom prst="rect">
            <a:avLst/>
          </a:prstGeom>
        </p:spPr>
        <p:txBody>
          <a:bodyPr wrap="none">
            <a:spAutoFit/>
          </a:bodyPr>
          <a:lstStyle/>
          <a:p>
            <a:r>
              <a:rPr lang="zh-CN" altLang="zh-CN" dirty="0">
                <a:solidFill>
                  <a:srgbClr val="002060"/>
                </a:solidFill>
                <a:latin typeface="Arial Narrow" panose="020B0606020202030204" pitchFamily="34" charset="0"/>
                <a:ea typeface="等线" panose="02010600030101010101" pitchFamily="2" charset="-122"/>
                <a:cs typeface="Times New Roman" panose="02020603050405020304" pitchFamily="18" charset="0"/>
              </a:rPr>
              <a:t>一函三册</a:t>
            </a:r>
            <a:endParaRPr lang="zh-CN" altLang="en-US" dirty="0">
              <a:solidFill>
                <a:srgbClr val="002060"/>
              </a:solidFill>
            </a:endParaRPr>
          </a:p>
        </p:txBody>
      </p:sp>
      <p:pic>
        <p:nvPicPr>
          <p:cNvPr id="7" name="图片 6"/>
          <p:cNvPicPr>
            <a:picLocks noChangeAspect="1"/>
          </p:cNvPicPr>
          <p:nvPr/>
        </p:nvPicPr>
        <p:blipFill>
          <a:blip r:embed="rId4"/>
          <a:stretch>
            <a:fillRect/>
          </a:stretch>
        </p:blipFill>
        <p:spPr>
          <a:xfrm>
            <a:off x="5279440" y="1482261"/>
            <a:ext cx="2528145" cy="1691887"/>
          </a:xfrm>
          <a:prstGeom prst="rect">
            <a:avLst/>
          </a:prstGeom>
        </p:spPr>
      </p:pic>
      <p:sp>
        <p:nvSpPr>
          <p:cNvPr id="8" name="矩形 7"/>
          <p:cNvSpPr/>
          <p:nvPr/>
        </p:nvSpPr>
        <p:spPr>
          <a:xfrm>
            <a:off x="4507489" y="863545"/>
            <a:ext cx="2672526" cy="369332"/>
          </a:xfrm>
          <a:prstGeom prst="rect">
            <a:avLst/>
          </a:prstGeom>
        </p:spPr>
        <p:txBody>
          <a:bodyPr wrap="none">
            <a:spAutoFit/>
          </a:bodyPr>
          <a:lstStyle/>
          <a:p>
            <a:pPr indent="406400" algn="just">
              <a:spcAft>
                <a:spcPts val="0"/>
              </a:spcAft>
            </a:pPr>
            <a:r>
              <a:rPr lang="zh-CN" altLang="en-US" kern="100" dirty="0">
                <a:solidFill>
                  <a:srgbClr val="002060"/>
                </a:solidFill>
                <a:latin typeface="等线" panose="02010600030101010101" pitchFamily="2" charset="-122"/>
                <a:ea typeface="方正仿宋_GBK" panose="03000509000000000000" pitchFamily="65" charset="-122"/>
                <a:cs typeface="Times New Roman" panose="02020603050405020304" pitchFamily="18" charset="0"/>
              </a:rPr>
              <a:t>江南大运河</a:t>
            </a:r>
            <a:r>
              <a:rPr lang="zh-CN" altLang="zh-CN" kern="100" dirty="0">
                <a:solidFill>
                  <a:srgbClr val="002060"/>
                </a:solidFill>
                <a:latin typeface="等线" panose="02010600030101010101" pitchFamily="2" charset="-122"/>
                <a:ea typeface="方正仿宋_GBK" panose="03000509000000000000" pitchFamily="65" charset="-122"/>
                <a:cs typeface="Times New Roman" panose="02020603050405020304" pitchFamily="18" charset="0"/>
              </a:rPr>
              <a:t>历史图谱</a:t>
            </a:r>
            <a:endParaRPr lang="zh-CN" altLang="zh-CN" kern="100" dirty="0">
              <a:solidFill>
                <a:srgbClr val="002060"/>
              </a:solidFill>
              <a:latin typeface="等线" panose="02010600030101010101" pitchFamily="2" charset="-122"/>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399575943"/>
      </p:ext>
    </p:extLst>
  </p:cSld>
  <p:clrMapOvr>
    <a:masterClrMapping/>
  </p:clrMapOvr>
  <p:transition spd="med">
    <p:pull/>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a:t>
            </a:r>
            <a:endParaRPr lang="en-US" altLang="zh-CN" sz="2000" b="1" dirty="0">
              <a:solidFill>
                <a:schemeClr val="bg1"/>
              </a:solidFill>
              <a:effectLst>
                <a:outerShdw blurRad="38100" dist="76200" dir="2700000" algn="tl">
                  <a:srgbClr val="000000">
                    <a:alpha val="10000"/>
                  </a:srgbClr>
                </a:outerShdw>
              </a:effectLst>
              <a:cs typeface="+mn-ea"/>
              <a:sym typeface="+mn-lt"/>
            </a:endParaRPr>
          </a:p>
          <a:p>
            <a:pPr algn="ctr"/>
            <a:r>
              <a:rPr lang="zh-CN" altLang="en-US" sz="2000" b="1" dirty="0">
                <a:solidFill>
                  <a:schemeClr val="bg1"/>
                </a:solidFill>
                <a:effectLst>
                  <a:outerShdw blurRad="38100" dist="76200" dir="2700000" algn="tl">
                    <a:srgbClr val="000000">
                      <a:alpha val="10000"/>
                    </a:srgbClr>
                  </a:outerShdw>
                </a:effectLst>
                <a:cs typeface="+mn-ea"/>
                <a:sym typeface="+mn-lt"/>
              </a:rPr>
              <a:t>功能和作用</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3</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pic>
        <p:nvPicPr>
          <p:cNvPr id="2050" name="Picture 2" descr="å­ç½åç±»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6416" y="1250848"/>
            <a:ext cx="1978025" cy="26434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å­ç½åç±»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2442" y="1216063"/>
            <a:ext cx="2631558" cy="263155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å­ç½åç±»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0569" y="1186996"/>
            <a:ext cx="1840024" cy="2629534"/>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1884349" y="4284858"/>
            <a:ext cx="2262158" cy="369332"/>
          </a:xfrm>
          <a:prstGeom prst="rect">
            <a:avLst/>
          </a:prstGeom>
        </p:spPr>
        <p:txBody>
          <a:bodyPr wrap="none">
            <a:spAutoFit/>
          </a:bodyPr>
          <a:lstStyle/>
          <a:p>
            <a:r>
              <a:rPr lang="zh-CN" altLang="zh-CN" dirty="0">
                <a:solidFill>
                  <a:srgbClr val="002060"/>
                </a:solidFill>
                <a:latin typeface="等线" panose="02010600030101010101" pitchFamily="2" charset="-122"/>
                <a:ea typeface="方正仿宋_GBK" panose="03000509000000000000" pitchFamily="65" charset="-122"/>
                <a:cs typeface="Times New Roman" panose="02020603050405020304" pitchFamily="18" charset="0"/>
              </a:rPr>
              <a:t>江苏历代方志地图选</a:t>
            </a:r>
            <a:endParaRPr lang="zh-CN" altLang="en-US" dirty="0">
              <a:solidFill>
                <a:srgbClr val="002060"/>
              </a:solidFill>
            </a:endParaRPr>
          </a:p>
        </p:txBody>
      </p:sp>
      <p:sp>
        <p:nvSpPr>
          <p:cNvPr id="3" name="矩形 2"/>
          <p:cNvSpPr/>
          <p:nvPr/>
        </p:nvSpPr>
        <p:spPr>
          <a:xfrm>
            <a:off x="4146507" y="4284858"/>
            <a:ext cx="2492990" cy="369332"/>
          </a:xfrm>
          <a:prstGeom prst="rect">
            <a:avLst/>
          </a:prstGeom>
        </p:spPr>
        <p:txBody>
          <a:bodyPr wrap="none">
            <a:spAutoFit/>
          </a:bodyPr>
          <a:lstStyle/>
          <a:p>
            <a:pPr algn="just">
              <a:spcAft>
                <a:spcPts val="0"/>
              </a:spcAft>
            </a:pPr>
            <a:r>
              <a:rPr lang="zh-CN" altLang="zh-CN" dirty="0">
                <a:solidFill>
                  <a:srgbClr val="002060"/>
                </a:solidFill>
                <a:latin typeface="等线" panose="02010600030101010101" pitchFamily="2" charset="-122"/>
                <a:ea typeface="方正仿宋_GBK" panose="03000509000000000000" pitchFamily="65" charset="-122"/>
                <a:cs typeface="Times New Roman" panose="02020603050405020304" pitchFamily="18" charset="0"/>
              </a:rPr>
              <a:t>江苏历代方志名胜图选</a:t>
            </a:r>
            <a:endParaRPr lang="zh-CN" altLang="zh-CN" sz="1400" dirty="0">
              <a:solidFill>
                <a:srgbClr val="002060"/>
              </a:solidFill>
              <a:effectLst/>
              <a:latin typeface="宋体" panose="02010600030101010101" pitchFamily="2" charset="-122"/>
              <a:ea typeface="宋体" panose="02010600030101010101" pitchFamily="2" charset="-122"/>
              <a:cs typeface="宋体" panose="02010600030101010101" pitchFamily="2" charset="-122"/>
            </a:endParaRPr>
          </a:p>
        </p:txBody>
      </p:sp>
      <p:sp>
        <p:nvSpPr>
          <p:cNvPr id="4" name="矩形 3"/>
          <p:cNvSpPr/>
          <p:nvPr/>
        </p:nvSpPr>
        <p:spPr>
          <a:xfrm>
            <a:off x="7244876" y="4284858"/>
            <a:ext cx="1338828" cy="369332"/>
          </a:xfrm>
          <a:prstGeom prst="rect">
            <a:avLst/>
          </a:prstGeom>
        </p:spPr>
        <p:txBody>
          <a:bodyPr wrap="none">
            <a:spAutoFit/>
          </a:bodyPr>
          <a:lstStyle/>
          <a:p>
            <a:r>
              <a:rPr lang="zh-CN" altLang="zh-CN" dirty="0">
                <a:solidFill>
                  <a:srgbClr val="002060"/>
                </a:solidFill>
                <a:latin typeface="等线" panose="02010600030101010101" pitchFamily="2" charset="-122"/>
                <a:ea typeface="方正仿宋_GBK" panose="03000509000000000000" pitchFamily="65" charset="-122"/>
                <a:cs typeface="Times New Roman" panose="02020603050405020304" pitchFamily="18" charset="0"/>
              </a:rPr>
              <a:t>江苏好家训</a:t>
            </a:r>
            <a:endParaRPr lang="zh-CN" altLang="en-US" dirty="0">
              <a:solidFill>
                <a:srgbClr val="002060"/>
              </a:solidFill>
            </a:endParaRPr>
          </a:p>
        </p:txBody>
      </p:sp>
    </p:spTree>
    <p:extLst>
      <p:ext uri="{BB962C8B-B14F-4D97-AF65-F5344CB8AC3E}">
        <p14:creationId xmlns:p14="http://schemas.microsoft.com/office/powerpoint/2010/main" val="248190469"/>
      </p:ext>
    </p:extLst>
  </p:cSld>
  <p:clrMapOvr>
    <a:masterClrMapping/>
  </p:clrMapOvr>
  <p:transition spd="med">
    <p:pull/>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a:t>
            </a:r>
            <a:endParaRPr lang="en-US" altLang="zh-CN" sz="2000" b="1" dirty="0">
              <a:solidFill>
                <a:schemeClr val="bg1"/>
              </a:solidFill>
              <a:effectLst>
                <a:outerShdw blurRad="38100" dist="76200" dir="2700000" algn="tl">
                  <a:srgbClr val="000000">
                    <a:alpha val="10000"/>
                  </a:srgbClr>
                </a:outerShdw>
              </a:effectLst>
              <a:cs typeface="+mn-ea"/>
              <a:sym typeface="+mn-lt"/>
            </a:endParaRPr>
          </a:p>
          <a:p>
            <a:pPr algn="ctr"/>
            <a:r>
              <a:rPr lang="zh-CN" altLang="en-US" sz="2000" b="1" dirty="0">
                <a:solidFill>
                  <a:schemeClr val="bg1"/>
                </a:solidFill>
                <a:effectLst>
                  <a:outerShdw blurRad="38100" dist="76200" dir="2700000" algn="tl">
                    <a:srgbClr val="000000">
                      <a:alpha val="10000"/>
                    </a:srgbClr>
                  </a:outerShdw>
                </a:effectLst>
                <a:cs typeface="+mn-ea"/>
                <a:sym typeface="+mn-lt"/>
              </a:rPr>
              <a:t>功能和作用</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3</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4" name="卷形: 水平 3">
            <a:extLst>
              <a:ext uri="{FF2B5EF4-FFF2-40B4-BE49-F238E27FC236}">
                <a16:creationId xmlns:a16="http://schemas.microsoft.com/office/drawing/2014/main" id="{637E109B-2B51-434F-92C0-5CED75FBF1B4}"/>
              </a:ext>
            </a:extLst>
          </p:cNvPr>
          <p:cNvSpPr/>
          <p:nvPr/>
        </p:nvSpPr>
        <p:spPr>
          <a:xfrm>
            <a:off x="1956137" y="277309"/>
            <a:ext cx="2190751" cy="886503"/>
          </a:xfrm>
          <a:prstGeom prst="horizontalScroll">
            <a:avLst/>
          </a:prstGeom>
          <a:solidFill>
            <a:schemeClr val="accent5"/>
          </a:solidFill>
          <a:ln>
            <a:noFill/>
          </a:ln>
          <a:effectLst>
            <a:outerShdw blurRad="50800" dist="25400" dir="2700000" algn="tl" rotWithShape="0">
              <a:prstClr val="black">
                <a:alpha val="33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wrap="none" rtlCol="0" anchor="ctr"/>
          <a:lstStyle/>
          <a:p>
            <a:pPr algn="ctr"/>
            <a:r>
              <a:rPr lang="zh-CN" altLang="en-US" b="1" dirty="0"/>
              <a:t>江苏方志大讲堂</a:t>
            </a:r>
          </a:p>
        </p:txBody>
      </p:sp>
      <p:pic>
        <p:nvPicPr>
          <p:cNvPr id="7" name="图片 6"/>
          <p:cNvPicPr>
            <a:picLocks noChangeAspect="1"/>
          </p:cNvPicPr>
          <p:nvPr/>
        </p:nvPicPr>
        <p:blipFill>
          <a:blip r:embed="rId3"/>
          <a:stretch>
            <a:fillRect/>
          </a:stretch>
        </p:blipFill>
        <p:spPr>
          <a:xfrm>
            <a:off x="2092772" y="1588626"/>
            <a:ext cx="6360337" cy="2424231"/>
          </a:xfrm>
          <a:prstGeom prst="rect">
            <a:avLst/>
          </a:prstGeom>
        </p:spPr>
      </p:pic>
      <p:sp>
        <p:nvSpPr>
          <p:cNvPr id="8" name="矩形 7"/>
          <p:cNvSpPr/>
          <p:nvPr/>
        </p:nvSpPr>
        <p:spPr>
          <a:xfrm>
            <a:off x="2879835" y="4437671"/>
            <a:ext cx="4960883" cy="1200329"/>
          </a:xfrm>
          <a:prstGeom prst="rect">
            <a:avLst/>
          </a:prstGeom>
        </p:spPr>
        <p:txBody>
          <a:bodyPr wrap="square">
            <a:spAutoFit/>
          </a:bodyPr>
          <a:lstStyle/>
          <a:p>
            <a:pPr>
              <a:lnSpc>
                <a:spcPct val="150000"/>
              </a:lnSpc>
            </a:pPr>
            <a:r>
              <a:rPr lang="zh-CN" altLang="zh-CN" sz="2400" b="1" kern="100" dirty="0">
                <a:solidFill>
                  <a:srgbClr val="0070C0"/>
                </a:solidFill>
                <a:ea typeface="方正仿宋_GBK" panose="03000509000000000000" pitchFamily="65" charset="-122"/>
                <a:cs typeface="方正仿宋_GBK" panose="03000509000000000000" pitchFamily="65" charset="-122"/>
              </a:rPr>
              <a:t>讲好江苏故事</a:t>
            </a:r>
            <a:r>
              <a:rPr lang="en-US" altLang="zh-CN" sz="2400" b="1" kern="100" dirty="0">
                <a:solidFill>
                  <a:srgbClr val="0070C0"/>
                </a:solidFill>
                <a:ea typeface="方正仿宋_GBK" panose="03000509000000000000" pitchFamily="65" charset="-122"/>
                <a:cs typeface="方正仿宋_GBK" panose="03000509000000000000" pitchFamily="65" charset="-122"/>
              </a:rPr>
              <a:t>      </a:t>
            </a:r>
            <a:r>
              <a:rPr lang="zh-CN" altLang="zh-CN" sz="2400" b="1" kern="100" dirty="0">
                <a:solidFill>
                  <a:srgbClr val="0070C0"/>
                </a:solidFill>
                <a:ea typeface="方正仿宋_GBK" panose="03000509000000000000" pitchFamily="65" charset="-122"/>
                <a:cs typeface="方正仿宋_GBK" panose="03000509000000000000" pitchFamily="65" charset="-122"/>
              </a:rPr>
              <a:t>展示方志魅力</a:t>
            </a:r>
            <a:endParaRPr lang="en-US" altLang="zh-CN" sz="2400" b="1" kern="100" dirty="0">
              <a:solidFill>
                <a:srgbClr val="0070C0"/>
              </a:solidFill>
              <a:ea typeface="方正仿宋_GBK" panose="03000509000000000000" pitchFamily="65" charset="-122"/>
              <a:cs typeface="方正仿宋_GBK" panose="03000509000000000000" pitchFamily="65" charset="-122"/>
            </a:endParaRPr>
          </a:p>
          <a:p>
            <a:pPr>
              <a:lnSpc>
                <a:spcPct val="150000"/>
              </a:lnSpc>
            </a:pPr>
            <a:r>
              <a:rPr lang="zh-CN" altLang="zh-CN" sz="2400" b="1" kern="100" dirty="0">
                <a:solidFill>
                  <a:srgbClr val="0070C0"/>
                </a:solidFill>
                <a:ea typeface="方正仿宋_GBK" panose="03000509000000000000" pitchFamily="65" charset="-122"/>
                <a:cs typeface="方正仿宋_GBK" panose="03000509000000000000" pitchFamily="65" charset="-122"/>
              </a:rPr>
              <a:t>宣传江苏地情</a:t>
            </a:r>
            <a:r>
              <a:rPr lang="en-US" altLang="zh-CN" sz="2400" b="1" kern="100" dirty="0">
                <a:solidFill>
                  <a:srgbClr val="0070C0"/>
                </a:solidFill>
                <a:ea typeface="方正仿宋_GBK" panose="03000509000000000000" pitchFamily="65" charset="-122"/>
                <a:cs typeface="方正仿宋_GBK" panose="03000509000000000000" pitchFamily="65" charset="-122"/>
              </a:rPr>
              <a:t>      </a:t>
            </a:r>
            <a:r>
              <a:rPr lang="zh-CN" altLang="zh-CN" sz="2400" b="1" kern="100" dirty="0">
                <a:solidFill>
                  <a:srgbClr val="0070C0"/>
                </a:solidFill>
                <a:ea typeface="方正仿宋_GBK" panose="03000509000000000000" pitchFamily="65" charset="-122"/>
                <a:cs typeface="方正仿宋_GBK" panose="03000509000000000000" pitchFamily="65" charset="-122"/>
              </a:rPr>
              <a:t>传承中华文明</a:t>
            </a:r>
            <a:endParaRPr lang="en-US" altLang="zh-CN" sz="2400" b="1" kern="100" dirty="0">
              <a:solidFill>
                <a:srgbClr val="0070C0"/>
              </a:solidFill>
              <a:ea typeface="方正仿宋_GBK" panose="03000509000000000000" pitchFamily="65" charset="-122"/>
              <a:cs typeface="方正仿宋_GBK" panose="03000509000000000000" pitchFamily="65" charset="-122"/>
            </a:endParaRPr>
          </a:p>
        </p:txBody>
      </p:sp>
    </p:spTree>
    <p:extLst>
      <p:ext uri="{BB962C8B-B14F-4D97-AF65-F5344CB8AC3E}">
        <p14:creationId xmlns:p14="http://schemas.microsoft.com/office/powerpoint/2010/main" val="312559209"/>
      </p:ext>
    </p:extLst>
  </p:cSld>
  <p:clrMapOvr>
    <a:masterClrMapping/>
  </p:clrMapOvr>
  <p:transition spd="med">
    <p:pull/>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a:t>
            </a:r>
            <a:endParaRPr lang="en-US" altLang="zh-CN" sz="2000" b="1" dirty="0">
              <a:solidFill>
                <a:schemeClr val="bg1"/>
              </a:solidFill>
              <a:effectLst>
                <a:outerShdw blurRad="38100" dist="76200" dir="2700000" algn="tl">
                  <a:srgbClr val="000000">
                    <a:alpha val="10000"/>
                  </a:srgbClr>
                </a:outerShdw>
              </a:effectLst>
              <a:cs typeface="+mn-ea"/>
              <a:sym typeface="+mn-lt"/>
            </a:endParaRPr>
          </a:p>
          <a:p>
            <a:pPr algn="ctr"/>
            <a:r>
              <a:rPr lang="zh-CN" altLang="en-US" sz="2000" b="1" dirty="0">
                <a:solidFill>
                  <a:schemeClr val="bg1"/>
                </a:solidFill>
                <a:effectLst>
                  <a:outerShdw blurRad="38100" dist="76200" dir="2700000" algn="tl">
                    <a:srgbClr val="000000">
                      <a:alpha val="10000"/>
                    </a:srgbClr>
                  </a:outerShdw>
                </a:effectLst>
                <a:cs typeface="+mn-ea"/>
                <a:sym typeface="+mn-lt"/>
              </a:rPr>
              <a:t>功能和作用</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3</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pic>
        <p:nvPicPr>
          <p:cNvPr id="8" name="图片 7"/>
          <p:cNvPicPr>
            <a:picLocks noChangeAspect="1"/>
          </p:cNvPicPr>
          <p:nvPr/>
        </p:nvPicPr>
        <p:blipFill>
          <a:blip r:embed="rId3"/>
          <a:stretch>
            <a:fillRect/>
          </a:stretch>
        </p:blipFill>
        <p:spPr>
          <a:xfrm>
            <a:off x="2041548" y="3403172"/>
            <a:ext cx="3208304" cy="1829877"/>
          </a:xfrm>
          <a:prstGeom prst="rect">
            <a:avLst/>
          </a:prstGeom>
        </p:spPr>
      </p:pic>
      <p:pic>
        <p:nvPicPr>
          <p:cNvPr id="9" name="图片 8"/>
          <p:cNvPicPr>
            <a:picLocks noChangeAspect="1"/>
          </p:cNvPicPr>
          <p:nvPr/>
        </p:nvPicPr>
        <p:blipFill>
          <a:blip r:embed="rId4"/>
          <a:stretch>
            <a:fillRect/>
          </a:stretch>
        </p:blipFill>
        <p:spPr>
          <a:xfrm>
            <a:off x="2041548" y="1011995"/>
            <a:ext cx="3173647" cy="1779207"/>
          </a:xfrm>
          <a:prstGeom prst="rect">
            <a:avLst/>
          </a:prstGeom>
        </p:spPr>
      </p:pic>
      <p:pic>
        <p:nvPicPr>
          <p:cNvPr id="11" name="图片 10"/>
          <p:cNvPicPr>
            <a:picLocks noChangeAspect="1"/>
          </p:cNvPicPr>
          <p:nvPr/>
        </p:nvPicPr>
        <p:blipFill>
          <a:blip r:embed="rId5"/>
          <a:stretch>
            <a:fillRect/>
          </a:stretch>
        </p:blipFill>
        <p:spPr>
          <a:xfrm>
            <a:off x="5378830" y="1011995"/>
            <a:ext cx="3347840" cy="1777366"/>
          </a:xfrm>
          <a:prstGeom prst="rect">
            <a:avLst/>
          </a:prstGeom>
        </p:spPr>
      </p:pic>
      <p:pic>
        <p:nvPicPr>
          <p:cNvPr id="13" name="图片 12"/>
          <p:cNvPicPr>
            <a:picLocks noChangeAspect="1"/>
          </p:cNvPicPr>
          <p:nvPr/>
        </p:nvPicPr>
        <p:blipFill>
          <a:blip r:embed="rId6"/>
          <a:stretch>
            <a:fillRect/>
          </a:stretch>
        </p:blipFill>
        <p:spPr>
          <a:xfrm>
            <a:off x="5378830" y="3403171"/>
            <a:ext cx="3577583" cy="1829877"/>
          </a:xfrm>
          <a:prstGeom prst="rect">
            <a:avLst/>
          </a:prstGeom>
        </p:spPr>
      </p:pic>
    </p:spTree>
    <p:extLst>
      <p:ext uri="{BB962C8B-B14F-4D97-AF65-F5344CB8AC3E}">
        <p14:creationId xmlns:p14="http://schemas.microsoft.com/office/powerpoint/2010/main" val="3673846750"/>
      </p:ext>
    </p:extLst>
  </p:cSld>
  <p:clrMapOvr>
    <a:masterClrMapping/>
  </p:clrMapOvr>
  <p:transition spd="med">
    <p:pull/>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a:t>
            </a:r>
            <a:endParaRPr lang="en-US" altLang="zh-CN" sz="2000" b="1" dirty="0">
              <a:solidFill>
                <a:schemeClr val="bg1"/>
              </a:solidFill>
              <a:effectLst>
                <a:outerShdw blurRad="38100" dist="76200" dir="2700000" algn="tl">
                  <a:srgbClr val="000000">
                    <a:alpha val="10000"/>
                  </a:srgbClr>
                </a:outerShdw>
              </a:effectLst>
              <a:cs typeface="+mn-ea"/>
              <a:sym typeface="+mn-lt"/>
            </a:endParaRPr>
          </a:p>
          <a:p>
            <a:pPr algn="ctr"/>
            <a:r>
              <a:rPr lang="zh-CN" altLang="en-US" sz="2000" b="1" dirty="0">
                <a:solidFill>
                  <a:schemeClr val="bg1"/>
                </a:solidFill>
                <a:effectLst>
                  <a:outerShdw blurRad="38100" dist="76200" dir="2700000" algn="tl">
                    <a:srgbClr val="000000">
                      <a:alpha val="10000"/>
                    </a:srgbClr>
                  </a:outerShdw>
                </a:effectLst>
                <a:cs typeface="+mn-ea"/>
                <a:sym typeface="+mn-lt"/>
              </a:rPr>
              <a:t>功能和作用</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3</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pic>
        <p:nvPicPr>
          <p:cNvPr id="7" name="图片 6"/>
          <p:cNvPicPr>
            <a:picLocks noChangeAspect="1"/>
          </p:cNvPicPr>
          <p:nvPr/>
        </p:nvPicPr>
        <p:blipFill>
          <a:blip r:embed="rId3"/>
          <a:stretch>
            <a:fillRect/>
          </a:stretch>
        </p:blipFill>
        <p:spPr>
          <a:xfrm>
            <a:off x="5682266" y="2524500"/>
            <a:ext cx="3166557" cy="1679318"/>
          </a:xfrm>
          <a:prstGeom prst="rect">
            <a:avLst/>
          </a:prstGeom>
        </p:spPr>
      </p:pic>
      <p:pic>
        <p:nvPicPr>
          <p:cNvPr id="8" name="图片 7"/>
          <p:cNvPicPr>
            <a:picLocks noChangeAspect="1"/>
          </p:cNvPicPr>
          <p:nvPr/>
        </p:nvPicPr>
        <p:blipFill>
          <a:blip r:embed="rId4"/>
          <a:stretch>
            <a:fillRect/>
          </a:stretch>
        </p:blipFill>
        <p:spPr>
          <a:xfrm>
            <a:off x="2003644" y="2501763"/>
            <a:ext cx="3553385" cy="1831335"/>
          </a:xfrm>
          <a:prstGeom prst="rect">
            <a:avLst/>
          </a:prstGeom>
        </p:spPr>
      </p:pic>
      <p:pic>
        <p:nvPicPr>
          <p:cNvPr id="2" name="图片 1"/>
          <p:cNvPicPr>
            <a:picLocks noChangeAspect="1"/>
          </p:cNvPicPr>
          <p:nvPr/>
        </p:nvPicPr>
        <p:blipFill>
          <a:blip r:embed="rId5"/>
          <a:stretch>
            <a:fillRect/>
          </a:stretch>
        </p:blipFill>
        <p:spPr>
          <a:xfrm>
            <a:off x="5557029" y="315310"/>
            <a:ext cx="3083998" cy="1888323"/>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10482" y="315310"/>
            <a:ext cx="3045352" cy="1865586"/>
          </a:xfrm>
          <a:prstGeom prst="rect">
            <a:avLst/>
          </a:prstGeom>
        </p:spPr>
      </p:pic>
      <p:pic>
        <p:nvPicPr>
          <p:cNvPr id="9" name="图片 8"/>
          <p:cNvPicPr>
            <a:picLocks noChangeAspect="1"/>
          </p:cNvPicPr>
          <p:nvPr/>
        </p:nvPicPr>
        <p:blipFill>
          <a:blip r:embed="rId7"/>
          <a:stretch>
            <a:fillRect/>
          </a:stretch>
        </p:blipFill>
        <p:spPr>
          <a:xfrm>
            <a:off x="2003644" y="4653965"/>
            <a:ext cx="3678622" cy="1609598"/>
          </a:xfrm>
          <a:prstGeom prst="rect">
            <a:avLst/>
          </a:prstGeom>
        </p:spPr>
      </p:pic>
      <p:pic>
        <p:nvPicPr>
          <p:cNvPr id="10" name="图片 9"/>
          <p:cNvPicPr>
            <a:picLocks noChangeAspect="1"/>
          </p:cNvPicPr>
          <p:nvPr/>
        </p:nvPicPr>
        <p:blipFill>
          <a:blip r:embed="rId8"/>
          <a:stretch>
            <a:fillRect/>
          </a:stretch>
        </p:blipFill>
        <p:spPr>
          <a:xfrm>
            <a:off x="5947190" y="4524685"/>
            <a:ext cx="2786906" cy="1683468"/>
          </a:xfrm>
          <a:prstGeom prst="rect">
            <a:avLst/>
          </a:prstGeom>
        </p:spPr>
      </p:pic>
    </p:spTree>
    <p:extLst>
      <p:ext uri="{BB962C8B-B14F-4D97-AF65-F5344CB8AC3E}">
        <p14:creationId xmlns:p14="http://schemas.microsoft.com/office/powerpoint/2010/main" val="170023689"/>
      </p:ext>
    </p:extLst>
  </p:cSld>
  <p:clrMapOvr>
    <a:masterClrMapping/>
  </p:clrMapOvr>
  <p:transition spd="med">
    <p:pull/>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a:t>
            </a:r>
            <a:endParaRPr lang="en-US" altLang="zh-CN" sz="2000" b="1" dirty="0">
              <a:solidFill>
                <a:schemeClr val="bg1"/>
              </a:solidFill>
              <a:effectLst>
                <a:outerShdw blurRad="38100" dist="76200" dir="2700000" algn="tl">
                  <a:srgbClr val="000000">
                    <a:alpha val="10000"/>
                  </a:srgbClr>
                </a:outerShdw>
              </a:effectLst>
              <a:cs typeface="+mn-ea"/>
              <a:sym typeface="+mn-lt"/>
            </a:endParaRPr>
          </a:p>
          <a:p>
            <a:pPr algn="ctr"/>
            <a:r>
              <a:rPr lang="zh-CN" altLang="en-US" sz="2000" b="1" dirty="0">
                <a:solidFill>
                  <a:schemeClr val="bg1"/>
                </a:solidFill>
                <a:effectLst>
                  <a:outerShdw blurRad="38100" dist="76200" dir="2700000" algn="tl">
                    <a:srgbClr val="000000">
                      <a:alpha val="10000"/>
                    </a:srgbClr>
                  </a:outerShdw>
                </a:effectLst>
                <a:cs typeface="+mn-ea"/>
                <a:sym typeface="+mn-lt"/>
              </a:rPr>
              <a:t>功能和作用</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3</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pic>
        <p:nvPicPr>
          <p:cNvPr id="3" name="图片 2"/>
          <p:cNvPicPr>
            <a:picLocks noChangeAspect="1"/>
          </p:cNvPicPr>
          <p:nvPr/>
        </p:nvPicPr>
        <p:blipFill>
          <a:blip r:embed="rId3"/>
          <a:stretch>
            <a:fillRect/>
          </a:stretch>
        </p:blipFill>
        <p:spPr>
          <a:xfrm>
            <a:off x="1889233" y="1282262"/>
            <a:ext cx="6815055" cy="5202621"/>
          </a:xfrm>
          <a:prstGeom prst="rect">
            <a:avLst/>
          </a:prstGeom>
        </p:spPr>
      </p:pic>
      <p:sp>
        <p:nvSpPr>
          <p:cNvPr id="2" name="矩形 1"/>
          <p:cNvSpPr/>
          <p:nvPr/>
        </p:nvSpPr>
        <p:spPr>
          <a:xfrm>
            <a:off x="3461942" y="763892"/>
            <a:ext cx="3495907" cy="369332"/>
          </a:xfrm>
          <a:prstGeom prst="rect">
            <a:avLst/>
          </a:prstGeom>
        </p:spPr>
        <p:txBody>
          <a:bodyPr wrap="square">
            <a:spAutoFit/>
          </a:bodyPr>
          <a:lstStyle/>
          <a:p>
            <a:r>
              <a:rPr lang="en-US" altLang="zh-CN" b="1" kern="100" dirty="0">
                <a:solidFill>
                  <a:srgbClr val="002060"/>
                </a:solidFill>
                <a:latin typeface="楷体" panose="02010609060101010101" pitchFamily="49" charset="-122"/>
                <a:ea typeface="楷体" panose="02010609060101010101" pitchFamily="49" charset="-122"/>
                <a:cs typeface="宋体" panose="02010600030101010101" pitchFamily="2" charset="-122"/>
              </a:rPr>
              <a:t>2020</a:t>
            </a:r>
            <a:r>
              <a:rPr lang="zh-CN" altLang="en-US" b="1" kern="100" dirty="0">
                <a:solidFill>
                  <a:srgbClr val="002060"/>
                </a:solidFill>
                <a:latin typeface="楷体" panose="02010609060101010101" pitchFamily="49" charset="-122"/>
                <a:ea typeface="楷体" panose="02010609060101010101" pitchFamily="49" charset="-122"/>
                <a:cs typeface="宋体" panose="02010600030101010101" pitchFamily="2" charset="-122"/>
              </a:rPr>
              <a:t>年</a:t>
            </a:r>
            <a:r>
              <a:rPr lang="zh-CN" altLang="zh-CN" b="1" kern="100" dirty="0">
                <a:solidFill>
                  <a:srgbClr val="002060"/>
                </a:solidFill>
                <a:latin typeface="楷体" panose="02010609060101010101" pitchFamily="49" charset="-122"/>
                <a:ea typeface="楷体" panose="02010609060101010101" pitchFamily="49" charset="-122"/>
                <a:cs typeface="宋体" panose="02010600030101010101" pitchFamily="2" charset="-122"/>
              </a:rPr>
              <a:t>“江苏方志大讲堂”</a:t>
            </a:r>
            <a:r>
              <a:rPr lang="zh-CN" altLang="en-US" b="1" kern="100" dirty="0">
                <a:solidFill>
                  <a:srgbClr val="002060"/>
                </a:solidFill>
                <a:latin typeface="楷体" panose="02010609060101010101" pitchFamily="49" charset="-122"/>
                <a:ea typeface="楷体" panose="02010609060101010101" pitchFamily="49" charset="-122"/>
                <a:cs typeface="宋体" panose="02010600030101010101" pitchFamily="2" charset="-122"/>
              </a:rPr>
              <a:t>目录</a:t>
            </a:r>
            <a:endParaRPr lang="zh-CN" altLang="en-US" b="1" dirty="0">
              <a:solidFill>
                <a:srgbClr val="002060"/>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2411429354"/>
      </p:ext>
    </p:extLst>
  </p:cSld>
  <p:clrMapOvr>
    <a:masterClrMapping/>
  </p:clrMapOvr>
  <p:transition spd="med">
    <p:pull/>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a:t>
            </a:r>
            <a:endParaRPr lang="en-US" altLang="zh-CN" sz="2000" b="1" dirty="0">
              <a:solidFill>
                <a:schemeClr val="bg1"/>
              </a:solidFill>
              <a:effectLst>
                <a:outerShdw blurRad="38100" dist="76200" dir="2700000" algn="tl">
                  <a:srgbClr val="000000">
                    <a:alpha val="10000"/>
                  </a:srgbClr>
                </a:outerShdw>
              </a:effectLst>
              <a:cs typeface="+mn-ea"/>
              <a:sym typeface="+mn-lt"/>
            </a:endParaRPr>
          </a:p>
          <a:p>
            <a:pPr algn="ctr"/>
            <a:r>
              <a:rPr lang="zh-CN" altLang="en-US" sz="2000" b="1" dirty="0">
                <a:solidFill>
                  <a:schemeClr val="bg1"/>
                </a:solidFill>
                <a:effectLst>
                  <a:outerShdw blurRad="38100" dist="76200" dir="2700000" algn="tl">
                    <a:srgbClr val="000000">
                      <a:alpha val="10000"/>
                    </a:srgbClr>
                  </a:outerShdw>
                </a:effectLst>
                <a:cs typeface="+mn-ea"/>
                <a:sym typeface="+mn-lt"/>
              </a:rPr>
              <a:t>功能和作用</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3</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pic>
        <p:nvPicPr>
          <p:cNvPr id="3" name="图片 2"/>
          <p:cNvPicPr>
            <a:picLocks noChangeAspect="1"/>
          </p:cNvPicPr>
          <p:nvPr/>
        </p:nvPicPr>
        <p:blipFill>
          <a:blip r:embed="rId3"/>
          <a:stretch>
            <a:fillRect/>
          </a:stretch>
        </p:blipFill>
        <p:spPr>
          <a:xfrm>
            <a:off x="1844223" y="268425"/>
            <a:ext cx="3520745" cy="1760373"/>
          </a:xfrm>
          <a:prstGeom prst="rect">
            <a:avLst/>
          </a:prstGeom>
        </p:spPr>
      </p:pic>
      <p:pic>
        <p:nvPicPr>
          <p:cNvPr id="7" name="图片 6"/>
          <p:cNvPicPr>
            <a:picLocks noChangeAspect="1"/>
          </p:cNvPicPr>
          <p:nvPr/>
        </p:nvPicPr>
        <p:blipFill>
          <a:blip r:embed="rId4"/>
          <a:stretch>
            <a:fillRect/>
          </a:stretch>
        </p:blipFill>
        <p:spPr>
          <a:xfrm>
            <a:off x="5414501" y="1471107"/>
            <a:ext cx="3520745" cy="1630821"/>
          </a:xfrm>
          <a:prstGeom prst="rect">
            <a:avLst/>
          </a:prstGeom>
        </p:spPr>
      </p:pic>
      <p:pic>
        <p:nvPicPr>
          <p:cNvPr id="8" name="图片 7"/>
          <p:cNvPicPr>
            <a:picLocks noChangeAspect="1"/>
          </p:cNvPicPr>
          <p:nvPr/>
        </p:nvPicPr>
        <p:blipFill>
          <a:blip r:embed="rId5"/>
          <a:stretch>
            <a:fillRect/>
          </a:stretch>
        </p:blipFill>
        <p:spPr>
          <a:xfrm>
            <a:off x="1808025" y="3128860"/>
            <a:ext cx="3581710" cy="1767993"/>
          </a:xfrm>
          <a:prstGeom prst="rect">
            <a:avLst/>
          </a:prstGeom>
        </p:spPr>
      </p:pic>
      <p:pic>
        <p:nvPicPr>
          <p:cNvPr id="9" name="图片 8"/>
          <p:cNvPicPr>
            <a:picLocks noChangeAspect="1"/>
          </p:cNvPicPr>
          <p:nvPr/>
        </p:nvPicPr>
        <p:blipFill>
          <a:blip r:embed="rId6"/>
          <a:stretch>
            <a:fillRect/>
          </a:stretch>
        </p:blipFill>
        <p:spPr>
          <a:xfrm>
            <a:off x="5414501" y="4423092"/>
            <a:ext cx="3558848" cy="1678251"/>
          </a:xfrm>
          <a:prstGeom prst="rect">
            <a:avLst/>
          </a:prstGeom>
        </p:spPr>
      </p:pic>
      <p:sp>
        <p:nvSpPr>
          <p:cNvPr id="10" name="矩形 9"/>
          <p:cNvSpPr/>
          <p:nvPr/>
        </p:nvSpPr>
        <p:spPr>
          <a:xfrm>
            <a:off x="2607103" y="2209497"/>
            <a:ext cx="1800493" cy="369332"/>
          </a:xfrm>
          <a:prstGeom prst="rect">
            <a:avLst/>
          </a:prstGeom>
        </p:spPr>
        <p:txBody>
          <a:bodyPr wrap="none">
            <a:spAutoFit/>
          </a:bodyPr>
          <a:lstStyle/>
          <a:p>
            <a:r>
              <a:rPr lang="zh-CN" altLang="zh-CN" kern="100" dirty="0">
                <a:solidFill>
                  <a:srgbClr val="002060"/>
                </a:solidFill>
                <a:ea typeface="方正魏碑_GBK" panose="03000509000000000000" pitchFamily="65" charset="-122"/>
                <a:cs typeface="宋体" panose="02010600030101010101" pitchFamily="2" charset="-122"/>
              </a:rPr>
              <a:t>首场“云讲堂”</a:t>
            </a:r>
            <a:endParaRPr lang="zh-CN" altLang="en-US" dirty="0">
              <a:solidFill>
                <a:srgbClr val="002060"/>
              </a:solidFill>
            </a:endParaRPr>
          </a:p>
        </p:txBody>
      </p:sp>
      <p:sp>
        <p:nvSpPr>
          <p:cNvPr id="11" name="矩形 10"/>
          <p:cNvSpPr/>
          <p:nvPr/>
        </p:nvSpPr>
        <p:spPr>
          <a:xfrm>
            <a:off x="6390043" y="3304971"/>
            <a:ext cx="1569660" cy="369332"/>
          </a:xfrm>
          <a:prstGeom prst="rect">
            <a:avLst/>
          </a:prstGeom>
        </p:spPr>
        <p:txBody>
          <a:bodyPr wrap="none">
            <a:spAutoFit/>
          </a:bodyPr>
          <a:lstStyle/>
          <a:p>
            <a:r>
              <a:rPr lang="zh-CN" altLang="zh-CN" kern="100" dirty="0">
                <a:solidFill>
                  <a:srgbClr val="002060"/>
                </a:solidFill>
                <a:ea typeface="方正魏碑_GBK" panose="03000509000000000000" pitchFamily="65" charset="-122"/>
                <a:cs typeface="宋体" panose="02010600030101010101" pitchFamily="2" charset="-122"/>
              </a:rPr>
              <a:t>首场访谈讲堂</a:t>
            </a:r>
            <a:endParaRPr lang="zh-CN" altLang="en-US" dirty="0">
              <a:solidFill>
                <a:srgbClr val="002060"/>
              </a:solidFill>
            </a:endParaRPr>
          </a:p>
        </p:txBody>
      </p:sp>
      <p:sp>
        <p:nvSpPr>
          <p:cNvPr id="12" name="矩形 11"/>
          <p:cNvSpPr/>
          <p:nvPr/>
        </p:nvSpPr>
        <p:spPr>
          <a:xfrm>
            <a:off x="2722519" y="5077552"/>
            <a:ext cx="1569660" cy="369332"/>
          </a:xfrm>
          <a:prstGeom prst="rect">
            <a:avLst/>
          </a:prstGeom>
        </p:spPr>
        <p:txBody>
          <a:bodyPr wrap="none">
            <a:spAutoFit/>
          </a:bodyPr>
          <a:lstStyle/>
          <a:p>
            <a:r>
              <a:rPr lang="zh-CN" altLang="zh-CN" kern="100" dirty="0">
                <a:solidFill>
                  <a:srgbClr val="002060"/>
                </a:solidFill>
                <a:ea typeface="方正魏碑_GBK" panose="03000509000000000000" pitchFamily="65" charset="-122"/>
                <a:cs typeface="宋体" panose="02010600030101010101" pitchFamily="2" charset="-122"/>
              </a:rPr>
              <a:t>首场户外讲堂</a:t>
            </a:r>
            <a:endParaRPr lang="zh-CN" altLang="en-US" dirty="0">
              <a:solidFill>
                <a:srgbClr val="002060"/>
              </a:solidFill>
            </a:endParaRPr>
          </a:p>
        </p:txBody>
      </p:sp>
      <p:sp>
        <p:nvSpPr>
          <p:cNvPr id="13" name="矩形 12"/>
          <p:cNvSpPr/>
          <p:nvPr/>
        </p:nvSpPr>
        <p:spPr>
          <a:xfrm>
            <a:off x="6299143" y="6206649"/>
            <a:ext cx="1569660" cy="369332"/>
          </a:xfrm>
          <a:prstGeom prst="rect">
            <a:avLst/>
          </a:prstGeom>
        </p:spPr>
        <p:txBody>
          <a:bodyPr wrap="none">
            <a:spAutoFit/>
          </a:bodyPr>
          <a:lstStyle/>
          <a:p>
            <a:r>
              <a:rPr lang="zh-CN" altLang="zh-CN" kern="100" dirty="0">
                <a:solidFill>
                  <a:srgbClr val="002060"/>
                </a:solidFill>
                <a:ea typeface="方正魏碑_GBK" panose="03000509000000000000" pitchFamily="65" charset="-122"/>
                <a:cs typeface="宋体" panose="02010600030101010101" pitchFamily="2" charset="-122"/>
              </a:rPr>
              <a:t>首场校园讲堂</a:t>
            </a:r>
            <a:endParaRPr lang="zh-CN" altLang="en-US" dirty="0">
              <a:solidFill>
                <a:srgbClr val="002060"/>
              </a:solidFill>
            </a:endParaRPr>
          </a:p>
        </p:txBody>
      </p:sp>
    </p:spTree>
    <p:extLst>
      <p:ext uri="{BB962C8B-B14F-4D97-AF65-F5344CB8AC3E}">
        <p14:creationId xmlns:p14="http://schemas.microsoft.com/office/powerpoint/2010/main" val="1511020516"/>
      </p:ext>
    </p:extLst>
  </p:cSld>
  <p:clrMapOvr>
    <a:masterClrMapping/>
  </p:clrMapOvr>
  <p:transition spd="med">
    <p:pull/>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a:t>
            </a:r>
            <a:endParaRPr lang="en-US" altLang="zh-CN" sz="2000" b="1" dirty="0">
              <a:solidFill>
                <a:schemeClr val="bg1"/>
              </a:solidFill>
              <a:effectLst>
                <a:outerShdw blurRad="38100" dist="76200" dir="2700000" algn="tl">
                  <a:srgbClr val="000000">
                    <a:alpha val="10000"/>
                  </a:srgbClr>
                </a:outerShdw>
              </a:effectLst>
              <a:cs typeface="+mn-ea"/>
              <a:sym typeface="+mn-lt"/>
            </a:endParaRPr>
          </a:p>
          <a:p>
            <a:pPr algn="ctr"/>
            <a:r>
              <a:rPr lang="zh-CN" altLang="en-US" sz="2000" b="1" dirty="0">
                <a:solidFill>
                  <a:schemeClr val="bg1"/>
                </a:solidFill>
                <a:effectLst>
                  <a:outerShdw blurRad="38100" dist="76200" dir="2700000" algn="tl">
                    <a:srgbClr val="000000">
                      <a:alpha val="10000"/>
                    </a:srgbClr>
                  </a:outerShdw>
                </a:effectLst>
                <a:cs typeface="+mn-ea"/>
                <a:sym typeface="+mn-lt"/>
              </a:rPr>
              <a:t>功能和作用</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3</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pic>
        <p:nvPicPr>
          <p:cNvPr id="3" name="图片 2"/>
          <p:cNvPicPr>
            <a:picLocks noChangeAspect="1"/>
          </p:cNvPicPr>
          <p:nvPr/>
        </p:nvPicPr>
        <p:blipFill>
          <a:blip r:embed="rId3"/>
          <a:stretch>
            <a:fillRect/>
          </a:stretch>
        </p:blipFill>
        <p:spPr>
          <a:xfrm>
            <a:off x="2027321" y="239561"/>
            <a:ext cx="6338913" cy="2041485"/>
          </a:xfrm>
          <a:prstGeom prst="rect">
            <a:avLst/>
          </a:prstGeom>
        </p:spPr>
      </p:pic>
      <p:pic>
        <p:nvPicPr>
          <p:cNvPr id="4" name="图片 3"/>
          <p:cNvPicPr>
            <a:picLocks noChangeAspect="1"/>
          </p:cNvPicPr>
          <p:nvPr/>
        </p:nvPicPr>
        <p:blipFill>
          <a:blip r:embed="rId4"/>
          <a:stretch>
            <a:fillRect/>
          </a:stretch>
        </p:blipFill>
        <p:spPr>
          <a:xfrm>
            <a:off x="5699727" y="4718194"/>
            <a:ext cx="2989092" cy="1659344"/>
          </a:xfrm>
          <a:prstGeom prst="rect">
            <a:avLst/>
          </a:prstGeom>
        </p:spPr>
      </p:pic>
      <p:pic>
        <p:nvPicPr>
          <p:cNvPr id="7" name="图片 6"/>
          <p:cNvPicPr>
            <a:picLocks noChangeAspect="1"/>
          </p:cNvPicPr>
          <p:nvPr/>
        </p:nvPicPr>
        <p:blipFill>
          <a:blip r:embed="rId5"/>
          <a:stretch>
            <a:fillRect/>
          </a:stretch>
        </p:blipFill>
        <p:spPr>
          <a:xfrm>
            <a:off x="2027321" y="3427231"/>
            <a:ext cx="3245283" cy="2090182"/>
          </a:xfrm>
          <a:prstGeom prst="rect">
            <a:avLst/>
          </a:prstGeom>
        </p:spPr>
      </p:pic>
      <p:pic>
        <p:nvPicPr>
          <p:cNvPr id="8" name="图片 7"/>
          <p:cNvPicPr>
            <a:picLocks noChangeAspect="1"/>
          </p:cNvPicPr>
          <p:nvPr/>
        </p:nvPicPr>
        <p:blipFill>
          <a:blip r:embed="rId6"/>
          <a:stretch>
            <a:fillRect/>
          </a:stretch>
        </p:blipFill>
        <p:spPr>
          <a:xfrm>
            <a:off x="5699727" y="2501763"/>
            <a:ext cx="3008153" cy="1774997"/>
          </a:xfrm>
          <a:prstGeom prst="rect">
            <a:avLst/>
          </a:prstGeom>
        </p:spPr>
      </p:pic>
      <p:sp>
        <p:nvSpPr>
          <p:cNvPr id="9" name="矩形 8"/>
          <p:cNvSpPr/>
          <p:nvPr/>
        </p:nvSpPr>
        <p:spPr>
          <a:xfrm>
            <a:off x="2599697" y="5718273"/>
            <a:ext cx="1800493" cy="369332"/>
          </a:xfrm>
          <a:prstGeom prst="rect">
            <a:avLst/>
          </a:prstGeom>
        </p:spPr>
        <p:txBody>
          <a:bodyPr wrap="none">
            <a:spAutoFit/>
          </a:bodyPr>
          <a:lstStyle/>
          <a:p>
            <a:pPr algn="just">
              <a:spcAft>
                <a:spcPts val="0"/>
              </a:spcAft>
            </a:pPr>
            <a:r>
              <a:rPr lang="zh-CN" altLang="zh-CN" b="1" kern="100" dirty="0">
                <a:latin typeface="等线" panose="02010600030101010101" pitchFamily="2" charset="-122"/>
                <a:ea typeface="方正仿宋_GBK" panose="03000509000000000000" pitchFamily="65" charset="-122"/>
                <a:cs typeface="Times New Roman" panose="02020603050405020304" pitchFamily="18" charset="0"/>
              </a:rPr>
              <a:t>南京方志大讲堂</a:t>
            </a:r>
            <a:endParaRPr lang="zh-CN" altLang="zh-CN" sz="1100" b="1"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10" name="矩形 9"/>
          <p:cNvSpPr/>
          <p:nvPr/>
        </p:nvSpPr>
        <p:spPr>
          <a:xfrm>
            <a:off x="5992486" y="4312811"/>
            <a:ext cx="2441694" cy="338554"/>
          </a:xfrm>
          <a:prstGeom prst="rect">
            <a:avLst/>
          </a:prstGeom>
        </p:spPr>
        <p:txBody>
          <a:bodyPr wrap="none">
            <a:spAutoFit/>
          </a:bodyPr>
          <a:lstStyle/>
          <a:p>
            <a:pPr algn="just"/>
            <a:r>
              <a:rPr lang="zh-CN" altLang="zh-CN" sz="1600" kern="100" dirty="0">
                <a:latin typeface="等线" panose="02010600030101010101" pitchFamily="2" charset="-122"/>
                <a:ea typeface="方正仿宋_GBK" panose="03000509000000000000" pitchFamily="65" charset="-122"/>
                <a:cs typeface="Times New Roman" panose="02020603050405020304" pitchFamily="18" charset="0"/>
              </a:rPr>
              <a:t>南京方志大讲堂</a:t>
            </a:r>
            <a:r>
              <a:rPr lang="zh-CN" altLang="en-US" sz="1600" kern="100" dirty="0">
                <a:latin typeface="等线" panose="02010600030101010101" pitchFamily="2" charset="-122"/>
                <a:ea typeface="方正仿宋_GBK" panose="03000509000000000000" pitchFamily="65" charset="-122"/>
                <a:cs typeface="Times New Roman" panose="02020603050405020304" pitchFamily="18" charset="0"/>
              </a:rPr>
              <a:t>玄武专场</a:t>
            </a:r>
            <a:endParaRPr lang="zh-CN" altLang="zh-CN" sz="16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11" name="矩形 10"/>
          <p:cNvSpPr/>
          <p:nvPr/>
        </p:nvSpPr>
        <p:spPr>
          <a:xfrm>
            <a:off x="5992486" y="6424872"/>
            <a:ext cx="2441694" cy="338554"/>
          </a:xfrm>
          <a:prstGeom prst="rect">
            <a:avLst/>
          </a:prstGeom>
        </p:spPr>
        <p:txBody>
          <a:bodyPr wrap="none">
            <a:spAutoFit/>
          </a:bodyPr>
          <a:lstStyle/>
          <a:p>
            <a:pPr algn="just"/>
            <a:r>
              <a:rPr lang="zh-CN" altLang="zh-CN" sz="1600" kern="100" dirty="0">
                <a:latin typeface="等线" panose="02010600030101010101" pitchFamily="2" charset="-122"/>
                <a:ea typeface="方正仿宋_GBK" panose="03000509000000000000" pitchFamily="65" charset="-122"/>
                <a:cs typeface="Times New Roman" panose="02020603050405020304" pitchFamily="18" charset="0"/>
              </a:rPr>
              <a:t>南京方志大讲堂</a:t>
            </a:r>
            <a:r>
              <a:rPr lang="zh-CN" altLang="en-US" sz="1600" kern="100" dirty="0">
                <a:latin typeface="等线" panose="02010600030101010101" pitchFamily="2" charset="-122"/>
                <a:ea typeface="方正仿宋_GBK" panose="03000509000000000000" pitchFamily="65" charset="-122"/>
                <a:cs typeface="Times New Roman" panose="02020603050405020304" pitchFamily="18" charset="0"/>
              </a:rPr>
              <a:t>鼓楼专场</a:t>
            </a:r>
            <a:endParaRPr lang="zh-CN" altLang="zh-CN" sz="1600" kern="100" dirty="0">
              <a:latin typeface="等线" panose="02010600030101010101" pitchFamily="2" charset="-122"/>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837651076"/>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170492" y="3190671"/>
            <a:ext cx="1344500"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方志馆的定义</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1</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2" name="矩形 1"/>
          <p:cNvSpPr/>
          <p:nvPr/>
        </p:nvSpPr>
        <p:spPr>
          <a:xfrm>
            <a:off x="1945998" y="511644"/>
            <a:ext cx="5234448" cy="523220"/>
          </a:xfrm>
          <a:prstGeom prst="rect">
            <a:avLst/>
          </a:prstGeom>
        </p:spPr>
        <p:txBody>
          <a:bodyPr wrap="square">
            <a:spAutoFit/>
          </a:bodyPr>
          <a:lstStyle/>
          <a:p>
            <a:pPr lvl="0" algn="just">
              <a:spcAft>
                <a:spcPts val="0"/>
              </a:spcAft>
            </a:pPr>
            <a:r>
              <a:rPr lang="zh-CN" altLang="en-US" sz="2800" dirty="0">
                <a:solidFill>
                  <a:srgbClr val="002060"/>
                </a:solidFill>
              </a:rPr>
              <a:t>三、</a:t>
            </a:r>
            <a:r>
              <a:rPr lang="zh-CN" altLang="zh-CN" sz="2800" dirty="0">
                <a:solidFill>
                  <a:srgbClr val="002060"/>
                </a:solidFill>
              </a:rPr>
              <a:t>方志馆与其他场馆的区别</a:t>
            </a:r>
          </a:p>
        </p:txBody>
      </p:sp>
      <p:sp>
        <p:nvSpPr>
          <p:cNvPr id="3" name="矩形 2"/>
          <p:cNvSpPr/>
          <p:nvPr/>
        </p:nvSpPr>
        <p:spPr>
          <a:xfrm>
            <a:off x="1918137" y="1218887"/>
            <a:ext cx="6500650" cy="1200329"/>
          </a:xfrm>
          <a:prstGeom prst="rect">
            <a:avLst/>
          </a:prstGeom>
        </p:spPr>
        <p:txBody>
          <a:bodyPr wrap="square">
            <a:spAutoFit/>
          </a:bodyPr>
          <a:lstStyle/>
          <a:p>
            <a:pPr indent="408305" algn="just">
              <a:spcAft>
                <a:spcPts val="0"/>
              </a:spcAft>
            </a:pPr>
            <a:r>
              <a:rPr lang="zh-CN" altLang="zh-CN" b="1" kern="100" dirty="0">
                <a:latin typeface="等线" panose="02010600030101010101" pitchFamily="2" charset="-122"/>
                <a:ea typeface="方正仿宋_GBK" panose="03000509000000000000" pitchFamily="65" charset="-122"/>
                <a:cs typeface="Times New Roman" panose="02020603050405020304" pitchFamily="18" charset="0"/>
              </a:rPr>
              <a:t>图书馆（</a:t>
            </a:r>
            <a:r>
              <a:rPr lang="en-US" altLang="zh-CN" b="1" kern="100" dirty="0">
                <a:latin typeface="等线" panose="02010600030101010101" pitchFamily="2" charset="-122"/>
                <a:ea typeface="方正仿宋_GBK" panose="03000509000000000000" pitchFamily="65" charset="-122"/>
                <a:cs typeface="Times New Roman" panose="02020603050405020304" pitchFamily="18" charset="0"/>
              </a:rPr>
              <a:t>Library</a:t>
            </a:r>
            <a:r>
              <a:rPr lang="zh-CN" altLang="zh-CN" b="1" kern="100" dirty="0">
                <a:latin typeface="等线" panose="02010600030101010101" pitchFamily="2" charset="-122"/>
                <a:ea typeface="方正仿宋_GBK" panose="03000509000000000000" pitchFamily="65" charset="-122"/>
                <a:cs typeface="Times New Roman" panose="02020603050405020304" pitchFamily="18" charset="0"/>
              </a:rPr>
              <a:t>）</a:t>
            </a:r>
            <a:r>
              <a:rPr lang="zh-CN" altLang="zh-CN" kern="100" dirty="0">
                <a:latin typeface="等线" panose="02010600030101010101" pitchFamily="2" charset="-122"/>
                <a:ea typeface="方正仿宋_GBK" panose="03000509000000000000" pitchFamily="65" charset="-122"/>
                <a:cs typeface="Times New Roman" panose="02020603050405020304" pitchFamily="18" charset="0"/>
              </a:rPr>
              <a:t>：收集、整理、收藏图书资料供人阅览参考的机构。（现代汉语词典、百度词典）早在公元前</a:t>
            </a:r>
            <a:r>
              <a:rPr lang="en-US" altLang="zh-CN" kern="100" dirty="0">
                <a:latin typeface="等线" panose="02010600030101010101" pitchFamily="2" charset="-122"/>
                <a:ea typeface="方正仿宋_GBK" panose="03000509000000000000" pitchFamily="65" charset="-122"/>
                <a:cs typeface="Times New Roman" panose="02020603050405020304" pitchFamily="18" charset="0"/>
              </a:rPr>
              <a:t>3000</a:t>
            </a:r>
            <a:r>
              <a:rPr lang="zh-CN" altLang="zh-CN" kern="100" dirty="0">
                <a:latin typeface="等线" panose="02010600030101010101" pitchFamily="2" charset="-122"/>
                <a:ea typeface="方正仿宋_GBK" panose="03000509000000000000" pitchFamily="65" charset="-122"/>
                <a:cs typeface="Times New Roman" panose="02020603050405020304" pitchFamily="18" charset="0"/>
              </a:rPr>
              <a:t>年就出现了图书馆，图书馆有保存人类文化遗产、开发</a:t>
            </a:r>
            <a:r>
              <a:rPr lang="zh-CN" altLang="en-US" kern="100" dirty="0">
                <a:latin typeface="等线" panose="02010600030101010101" pitchFamily="2" charset="-122"/>
                <a:ea typeface="方正仿宋_GBK" panose="03000509000000000000" pitchFamily="65" charset="-122"/>
                <a:cs typeface="Times New Roman" panose="02020603050405020304" pitchFamily="18" charset="0"/>
              </a:rPr>
              <a:t>信息资源</a:t>
            </a:r>
            <a:r>
              <a:rPr lang="zh-CN" altLang="zh-CN" kern="100" dirty="0">
                <a:latin typeface="等线" panose="02010600030101010101" pitchFamily="2" charset="-122"/>
                <a:ea typeface="方正仿宋_GBK" panose="03000509000000000000" pitchFamily="65" charset="-122"/>
                <a:cs typeface="Times New Roman" panose="02020603050405020304" pitchFamily="18" charset="0"/>
              </a:rPr>
              <a:t>、参与</a:t>
            </a:r>
            <a:r>
              <a:rPr lang="zh-CN" altLang="en-US" kern="100" dirty="0">
                <a:latin typeface="等线" panose="02010600030101010101" pitchFamily="2" charset="-122"/>
                <a:ea typeface="方正仿宋_GBK" panose="03000509000000000000" pitchFamily="65" charset="-122"/>
                <a:cs typeface="Times New Roman" panose="02020603050405020304" pitchFamily="18" charset="0"/>
              </a:rPr>
              <a:t>社会教育</a:t>
            </a:r>
            <a:r>
              <a:rPr lang="zh-CN" altLang="zh-CN" kern="100" dirty="0">
                <a:latin typeface="等线" panose="02010600030101010101" pitchFamily="2" charset="-122"/>
                <a:ea typeface="方正仿宋_GBK" panose="03000509000000000000" pitchFamily="65" charset="-122"/>
                <a:cs typeface="Times New Roman" panose="02020603050405020304" pitchFamily="18" charset="0"/>
              </a:rPr>
              <a:t>等职能。</a:t>
            </a:r>
          </a:p>
        </p:txBody>
      </p:sp>
      <p:sp>
        <p:nvSpPr>
          <p:cNvPr id="4" name="矩形 3"/>
          <p:cNvSpPr/>
          <p:nvPr/>
        </p:nvSpPr>
        <p:spPr>
          <a:xfrm>
            <a:off x="1867928" y="2586426"/>
            <a:ext cx="6395546" cy="923330"/>
          </a:xfrm>
          <a:prstGeom prst="rect">
            <a:avLst/>
          </a:prstGeom>
        </p:spPr>
        <p:txBody>
          <a:bodyPr wrap="square">
            <a:spAutoFit/>
          </a:bodyPr>
          <a:lstStyle/>
          <a:p>
            <a:pPr indent="408305" algn="just">
              <a:spcAft>
                <a:spcPts val="0"/>
              </a:spcAft>
            </a:pPr>
            <a:r>
              <a:rPr lang="zh-CN" altLang="zh-CN" b="1" kern="100" dirty="0">
                <a:latin typeface="等线" panose="02010600030101010101" pitchFamily="2" charset="-122"/>
                <a:ea typeface="方正仿宋_GBK" panose="03000509000000000000" pitchFamily="65" charset="-122"/>
                <a:cs typeface="Times New Roman" panose="02020603050405020304" pitchFamily="18" charset="0"/>
              </a:rPr>
              <a:t>博物馆（</a:t>
            </a:r>
            <a:r>
              <a:rPr lang="en-US" altLang="zh-CN" b="1" kern="100" dirty="0">
                <a:latin typeface="等线" panose="02010600030101010101" pitchFamily="2" charset="-122"/>
                <a:ea typeface="方正仿宋_GBK" panose="03000509000000000000" pitchFamily="65" charset="-122"/>
                <a:cs typeface="Times New Roman" panose="02020603050405020304" pitchFamily="18" charset="0"/>
              </a:rPr>
              <a:t>Museum</a:t>
            </a:r>
            <a:r>
              <a:rPr lang="zh-CN" altLang="zh-CN" b="1" kern="100" dirty="0">
                <a:latin typeface="等线" panose="02010600030101010101" pitchFamily="2" charset="-122"/>
                <a:ea typeface="方正仿宋_GBK" panose="03000509000000000000" pitchFamily="65" charset="-122"/>
                <a:cs typeface="Times New Roman" panose="02020603050405020304" pitchFamily="18" charset="0"/>
              </a:rPr>
              <a:t>）</a:t>
            </a:r>
            <a:r>
              <a:rPr lang="zh-CN" altLang="zh-CN" kern="100" dirty="0">
                <a:latin typeface="等线" panose="02010600030101010101" pitchFamily="2" charset="-122"/>
                <a:ea typeface="方正仿宋_GBK" panose="03000509000000000000" pitchFamily="65" charset="-122"/>
                <a:cs typeface="Times New Roman" panose="02020603050405020304" pitchFamily="18" charset="0"/>
              </a:rPr>
              <a:t>：搜集、保管、研究、陈列、展览有关革命、历史、文化、艺术、自然科学、技术等方面的文物或标本的机构。</a:t>
            </a:r>
            <a:endParaRPr lang="zh-CN" altLang="zh-CN" sz="11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7" name="矩形 6"/>
          <p:cNvSpPr/>
          <p:nvPr/>
        </p:nvSpPr>
        <p:spPr>
          <a:xfrm>
            <a:off x="1867928" y="3821344"/>
            <a:ext cx="6495963" cy="2031325"/>
          </a:xfrm>
          <a:prstGeom prst="rect">
            <a:avLst/>
          </a:prstGeom>
        </p:spPr>
        <p:txBody>
          <a:bodyPr wrap="square">
            <a:spAutoFit/>
          </a:bodyPr>
          <a:lstStyle/>
          <a:p>
            <a:pPr indent="408305" algn="just">
              <a:spcAft>
                <a:spcPts val="0"/>
              </a:spcAft>
            </a:pPr>
            <a:r>
              <a:rPr lang="zh-CN" altLang="zh-CN" b="1" kern="100" dirty="0">
                <a:latin typeface="等线" panose="02010600030101010101" pitchFamily="2" charset="-122"/>
                <a:ea typeface="方正仿宋_GBK" panose="03000509000000000000" pitchFamily="65" charset="-122"/>
                <a:cs typeface="Times New Roman" panose="02020603050405020304" pitchFamily="18" charset="0"/>
              </a:rPr>
              <a:t>规划馆（</a:t>
            </a:r>
            <a:r>
              <a:rPr lang="en-US" altLang="zh-CN" b="1" kern="100" dirty="0">
                <a:latin typeface="等线" panose="02010600030101010101" pitchFamily="2" charset="-122"/>
                <a:ea typeface="方正仿宋_GBK" panose="03000509000000000000" pitchFamily="65" charset="-122"/>
                <a:cs typeface="Times New Roman" panose="02020603050405020304" pitchFamily="18" charset="0"/>
              </a:rPr>
              <a:t>Planning hall</a:t>
            </a:r>
            <a:r>
              <a:rPr lang="zh-CN" altLang="zh-CN" b="1" kern="100" dirty="0">
                <a:latin typeface="等线" panose="02010600030101010101" pitchFamily="2" charset="-122"/>
                <a:ea typeface="方正仿宋_GBK" panose="03000509000000000000" pitchFamily="65" charset="-122"/>
                <a:cs typeface="Times New Roman" panose="02020603050405020304" pitchFamily="18" charset="0"/>
              </a:rPr>
              <a:t>）</a:t>
            </a:r>
            <a:r>
              <a:rPr lang="zh-CN" altLang="zh-CN" kern="100" dirty="0">
                <a:latin typeface="等线" panose="02010600030101010101" pitchFamily="2" charset="-122"/>
                <a:ea typeface="方正仿宋_GBK" panose="03000509000000000000" pitchFamily="65" charset="-122"/>
                <a:cs typeface="Times New Roman" panose="02020603050405020304" pitchFamily="18" charset="0"/>
              </a:rPr>
              <a:t>：全方位、多角度地展现城市建设的沧桑巨变以及城市发展成果与总体趋向的机构。规划馆作为宣传和教育的重要阵地，它不仅为城市规划</a:t>
            </a:r>
            <a:r>
              <a:rPr lang="zh-CN" altLang="en-US" kern="100" dirty="0">
                <a:latin typeface="等线" panose="02010600030101010101" pitchFamily="2" charset="-122"/>
                <a:ea typeface="方正仿宋_GBK" panose="03000509000000000000" pitchFamily="65" charset="-122"/>
                <a:cs typeface="Times New Roman" panose="02020603050405020304" pitchFamily="18" charset="0"/>
              </a:rPr>
              <a:t>精细化管理</a:t>
            </a:r>
            <a:r>
              <a:rPr lang="zh-CN" altLang="zh-CN" kern="100" dirty="0">
                <a:latin typeface="等线" panose="02010600030101010101" pitchFamily="2" charset="-122"/>
                <a:ea typeface="方正仿宋_GBK" panose="03000509000000000000" pitchFamily="65" charset="-122"/>
                <a:cs typeface="Times New Roman" panose="02020603050405020304" pitchFamily="18" charset="0"/>
              </a:rPr>
              <a:t>提供了有力支撑，成为政府规划决策与社会各界沟通的桥梁，阳光规划平台和谐亲民空间国家、政府科学决策和宏观调控城市建设发展的重要手段。为国内外专家、城市投资、建设者提供学术报告、规划咨询的场所。</a:t>
            </a:r>
            <a:endParaRPr lang="zh-CN" altLang="zh-CN" sz="11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8990146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a:t>
            </a:r>
            <a:endParaRPr lang="en-US" altLang="zh-CN" sz="2000" b="1" dirty="0">
              <a:solidFill>
                <a:schemeClr val="bg1"/>
              </a:solidFill>
              <a:effectLst>
                <a:outerShdw blurRad="38100" dist="76200" dir="2700000" algn="tl">
                  <a:srgbClr val="000000">
                    <a:alpha val="10000"/>
                  </a:srgbClr>
                </a:outerShdw>
              </a:effectLst>
              <a:cs typeface="+mn-ea"/>
              <a:sym typeface="+mn-lt"/>
            </a:endParaRPr>
          </a:p>
          <a:p>
            <a:pPr algn="ctr"/>
            <a:r>
              <a:rPr lang="zh-CN" altLang="en-US" sz="2000" b="1" dirty="0">
                <a:solidFill>
                  <a:schemeClr val="bg1"/>
                </a:solidFill>
                <a:effectLst>
                  <a:outerShdw blurRad="38100" dist="76200" dir="2700000" algn="tl">
                    <a:srgbClr val="000000">
                      <a:alpha val="10000"/>
                    </a:srgbClr>
                  </a:outerShdw>
                </a:effectLst>
                <a:cs typeface="+mn-ea"/>
                <a:sym typeface="+mn-lt"/>
              </a:rPr>
              <a:t>功能和作用</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3</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4" name="卷形: 水平 3">
            <a:extLst>
              <a:ext uri="{FF2B5EF4-FFF2-40B4-BE49-F238E27FC236}">
                <a16:creationId xmlns:a16="http://schemas.microsoft.com/office/drawing/2014/main" id="{3EBE0AD6-D4E5-43EA-BDBB-DCC2C2D71E35}"/>
              </a:ext>
            </a:extLst>
          </p:cNvPr>
          <p:cNvSpPr/>
          <p:nvPr/>
        </p:nvSpPr>
        <p:spPr>
          <a:xfrm>
            <a:off x="1925691" y="343207"/>
            <a:ext cx="2190751" cy="886503"/>
          </a:xfrm>
          <a:prstGeom prst="horizontalScroll">
            <a:avLst/>
          </a:prstGeom>
          <a:solidFill>
            <a:schemeClr val="accent5"/>
          </a:solidFill>
          <a:ln>
            <a:noFill/>
          </a:ln>
          <a:effectLst>
            <a:outerShdw blurRad="50800" dist="25400" dir="2700000" algn="tl" rotWithShape="0">
              <a:prstClr val="black">
                <a:alpha val="33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wrap="none" rtlCol="0" anchor="ctr"/>
          <a:lstStyle/>
          <a:p>
            <a:pPr algn="ctr"/>
            <a:r>
              <a:rPr lang="zh-CN" altLang="en-US" b="1" dirty="0"/>
              <a:t>江苏方志馆联盟</a:t>
            </a:r>
          </a:p>
        </p:txBody>
      </p:sp>
      <p:pic>
        <p:nvPicPr>
          <p:cNvPr id="2" name="图片 1"/>
          <p:cNvPicPr>
            <a:picLocks noChangeAspect="1"/>
          </p:cNvPicPr>
          <p:nvPr/>
        </p:nvPicPr>
        <p:blipFill>
          <a:blip r:embed="rId3"/>
          <a:stretch>
            <a:fillRect/>
          </a:stretch>
        </p:blipFill>
        <p:spPr>
          <a:xfrm>
            <a:off x="1820039" y="1549378"/>
            <a:ext cx="3770638" cy="4219072"/>
          </a:xfrm>
          <a:prstGeom prst="rect">
            <a:avLst/>
          </a:prstGeom>
        </p:spPr>
      </p:pic>
      <p:pic>
        <p:nvPicPr>
          <p:cNvPr id="3" name="图片 2"/>
          <p:cNvPicPr>
            <a:picLocks noChangeAspect="1"/>
          </p:cNvPicPr>
          <p:nvPr/>
        </p:nvPicPr>
        <p:blipFill>
          <a:blip r:embed="rId4"/>
          <a:stretch>
            <a:fillRect/>
          </a:stretch>
        </p:blipFill>
        <p:spPr>
          <a:xfrm>
            <a:off x="5590677" y="1555532"/>
            <a:ext cx="3300307" cy="4219072"/>
          </a:xfrm>
          <a:prstGeom prst="rect">
            <a:avLst/>
          </a:prstGeom>
        </p:spPr>
      </p:pic>
    </p:spTree>
    <p:extLst>
      <p:ext uri="{BB962C8B-B14F-4D97-AF65-F5344CB8AC3E}">
        <p14:creationId xmlns:p14="http://schemas.microsoft.com/office/powerpoint/2010/main" val="3149893869"/>
      </p:ext>
    </p:extLst>
  </p:cSld>
  <p:clrMapOvr>
    <a:masterClrMapping/>
  </p:clrMapOvr>
  <p:transition spd="med">
    <p:pull/>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4EA4A0A-F13B-4B3D-9A79-66BB24A8835C}"/>
              </a:ext>
            </a:extLst>
          </p:cNvPr>
          <p:cNvGrpSpPr/>
          <p:nvPr/>
        </p:nvGrpSpPr>
        <p:grpSpPr>
          <a:xfrm>
            <a:off x="3147410" y="1260522"/>
            <a:ext cx="3679897" cy="637410"/>
            <a:chOff x="2786095" y="1523231"/>
            <a:chExt cx="2393258" cy="532463"/>
          </a:xfrm>
          <a:noFill/>
        </p:grpSpPr>
        <p:sp>
          <p:nvSpPr>
            <p:cNvPr id="3" name="文本框 2">
              <a:extLst>
                <a:ext uri="{FF2B5EF4-FFF2-40B4-BE49-F238E27FC236}">
                  <a16:creationId xmlns:a16="http://schemas.microsoft.com/office/drawing/2014/main" id="{97EF5A0E-D114-49E7-B681-7D511D5815AC}"/>
                </a:ext>
              </a:extLst>
            </p:cNvPr>
            <p:cNvSpPr txBox="1"/>
            <p:nvPr/>
          </p:nvSpPr>
          <p:spPr>
            <a:xfrm>
              <a:off x="2786095" y="1528634"/>
              <a:ext cx="282734" cy="527060"/>
            </a:xfrm>
            <a:prstGeom prst="rect">
              <a:avLst/>
            </a:prstGeom>
            <a:grpFill/>
          </p:spPr>
          <p:txBody>
            <a:bodyPr wrap="none">
              <a:spAutoFit/>
            </a:bodyPr>
            <a:lstStyle/>
            <a:p>
              <a:pPr eaLnBrk="1" hangingPunct="1">
                <a:defRPr/>
              </a:pPr>
              <a:r>
                <a:rPr lang="en-US" altLang="zh-CN" sz="3500" dirty="0">
                  <a:cs typeface="+mn-ea"/>
                  <a:sym typeface="+mn-lt"/>
                </a:rPr>
                <a:t>1</a:t>
              </a:r>
              <a:endParaRPr lang="zh-CN" altLang="en-US" sz="3500" dirty="0">
                <a:cs typeface="+mn-ea"/>
                <a:sym typeface="+mn-lt"/>
              </a:endParaRPr>
            </a:p>
          </p:txBody>
        </p:sp>
        <p:cxnSp>
          <p:nvCxnSpPr>
            <p:cNvPr id="4" name="直接连接符 3">
              <a:extLst>
                <a:ext uri="{FF2B5EF4-FFF2-40B4-BE49-F238E27FC236}">
                  <a16:creationId xmlns:a16="http://schemas.microsoft.com/office/drawing/2014/main" id="{DF9D6FEB-4176-4394-96BE-32F2127627A9}"/>
                </a:ext>
              </a:extLst>
            </p:cNvPr>
            <p:cNvCxnSpPr/>
            <p:nvPr/>
          </p:nvCxnSpPr>
          <p:spPr>
            <a:xfrm flipH="1">
              <a:off x="3096618" y="1596008"/>
              <a:ext cx="184150" cy="396875"/>
            </a:xfrm>
            <a:prstGeom prst="line">
              <a:avLst/>
            </a:prstGeom>
            <a:grpFill/>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D3C38694-DE6C-4990-8CAB-B8E990454FA7}"/>
                </a:ext>
              </a:extLst>
            </p:cNvPr>
            <p:cNvSpPr txBox="1"/>
            <p:nvPr/>
          </p:nvSpPr>
          <p:spPr>
            <a:xfrm>
              <a:off x="3307805" y="1523231"/>
              <a:ext cx="1871548" cy="527060"/>
            </a:xfrm>
            <a:prstGeom prst="rect">
              <a:avLst/>
            </a:prstGeom>
            <a:grpFill/>
          </p:spPr>
          <p:txBody>
            <a:bodyPr wrap="none">
              <a:spAutoFit/>
            </a:bodyPr>
            <a:lstStyle/>
            <a:p>
              <a:pPr eaLnBrk="1" hangingPunct="1">
                <a:defRPr/>
              </a:pPr>
              <a:r>
                <a:rPr lang="zh-CN" altLang="en-US" sz="3500" dirty="0">
                  <a:cs typeface="+mn-ea"/>
                  <a:sym typeface="+mn-lt"/>
                </a:rPr>
                <a:t>方志馆的定义</a:t>
              </a:r>
            </a:p>
          </p:txBody>
        </p:sp>
      </p:grpSp>
      <p:grpSp>
        <p:nvGrpSpPr>
          <p:cNvPr id="6" name="组合 5">
            <a:extLst>
              <a:ext uri="{FF2B5EF4-FFF2-40B4-BE49-F238E27FC236}">
                <a16:creationId xmlns:a16="http://schemas.microsoft.com/office/drawing/2014/main" id="{C4EA4A0A-F13B-4B3D-9A79-66BB24A8835C}"/>
              </a:ext>
            </a:extLst>
          </p:cNvPr>
          <p:cNvGrpSpPr/>
          <p:nvPr/>
        </p:nvGrpSpPr>
        <p:grpSpPr>
          <a:xfrm>
            <a:off x="3147410" y="2318186"/>
            <a:ext cx="4648770" cy="640141"/>
            <a:chOff x="2739796" y="1523231"/>
            <a:chExt cx="3023374" cy="534744"/>
          </a:xfrm>
          <a:noFill/>
        </p:grpSpPr>
        <p:sp>
          <p:nvSpPr>
            <p:cNvPr id="7" name="文本框 6">
              <a:extLst>
                <a:ext uri="{FF2B5EF4-FFF2-40B4-BE49-F238E27FC236}">
                  <a16:creationId xmlns:a16="http://schemas.microsoft.com/office/drawing/2014/main" id="{97EF5A0E-D114-49E7-B681-7D511D5815AC}"/>
                </a:ext>
              </a:extLst>
            </p:cNvPr>
            <p:cNvSpPr txBox="1"/>
            <p:nvPr/>
          </p:nvSpPr>
          <p:spPr>
            <a:xfrm>
              <a:off x="2739796" y="1530915"/>
              <a:ext cx="282734" cy="527060"/>
            </a:xfrm>
            <a:prstGeom prst="rect">
              <a:avLst/>
            </a:prstGeom>
            <a:grpFill/>
          </p:spPr>
          <p:txBody>
            <a:bodyPr wrap="none">
              <a:spAutoFit/>
            </a:bodyPr>
            <a:lstStyle/>
            <a:p>
              <a:pPr eaLnBrk="1" hangingPunct="1">
                <a:defRPr/>
              </a:pPr>
              <a:r>
                <a:rPr lang="en-US" altLang="zh-CN" sz="3500" dirty="0">
                  <a:cs typeface="+mn-ea"/>
                  <a:sym typeface="+mn-lt"/>
                </a:rPr>
                <a:t>2</a:t>
              </a:r>
              <a:endParaRPr lang="zh-CN" altLang="en-US" sz="3500" dirty="0">
                <a:cs typeface="+mn-ea"/>
                <a:sym typeface="+mn-lt"/>
              </a:endParaRPr>
            </a:p>
          </p:txBody>
        </p:sp>
        <p:cxnSp>
          <p:nvCxnSpPr>
            <p:cNvPr id="8" name="直接连接符 7">
              <a:extLst>
                <a:ext uri="{FF2B5EF4-FFF2-40B4-BE49-F238E27FC236}">
                  <a16:creationId xmlns:a16="http://schemas.microsoft.com/office/drawing/2014/main" id="{DF9D6FEB-4176-4394-96BE-32F2127627A9}"/>
                </a:ext>
              </a:extLst>
            </p:cNvPr>
            <p:cNvCxnSpPr/>
            <p:nvPr/>
          </p:nvCxnSpPr>
          <p:spPr>
            <a:xfrm flipH="1">
              <a:off x="3096618" y="1596008"/>
              <a:ext cx="184150" cy="396875"/>
            </a:xfrm>
            <a:prstGeom prst="line">
              <a:avLst/>
            </a:prstGeom>
            <a:grpFill/>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D3C38694-DE6C-4990-8CAB-B8E990454FA7}"/>
                </a:ext>
              </a:extLst>
            </p:cNvPr>
            <p:cNvSpPr txBox="1"/>
            <p:nvPr/>
          </p:nvSpPr>
          <p:spPr>
            <a:xfrm>
              <a:off x="3307805" y="1523231"/>
              <a:ext cx="2455365" cy="527060"/>
            </a:xfrm>
            <a:prstGeom prst="rect">
              <a:avLst/>
            </a:prstGeom>
            <a:grpFill/>
          </p:spPr>
          <p:txBody>
            <a:bodyPr wrap="none">
              <a:spAutoFit/>
            </a:bodyPr>
            <a:lstStyle/>
            <a:p>
              <a:pPr eaLnBrk="1" hangingPunct="1">
                <a:defRPr/>
              </a:pPr>
              <a:r>
                <a:rPr lang="zh-CN" altLang="en-US" sz="3500" dirty="0">
                  <a:cs typeface="+mn-ea"/>
                  <a:sym typeface="+mn-lt"/>
                </a:rPr>
                <a:t>方志馆的发展现状</a:t>
              </a:r>
            </a:p>
          </p:txBody>
        </p:sp>
      </p:grpSp>
      <p:grpSp>
        <p:nvGrpSpPr>
          <p:cNvPr id="10" name="组合 9">
            <a:extLst>
              <a:ext uri="{FF2B5EF4-FFF2-40B4-BE49-F238E27FC236}">
                <a16:creationId xmlns:a16="http://schemas.microsoft.com/office/drawing/2014/main" id="{C4EA4A0A-F13B-4B3D-9A79-66BB24A8835C}"/>
              </a:ext>
            </a:extLst>
          </p:cNvPr>
          <p:cNvGrpSpPr/>
          <p:nvPr/>
        </p:nvGrpSpPr>
        <p:grpSpPr>
          <a:xfrm>
            <a:off x="3176509" y="3462971"/>
            <a:ext cx="5026419" cy="637410"/>
            <a:chOff x="2786095" y="1523231"/>
            <a:chExt cx="3268982" cy="532463"/>
          </a:xfrm>
          <a:noFill/>
        </p:grpSpPr>
        <p:sp>
          <p:nvSpPr>
            <p:cNvPr id="11" name="文本框 10">
              <a:extLst>
                <a:ext uri="{FF2B5EF4-FFF2-40B4-BE49-F238E27FC236}">
                  <a16:creationId xmlns:a16="http://schemas.microsoft.com/office/drawing/2014/main" id="{97EF5A0E-D114-49E7-B681-7D511D5815AC}"/>
                </a:ext>
              </a:extLst>
            </p:cNvPr>
            <p:cNvSpPr txBox="1"/>
            <p:nvPr/>
          </p:nvSpPr>
          <p:spPr>
            <a:xfrm>
              <a:off x="2786095" y="1528634"/>
              <a:ext cx="282734" cy="527060"/>
            </a:xfrm>
            <a:prstGeom prst="rect">
              <a:avLst/>
            </a:prstGeom>
            <a:grpFill/>
          </p:spPr>
          <p:txBody>
            <a:bodyPr wrap="none">
              <a:spAutoFit/>
            </a:bodyPr>
            <a:lstStyle/>
            <a:p>
              <a:pPr eaLnBrk="1" hangingPunct="1">
                <a:defRPr/>
              </a:pPr>
              <a:r>
                <a:rPr lang="en-US" altLang="zh-CN" sz="3500" dirty="0">
                  <a:cs typeface="+mn-ea"/>
                  <a:sym typeface="+mn-lt"/>
                </a:rPr>
                <a:t>3</a:t>
              </a:r>
              <a:endParaRPr lang="zh-CN" altLang="en-US" sz="3500" dirty="0">
                <a:cs typeface="+mn-ea"/>
                <a:sym typeface="+mn-lt"/>
              </a:endParaRPr>
            </a:p>
          </p:txBody>
        </p:sp>
        <p:cxnSp>
          <p:nvCxnSpPr>
            <p:cNvPr id="12" name="直接连接符 11">
              <a:extLst>
                <a:ext uri="{FF2B5EF4-FFF2-40B4-BE49-F238E27FC236}">
                  <a16:creationId xmlns:a16="http://schemas.microsoft.com/office/drawing/2014/main" id="{DF9D6FEB-4176-4394-96BE-32F2127627A9}"/>
                </a:ext>
              </a:extLst>
            </p:cNvPr>
            <p:cNvCxnSpPr/>
            <p:nvPr/>
          </p:nvCxnSpPr>
          <p:spPr>
            <a:xfrm flipH="1">
              <a:off x="3096618" y="1596008"/>
              <a:ext cx="184150" cy="396875"/>
            </a:xfrm>
            <a:prstGeom prst="line">
              <a:avLst/>
            </a:prstGeom>
            <a:grpFill/>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D3C38694-DE6C-4990-8CAB-B8E990454FA7}"/>
                </a:ext>
              </a:extLst>
            </p:cNvPr>
            <p:cNvSpPr txBox="1"/>
            <p:nvPr/>
          </p:nvSpPr>
          <p:spPr>
            <a:xfrm>
              <a:off x="3307805" y="1523231"/>
              <a:ext cx="2747272" cy="527060"/>
            </a:xfrm>
            <a:prstGeom prst="rect">
              <a:avLst/>
            </a:prstGeom>
            <a:grpFill/>
          </p:spPr>
          <p:txBody>
            <a:bodyPr wrap="none">
              <a:spAutoFit/>
            </a:bodyPr>
            <a:lstStyle/>
            <a:p>
              <a:pPr eaLnBrk="1" hangingPunct="1">
                <a:defRPr/>
              </a:pPr>
              <a:r>
                <a:rPr lang="zh-CN" altLang="en-US" sz="3500" dirty="0">
                  <a:cs typeface="+mn-ea"/>
                  <a:sym typeface="+mn-lt"/>
                </a:rPr>
                <a:t>方志馆的功能与作用</a:t>
              </a:r>
            </a:p>
          </p:txBody>
        </p:sp>
      </p:grpSp>
      <p:grpSp>
        <p:nvGrpSpPr>
          <p:cNvPr id="14" name="组合 13">
            <a:extLst>
              <a:ext uri="{FF2B5EF4-FFF2-40B4-BE49-F238E27FC236}">
                <a16:creationId xmlns:a16="http://schemas.microsoft.com/office/drawing/2014/main" id="{C4EA4A0A-F13B-4B3D-9A79-66BB24A8835C}"/>
              </a:ext>
            </a:extLst>
          </p:cNvPr>
          <p:cNvGrpSpPr/>
          <p:nvPr/>
        </p:nvGrpSpPr>
        <p:grpSpPr>
          <a:xfrm>
            <a:off x="3176509" y="4508189"/>
            <a:ext cx="5026419" cy="637410"/>
            <a:chOff x="2786095" y="1523231"/>
            <a:chExt cx="3268982" cy="532463"/>
          </a:xfrm>
          <a:noFill/>
        </p:grpSpPr>
        <p:sp>
          <p:nvSpPr>
            <p:cNvPr id="15" name="文本框 14">
              <a:extLst>
                <a:ext uri="{FF2B5EF4-FFF2-40B4-BE49-F238E27FC236}">
                  <a16:creationId xmlns:a16="http://schemas.microsoft.com/office/drawing/2014/main" id="{97EF5A0E-D114-49E7-B681-7D511D5815AC}"/>
                </a:ext>
              </a:extLst>
            </p:cNvPr>
            <p:cNvSpPr txBox="1"/>
            <p:nvPr/>
          </p:nvSpPr>
          <p:spPr>
            <a:xfrm>
              <a:off x="2786095" y="1528634"/>
              <a:ext cx="282734" cy="527060"/>
            </a:xfrm>
            <a:prstGeom prst="rect">
              <a:avLst/>
            </a:prstGeom>
            <a:grpFill/>
          </p:spPr>
          <p:txBody>
            <a:bodyPr wrap="none">
              <a:spAutoFit/>
            </a:bodyPr>
            <a:lstStyle/>
            <a:p>
              <a:pPr eaLnBrk="1" hangingPunct="1">
                <a:defRPr/>
              </a:pPr>
              <a:r>
                <a:rPr lang="en-US" altLang="zh-CN" sz="3500" dirty="0">
                  <a:cs typeface="+mn-ea"/>
                  <a:sym typeface="+mn-lt"/>
                </a:rPr>
                <a:t>4</a:t>
              </a:r>
              <a:endParaRPr lang="zh-CN" altLang="en-US" sz="3500" dirty="0">
                <a:cs typeface="+mn-ea"/>
                <a:sym typeface="+mn-lt"/>
              </a:endParaRPr>
            </a:p>
          </p:txBody>
        </p:sp>
        <p:cxnSp>
          <p:nvCxnSpPr>
            <p:cNvPr id="16" name="直接连接符 15">
              <a:extLst>
                <a:ext uri="{FF2B5EF4-FFF2-40B4-BE49-F238E27FC236}">
                  <a16:creationId xmlns:a16="http://schemas.microsoft.com/office/drawing/2014/main" id="{DF9D6FEB-4176-4394-96BE-32F2127627A9}"/>
                </a:ext>
              </a:extLst>
            </p:cNvPr>
            <p:cNvCxnSpPr/>
            <p:nvPr/>
          </p:nvCxnSpPr>
          <p:spPr>
            <a:xfrm flipH="1">
              <a:off x="3096618" y="1596008"/>
              <a:ext cx="184150" cy="396875"/>
            </a:xfrm>
            <a:prstGeom prst="line">
              <a:avLst/>
            </a:prstGeom>
            <a:grpFill/>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D3C38694-DE6C-4990-8CAB-B8E990454FA7}"/>
                </a:ext>
              </a:extLst>
            </p:cNvPr>
            <p:cNvSpPr txBox="1"/>
            <p:nvPr/>
          </p:nvSpPr>
          <p:spPr>
            <a:xfrm>
              <a:off x="3307805" y="1523231"/>
              <a:ext cx="2747272" cy="527060"/>
            </a:xfrm>
            <a:prstGeom prst="rect">
              <a:avLst/>
            </a:prstGeom>
            <a:solidFill>
              <a:schemeClr val="accent1">
                <a:lumMod val="60000"/>
                <a:lumOff val="40000"/>
              </a:schemeClr>
            </a:solidFill>
          </p:spPr>
          <p:txBody>
            <a:bodyPr wrap="none">
              <a:spAutoFit/>
            </a:bodyPr>
            <a:lstStyle/>
            <a:p>
              <a:pPr eaLnBrk="1" hangingPunct="1">
                <a:defRPr/>
              </a:pPr>
              <a:r>
                <a:rPr lang="zh-CN" altLang="en-US" sz="3500" dirty="0">
                  <a:cs typeface="+mn-ea"/>
                  <a:sym typeface="+mn-lt"/>
                </a:rPr>
                <a:t>现代数字化方志资源</a:t>
              </a:r>
            </a:p>
          </p:txBody>
        </p:sp>
      </p:grpSp>
      <p:sp>
        <p:nvSpPr>
          <p:cNvPr id="18" name="文本框 17">
            <a:extLst>
              <a:ext uri="{FF2B5EF4-FFF2-40B4-BE49-F238E27FC236}">
                <a16:creationId xmlns:a16="http://schemas.microsoft.com/office/drawing/2014/main" id="{2B8C0215-3D5A-4F69-AD9B-CED044A98A89}"/>
              </a:ext>
            </a:extLst>
          </p:cNvPr>
          <p:cNvSpPr txBox="1"/>
          <p:nvPr/>
        </p:nvSpPr>
        <p:spPr>
          <a:xfrm>
            <a:off x="0" y="2620203"/>
            <a:ext cx="1514913" cy="646331"/>
          </a:xfrm>
          <a:prstGeom prst="rect">
            <a:avLst/>
          </a:prstGeom>
          <a:noFill/>
        </p:spPr>
        <p:txBody>
          <a:bodyPr wrap="square" rtlCol="0">
            <a:spAutoFit/>
          </a:bodyPr>
          <a:lstStyle/>
          <a:p>
            <a:pPr algn="ctr"/>
            <a:r>
              <a:rPr lang="zh-CN" altLang="en-US" sz="3600" b="1" dirty="0">
                <a:solidFill>
                  <a:schemeClr val="bg1"/>
                </a:solidFill>
                <a:effectLst>
                  <a:outerShdw blurRad="38100" dist="76200" dir="2700000" algn="tl">
                    <a:srgbClr val="000000">
                      <a:alpha val="10000"/>
                    </a:srgbClr>
                  </a:outerShdw>
                </a:effectLst>
                <a:cs typeface="+mn-ea"/>
                <a:sym typeface="+mn-lt"/>
              </a:rPr>
              <a:t>目 录</a:t>
            </a:r>
          </a:p>
        </p:txBody>
      </p:sp>
    </p:spTree>
    <p:extLst>
      <p:ext uri="{BB962C8B-B14F-4D97-AF65-F5344CB8AC3E}">
        <p14:creationId xmlns:p14="http://schemas.microsoft.com/office/powerpoint/2010/main" val="35715349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现代数字化方志资源</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4</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2" name="矩形 1"/>
          <p:cNvSpPr/>
          <p:nvPr/>
        </p:nvSpPr>
        <p:spPr>
          <a:xfrm>
            <a:off x="2159876" y="1412145"/>
            <a:ext cx="6237890" cy="3785652"/>
          </a:xfrm>
          <a:prstGeom prst="rect">
            <a:avLst/>
          </a:prstGeom>
        </p:spPr>
        <p:txBody>
          <a:bodyPr wrap="square">
            <a:spAutoFit/>
          </a:bodyPr>
          <a:lstStyle/>
          <a:p>
            <a:pPr algn="just">
              <a:lnSpc>
                <a:spcPct val="150000"/>
              </a:lnSpc>
              <a:spcAft>
                <a:spcPts val="0"/>
              </a:spcAft>
            </a:pPr>
            <a:r>
              <a:rPr lang="en-US" altLang="zh-CN" sz="2000" kern="100" dirty="0">
                <a:solidFill>
                  <a:srgbClr val="002060"/>
                </a:solidFill>
                <a:latin typeface="宋体" panose="02010600030101010101" pitchFamily="2" charset="-122"/>
                <a:ea typeface="宋体" panose="02010600030101010101" pitchFamily="2" charset="-122"/>
                <a:cs typeface="Times New Roman" panose="02020603050405020304" pitchFamily="18" charset="0"/>
              </a:rPr>
              <a:t>    </a:t>
            </a:r>
            <a:r>
              <a:rPr lang="zh-CN" altLang="zh-CN" sz="2000" kern="100" dirty="0">
                <a:solidFill>
                  <a:srgbClr val="002060"/>
                </a:solidFill>
                <a:latin typeface="宋体" panose="02010600030101010101" pitchFamily="2" charset="-122"/>
                <a:ea typeface="宋体" panose="02010600030101010101" pitchFamily="2" charset="-122"/>
                <a:cs typeface="Times New Roman" panose="02020603050405020304" pitchFamily="18" charset="0"/>
              </a:rPr>
              <a:t>随着信息技术的飞速发展，社会各界以及广大方志爱好者对志书信息的查询、利用等方面有了更高要求，方志馆逐渐由最初的纯纸质图书、手工操作，进入到自动化、数字化阶段。</a:t>
            </a:r>
            <a:r>
              <a:rPr lang="en-US" altLang="zh-CN" sz="2000" kern="100" dirty="0">
                <a:solidFill>
                  <a:srgbClr val="002060"/>
                </a:solidFill>
                <a:latin typeface="宋体" panose="02010600030101010101" pitchFamily="2" charset="-122"/>
                <a:ea typeface="宋体" panose="02010600030101010101" pitchFamily="2" charset="-122"/>
                <a:cs typeface="Times New Roman" panose="02020603050405020304" pitchFamily="18" charset="0"/>
              </a:rPr>
              <a:t>       </a:t>
            </a:r>
          </a:p>
          <a:p>
            <a:pPr algn="just">
              <a:lnSpc>
                <a:spcPct val="150000"/>
              </a:lnSpc>
              <a:spcAft>
                <a:spcPts val="0"/>
              </a:spcAft>
            </a:pPr>
            <a:r>
              <a:rPr lang="en-US" altLang="zh-CN" sz="2000" kern="100" dirty="0">
                <a:solidFill>
                  <a:srgbClr val="002060"/>
                </a:solidFill>
                <a:latin typeface="宋体" panose="02010600030101010101" pitchFamily="2" charset="-122"/>
                <a:ea typeface="宋体" panose="02010600030101010101" pitchFamily="2" charset="-122"/>
                <a:cs typeface="Times New Roman" panose="02020603050405020304" pitchFamily="18" charset="0"/>
              </a:rPr>
              <a:t>    </a:t>
            </a:r>
            <a:r>
              <a:rPr lang="zh-CN" altLang="zh-CN" sz="2000" kern="100" dirty="0">
                <a:solidFill>
                  <a:srgbClr val="002060"/>
                </a:solidFill>
                <a:latin typeface="宋体" panose="02010600030101010101" pitchFamily="2" charset="-122"/>
                <a:ea typeface="宋体" panose="02010600030101010101" pitchFamily="2" charset="-122"/>
                <a:cs typeface="Times New Roman" panose="02020603050405020304" pitchFamily="18" charset="0"/>
              </a:rPr>
              <a:t>加快推进地方志的信息化建设已经成为方志馆工作的一项重要任务和内容。</a:t>
            </a:r>
            <a:endParaRPr lang="en-US" altLang="zh-CN" sz="2000" kern="100" dirty="0">
              <a:solidFill>
                <a:srgbClr val="002060"/>
              </a:solidFill>
              <a:latin typeface="宋体" panose="02010600030101010101" pitchFamily="2" charset="-122"/>
              <a:ea typeface="宋体" panose="02010600030101010101" pitchFamily="2" charset="-122"/>
              <a:cs typeface="Times New Roman" panose="02020603050405020304" pitchFamily="18" charset="0"/>
            </a:endParaRPr>
          </a:p>
          <a:p>
            <a:pPr algn="just">
              <a:lnSpc>
                <a:spcPct val="150000"/>
              </a:lnSpc>
              <a:spcAft>
                <a:spcPts val="0"/>
              </a:spcAft>
            </a:pPr>
            <a:r>
              <a:rPr lang="en-US" altLang="zh-CN" sz="2000" kern="100" dirty="0">
                <a:solidFill>
                  <a:srgbClr val="002060"/>
                </a:solidFill>
                <a:latin typeface="宋体" panose="02010600030101010101" pitchFamily="2" charset="-122"/>
                <a:ea typeface="宋体" panose="02010600030101010101" pitchFamily="2" charset="-122"/>
                <a:cs typeface="Times New Roman" panose="02020603050405020304" pitchFamily="18" charset="0"/>
              </a:rPr>
              <a:t>   </a:t>
            </a:r>
            <a:r>
              <a:rPr lang="zh-CN" altLang="zh-CN" sz="2000" kern="100" dirty="0">
                <a:solidFill>
                  <a:srgbClr val="002060"/>
                </a:solidFill>
                <a:latin typeface="宋体" panose="02010600030101010101" pitchFamily="2" charset="-122"/>
                <a:ea typeface="宋体" panose="02010600030101010101" pitchFamily="2" charset="-122"/>
                <a:cs typeface="Times New Roman" panose="02020603050405020304" pitchFamily="18" charset="0"/>
              </a:rPr>
              <a:t>“数字方志馆”就是利用先进的技术手段将志书数据化，在网络平台上创造信息资源共享的服务模式。</a:t>
            </a:r>
            <a:endParaRPr lang="zh-CN" altLang="zh-CN" sz="2000" kern="100" dirty="0">
              <a:solidFill>
                <a:srgbClr val="002060"/>
              </a:solidFill>
              <a:effectLst/>
              <a:latin typeface="宋体" panose="02010600030101010101" pitchFamily="2" charset="-122"/>
              <a:ea typeface="宋体" panose="02010600030101010101" pitchFamily="2" charset="-122"/>
              <a:cs typeface="Times New Roman" panose="02020603050405020304" pitchFamily="18" charset="0"/>
            </a:endParaRPr>
          </a:p>
        </p:txBody>
      </p:sp>
      <p:sp>
        <p:nvSpPr>
          <p:cNvPr id="3" name="矩形 2"/>
          <p:cNvSpPr/>
          <p:nvPr/>
        </p:nvSpPr>
        <p:spPr>
          <a:xfrm>
            <a:off x="2472586" y="837465"/>
            <a:ext cx="1422184" cy="461665"/>
          </a:xfrm>
          <a:prstGeom prst="rect">
            <a:avLst/>
          </a:prstGeom>
        </p:spPr>
        <p:txBody>
          <a:bodyPr wrap="none">
            <a:spAutoFit/>
          </a:bodyPr>
          <a:lstStyle/>
          <a:p>
            <a:r>
              <a:rPr lang="zh-CN" altLang="en-US" sz="2400" b="1" kern="100" dirty="0">
                <a:solidFill>
                  <a:srgbClr val="002060"/>
                </a:solidFill>
                <a:latin typeface="等线" panose="02010600030101010101" pitchFamily="2" charset="-122"/>
                <a:ea typeface="方正仿宋_GBK" panose="03000509000000000000" pitchFamily="65" charset="-122"/>
                <a:cs typeface="Times New Roman" panose="02020603050405020304" pitchFamily="18" charset="0"/>
              </a:rPr>
              <a:t>时代需求</a:t>
            </a:r>
            <a:endParaRPr lang="zh-CN" altLang="en-US" sz="2400" b="1" dirty="0">
              <a:solidFill>
                <a:srgbClr val="002060"/>
              </a:solidFill>
            </a:endParaRPr>
          </a:p>
        </p:txBody>
      </p:sp>
    </p:spTree>
    <p:extLst>
      <p:ext uri="{BB962C8B-B14F-4D97-AF65-F5344CB8AC3E}">
        <p14:creationId xmlns:p14="http://schemas.microsoft.com/office/powerpoint/2010/main" val="3272951777"/>
      </p:ext>
    </p:extLst>
  </p:cSld>
  <p:clrMapOvr>
    <a:masterClrMapping/>
  </p:clrMapOvr>
  <p:transition spd="med">
    <p:pull/>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流程图: 资料带 8"/>
          <p:cNvSpPr/>
          <p:nvPr/>
        </p:nvSpPr>
        <p:spPr>
          <a:xfrm>
            <a:off x="2107669" y="417687"/>
            <a:ext cx="2467528" cy="599090"/>
          </a:xfrm>
          <a:prstGeom prst="flowChartPunchedTape">
            <a:avLst/>
          </a:prstGeom>
          <a:solidFill>
            <a:srgbClr val="0070C0"/>
          </a:solidFill>
          <a:ln>
            <a:noFill/>
          </a:ln>
          <a:effectLst>
            <a:outerShdw blurRad="50800" dist="25400" dir="2700000" algn="tl" rotWithShape="0">
              <a:prstClr val="black">
                <a:alpha val="33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wrap="none" rtlCol="0" anchor="ctr"/>
          <a:lstStyle/>
          <a:p>
            <a:pPr algn="ctr"/>
            <a:endParaRPr lang="zh-CN" altLang="en-US" sz="1050"/>
          </a:p>
        </p:txBody>
      </p:sp>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现代数字化方志资源</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4</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3" name="矩形 2"/>
          <p:cNvSpPr/>
          <p:nvPr/>
        </p:nvSpPr>
        <p:spPr>
          <a:xfrm>
            <a:off x="2166272" y="478593"/>
            <a:ext cx="2350323" cy="461665"/>
          </a:xfrm>
          <a:prstGeom prst="rect">
            <a:avLst/>
          </a:prstGeom>
        </p:spPr>
        <p:txBody>
          <a:bodyPr wrap="none">
            <a:spAutoFit/>
          </a:bodyPr>
          <a:lstStyle/>
          <a:p>
            <a:r>
              <a:rPr lang="zh-CN" altLang="en-US" sz="2400" b="1" dirty="0">
                <a:solidFill>
                  <a:srgbClr val="FFFF00"/>
                </a:solidFill>
                <a:latin typeface="隶书" panose="02010509060101010101" pitchFamily="49" charset="-122"/>
                <a:ea typeface="隶书" panose="02010509060101010101" pitchFamily="49" charset="-122"/>
                <a:cs typeface="Times New Roman" panose="02020603050405020304" pitchFamily="18" charset="0"/>
              </a:rPr>
              <a:t>一、数字化方志</a:t>
            </a:r>
            <a:endParaRPr lang="zh-CN" altLang="en-US" sz="2400" b="1" dirty="0">
              <a:solidFill>
                <a:srgbClr val="FFFF00"/>
              </a:solidFill>
              <a:latin typeface="隶书" panose="02010509060101010101" pitchFamily="49" charset="-122"/>
              <a:ea typeface="隶书" panose="02010509060101010101" pitchFamily="49" charset="-122"/>
            </a:endParaRPr>
          </a:p>
        </p:txBody>
      </p:sp>
      <p:sp>
        <p:nvSpPr>
          <p:cNvPr id="4" name="矩形 3"/>
          <p:cNvSpPr/>
          <p:nvPr/>
        </p:nvSpPr>
        <p:spPr>
          <a:xfrm>
            <a:off x="2423695" y="1686946"/>
            <a:ext cx="5521515" cy="2169825"/>
          </a:xfrm>
          <a:prstGeom prst="rect">
            <a:avLst/>
          </a:prstGeom>
        </p:spPr>
        <p:txBody>
          <a:bodyPr wrap="square">
            <a:spAutoFit/>
          </a:bodyPr>
          <a:lstStyle/>
          <a:p>
            <a:pPr>
              <a:lnSpc>
                <a:spcPct val="150000"/>
              </a:lnSpc>
            </a:pPr>
            <a:r>
              <a:rPr lang="zh-CN" altLang="en-US" dirty="0">
                <a:solidFill>
                  <a:srgbClr val="002060"/>
                </a:solidFill>
                <a:latin typeface="arial" panose="020B0604020202020204" pitchFamily="34" charset="0"/>
              </a:rPr>
              <a:t>     数字方志是把新旧的地方志扫描录入电脑，可以在网络上阅读，即电子版的地方志书就是数字方志。随着互联网的发展人们渐渐脱离书本，地方志数字化是未来的趋势，数字方志比较完善的是国家图书馆数字方志。</a:t>
            </a:r>
            <a:endParaRPr lang="zh-CN" altLang="en-US" dirty="0">
              <a:solidFill>
                <a:srgbClr val="002060"/>
              </a:solidFill>
            </a:endParaRPr>
          </a:p>
        </p:txBody>
      </p:sp>
    </p:spTree>
    <p:extLst>
      <p:ext uri="{BB962C8B-B14F-4D97-AF65-F5344CB8AC3E}">
        <p14:creationId xmlns:p14="http://schemas.microsoft.com/office/powerpoint/2010/main" val="3771307609"/>
      </p:ext>
    </p:extLst>
  </p:cSld>
  <p:clrMapOvr>
    <a:masterClrMapping/>
  </p:clrMapOvr>
  <p:transition spd="med">
    <p:pull/>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现代数字化方志资源</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4</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2" name="矩形 1"/>
          <p:cNvSpPr/>
          <p:nvPr/>
        </p:nvSpPr>
        <p:spPr>
          <a:xfrm>
            <a:off x="2329281" y="396030"/>
            <a:ext cx="1338828" cy="369332"/>
          </a:xfrm>
          <a:prstGeom prst="rect">
            <a:avLst/>
          </a:prstGeom>
        </p:spPr>
        <p:txBody>
          <a:bodyPr wrap="none">
            <a:spAutoFit/>
          </a:bodyPr>
          <a:lstStyle/>
          <a:p>
            <a:r>
              <a:rPr lang="zh-CN" altLang="en-US" dirty="0">
                <a:solidFill>
                  <a:srgbClr val="002060"/>
                </a:solidFill>
                <a:latin typeface="arial" panose="020B0604020202020204" pitchFamily="34" charset="0"/>
              </a:rPr>
              <a:t>数字化标准</a:t>
            </a:r>
            <a:endParaRPr lang="zh-CN" altLang="en-US" dirty="0"/>
          </a:p>
        </p:txBody>
      </p:sp>
      <p:pic>
        <p:nvPicPr>
          <p:cNvPr id="8" name="图片 7"/>
          <p:cNvPicPr>
            <a:picLocks noChangeAspect="1"/>
          </p:cNvPicPr>
          <p:nvPr/>
        </p:nvPicPr>
        <p:blipFill>
          <a:blip r:embed="rId3"/>
          <a:stretch>
            <a:fillRect/>
          </a:stretch>
        </p:blipFill>
        <p:spPr>
          <a:xfrm>
            <a:off x="5508464" y="1158043"/>
            <a:ext cx="3193057" cy="4541914"/>
          </a:xfrm>
          <a:prstGeom prst="rect">
            <a:avLst/>
          </a:prstGeom>
        </p:spPr>
      </p:pic>
      <p:pic>
        <p:nvPicPr>
          <p:cNvPr id="9" name="图片 8"/>
          <p:cNvPicPr>
            <a:picLocks noChangeAspect="1"/>
          </p:cNvPicPr>
          <p:nvPr/>
        </p:nvPicPr>
        <p:blipFill>
          <a:blip r:embed="rId4"/>
          <a:stretch>
            <a:fillRect/>
          </a:stretch>
        </p:blipFill>
        <p:spPr>
          <a:xfrm>
            <a:off x="2067771" y="1142802"/>
            <a:ext cx="3200677" cy="4557155"/>
          </a:xfrm>
          <a:prstGeom prst="rect">
            <a:avLst/>
          </a:prstGeom>
        </p:spPr>
      </p:pic>
      <p:sp>
        <p:nvSpPr>
          <p:cNvPr id="10" name="矩形 9"/>
          <p:cNvSpPr/>
          <p:nvPr/>
        </p:nvSpPr>
        <p:spPr>
          <a:xfrm>
            <a:off x="2421614" y="5892933"/>
            <a:ext cx="2686414" cy="369332"/>
          </a:xfrm>
          <a:prstGeom prst="rect">
            <a:avLst/>
          </a:prstGeom>
        </p:spPr>
        <p:txBody>
          <a:bodyPr wrap="square">
            <a:spAutoFit/>
          </a:bodyPr>
          <a:lstStyle/>
          <a:p>
            <a:r>
              <a:rPr lang="zh-CN" altLang="zh-CN" b="1" dirty="0">
                <a:solidFill>
                  <a:srgbClr val="002060"/>
                </a:solidFill>
                <a:ea typeface="方正仿宋_GBK" panose="03000509000000000000" pitchFamily="65" charset="-122"/>
                <a:cs typeface="Times New Roman" panose="02020603050405020304" pitchFamily="18" charset="0"/>
              </a:rPr>
              <a:t>地方志著录元数据规范</a:t>
            </a:r>
            <a:endParaRPr lang="zh-CN" altLang="en-US" b="1" dirty="0">
              <a:solidFill>
                <a:srgbClr val="002060"/>
              </a:solidFill>
            </a:endParaRPr>
          </a:p>
        </p:txBody>
      </p:sp>
      <p:sp>
        <p:nvSpPr>
          <p:cNvPr id="11" name="矩形 10"/>
          <p:cNvSpPr/>
          <p:nvPr/>
        </p:nvSpPr>
        <p:spPr>
          <a:xfrm>
            <a:off x="5858497" y="5892933"/>
            <a:ext cx="2696924" cy="369332"/>
          </a:xfrm>
          <a:prstGeom prst="rect">
            <a:avLst/>
          </a:prstGeom>
        </p:spPr>
        <p:txBody>
          <a:bodyPr wrap="square">
            <a:spAutoFit/>
          </a:bodyPr>
          <a:lstStyle/>
          <a:p>
            <a:r>
              <a:rPr lang="zh-CN" altLang="zh-CN" b="1" dirty="0">
                <a:solidFill>
                  <a:srgbClr val="002060"/>
                </a:solidFill>
                <a:ea typeface="方正仿宋_GBK" panose="03000509000000000000" pitchFamily="65" charset="-122"/>
                <a:cs typeface="Times New Roman" panose="02020603050405020304" pitchFamily="18" charset="0"/>
              </a:rPr>
              <a:t>地方志数字化处理规范</a:t>
            </a:r>
            <a:endParaRPr lang="zh-CN" altLang="en-US" b="1" dirty="0">
              <a:solidFill>
                <a:srgbClr val="002060"/>
              </a:solidFill>
            </a:endParaRPr>
          </a:p>
        </p:txBody>
      </p:sp>
    </p:spTree>
    <p:extLst>
      <p:ext uri="{BB962C8B-B14F-4D97-AF65-F5344CB8AC3E}">
        <p14:creationId xmlns:p14="http://schemas.microsoft.com/office/powerpoint/2010/main" val="3027371488"/>
      </p:ext>
    </p:extLst>
  </p:cSld>
  <p:clrMapOvr>
    <a:masterClrMapping/>
  </p:clrMapOvr>
  <p:transition spd="med">
    <p:pull/>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现代数字化方志资源</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4</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pic>
        <p:nvPicPr>
          <p:cNvPr id="2" name="图片 1"/>
          <p:cNvPicPr>
            <a:picLocks noChangeAspect="1"/>
          </p:cNvPicPr>
          <p:nvPr/>
        </p:nvPicPr>
        <p:blipFill>
          <a:blip r:embed="rId3"/>
          <a:stretch>
            <a:fillRect/>
          </a:stretch>
        </p:blipFill>
        <p:spPr>
          <a:xfrm>
            <a:off x="3426495" y="579607"/>
            <a:ext cx="3583905" cy="5044642"/>
          </a:xfrm>
          <a:prstGeom prst="rect">
            <a:avLst/>
          </a:prstGeom>
        </p:spPr>
      </p:pic>
      <p:sp>
        <p:nvSpPr>
          <p:cNvPr id="7" name="矩形 6"/>
          <p:cNvSpPr/>
          <p:nvPr/>
        </p:nvSpPr>
        <p:spPr>
          <a:xfrm>
            <a:off x="4092759" y="5998037"/>
            <a:ext cx="2696924" cy="369332"/>
          </a:xfrm>
          <a:prstGeom prst="rect">
            <a:avLst/>
          </a:prstGeom>
        </p:spPr>
        <p:txBody>
          <a:bodyPr wrap="square">
            <a:spAutoFit/>
          </a:bodyPr>
          <a:lstStyle/>
          <a:p>
            <a:r>
              <a:rPr lang="zh-CN" altLang="zh-CN" b="1" dirty="0">
                <a:solidFill>
                  <a:srgbClr val="002060"/>
                </a:solidFill>
                <a:ea typeface="方正仿宋_GBK" panose="03000509000000000000" pitchFamily="65" charset="-122"/>
                <a:cs typeface="Times New Roman" panose="02020603050405020304" pitchFamily="18" charset="0"/>
              </a:rPr>
              <a:t>地方志</a:t>
            </a:r>
            <a:r>
              <a:rPr lang="zh-CN" altLang="en-US" b="1" dirty="0">
                <a:solidFill>
                  <a:srgbClr val="002060"/>
                </a:solidFill>
                <a:ea typeface="方正仿宋_GBK" panose="03000509000000000000" pitchFamily="65" charset="-122"/>
                <a:cs typeface="Times New Roman" panose="02020603050405020304" pitchFamily="18" charset="0"/>
              </a:rPr>
              <a:t>索引编制规则</a:t>
            </a:r>
            <a:endParaRPr lang="zh-CN" altLang="en-US" b="1" dirty="0">
              <a:solidFill>
                <a:srgbClr val="002060"/>
              </a:solidFill>
            </a:endParaRPr>
          </a:p>
        </p:txBody>
      </p:sp>
    </p:spTree>
    <p:extLst>
      <p:ext uri="{BB962C8B-B14F-4D97-AF65-F5344CB8AC3E}">
        <p14:creationId xmlns:p14="http://schemas.microsoft.com/office/powerpoint/2010/main" val="3670963275"/>
      </p:ext>
    </p:extLst>
  </p:cSld>
  <p:clrMapOvr>
    <a:masterClrMapping/>
  </p:clrMapOvr>
  <p:transition spd="med">
    <p:pull/>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现代数字化方志资源</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4</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4" name="流程图: 资料带 3"/>
          <p:cNvSpPr/>
          <p:nvPr/>
        </p:nvSpPr>
        <p:spPr>
          <a:xfrm>
            <a:off x="2111771" y="482167"/>
            <a:ext cx="2470381" cy="599090"/>
          </a:xfrm>
          <a:prstGeom prst="flowChartPunchedTape">
            <a:avLst/>
          </a:prstGeom>
          <a:solidFill>
            <a:srgbClr val="0070C0"/>
          </a:solidFill>
          <a:ln>
            <a:noFill/>
          </a:ln>
          <a:effectLst>
            <a:outerShdw blurRad="50800" dist="25400" dir="2700000" algn="tl" rotWithShape="0">
              <a:prstClr val="black">
                <a:alpha val="33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wrap="none" rtlCol="0" anchor="ctr"/>
          <a:lstStyle/>
          <a:p>
            <a:pPr algn="ctr"/>
            <a:r>
              <a:rPr lang="zh-CN" altLang="en-US" sz="2400" b="1" dirty="0">
                <a:solidFill>
                  <a:srgbClr val="FFFF00"/>
                </a:solidFill>
                <a:latin typeface="隶书" panose="02010509060101010101" pitchFamily="49" charset="-122"/>
                <a:ea typeface="隶书" panose="02010509060101010101" pitchFamily="49" charset="-122"/>
                <a:cs typeface="Times New Roman" panose="02020603050405020304" pitchFamily="18" charset="0"/>
              </a:rPr>
              <a:t>二、影像化方志</a:t>
            </a:r>
          </a:p>
        </p:txBody>
      </p:sp>
      <p:pic>
        <p:nvPicPr>
          <p:cNvPr id="1026" name="Picture 2" descr="https://pic.baike.soso.com/ugc/baikepic2/20584/20180216161137-1673377580_jpeg_459_240_27263.jpg/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1144" y="1839961"/>
            <a:ext cx="3673095" cy="1922255"/>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2736408" y="4503094"/>
            <a:ext cx="5399673" cy="1754326"/>
          </a:xfrm>
          <a:prstGeom prst="rect">
            <a:avLst/>
          </a:prstGeom>
        </p:spPr>
        <p:txBody>
          <a:bodyPr wrap="square">
            <a:spAutoFit/>
          </a:bodyPr>
          <a:lstStyle/>
          <a:p>
            <a:pPr>
              <a:lnSpc>
                <a:spcPct val="150000"/>
              </a:lnSpc>
            </a:pPr>
            <a:r>
              <a:rPr lang="en-US" altLang="zh-CN" dirty="0">
                <a:solidFill>
                  <a:srgbClr val="002060"/>
                </a:solidFill>
                <a:latin typeface="arial" panose="020B0604020202020204" pitchFamily="34" charset="0"/>
              </a:rPr>
              <a:t>《</a:t>
            </a:r>
            <a:r>
              <a:rPr lang="zh-CN" altLang="en-US" dirty="0">
                <a:solidFill>
                  <a:srgbClr val="002060"/>
                </a:solidFill>
                <a:latin typeface="arial" panose="020B0604020202020204" pitchFamily="34" charset="0"/>
              </a:rPr>
              <a:t>中国影像方志</a:t>
            </a:r>
            <a:r>
              <a:rPr lang="en-US" altLang="zh-CN" dirty="0">
                <a:solidFill>
                  <a:srgbClr val="002060"/>
                </a:solidFill>
                <a:latin typeface="arial" panose="020B0604020202020204" pitchFamily="34" charset="0"/>
              </a:rPr>
              <a:t>》</a:t>
            </a:r>
            <a:r>
              <a:rPr lang="zh-CN" altLang="en-US" dirty="0">
                <a:solidFill>
                  <a:srgbClr val="002060"/>
                </a:solidFill>
                <a:latin typeface="arial" panose="020B0604020202020204" pitchFamily="34" charset="0"/>
              </a:rPr>
              <a:t>是以构筑当代重大文化工程的决心，以全国各地的历代地方志为基础，以现代影视手段和全新的视角，拍摄制作的一部传承方志文化、记录当代中国的纪录片。</a:t>
            </a:r>
            <a:endParaRPr lang="zh-CN" altLang="en-US" dirty="0">
              <a:solidFill>
                <a:srgbClr val="002060"/>
              </a:solidFill>
            </a:endParaRPr>
          </a:p>
        </p:txBody>
      </p:sp>
      <p:pic>
        <p:nvPicPr>
          <p:cNvPr id="3" name="图片 2"/>
          <p:cNvPicPr>
            <a:picLocks noChangeAspect="1"/>
          </p:cNvPicPr>
          <p:nvPr/>
        </p:nvPicPr>
        <p:blipFill>
          <a:blip r:embed="rId4"/>
          <a:stretch>
            <a:fillRect/>
          </a:stretch>
        </p:blipFill>
        <p:spPr>
          <a:xfrm>
            <a:off x="5642266" y="1839962"/>
            <a:ext cx="3415578" cy="1922255"/>
          </a:xfrm>
          <a:prstGeom prst="rect">
            <a:avLst/>
          </a:prstGeom>
        </p:spPr>
      </p:pic>
    </p:spTree>
    <p:extLst>
      <p:ext uri="{BB962C8B-B14F-4D97-AF65-F5344CB8AC3E}">
        <p14:creationId xmlns:p14="http://schemas.microsoft.com/office/powerpoint/2010/main" val="2485238398"/>
      </p:ext>
    </p:extLst>
  </p:cSld>
  <p:clrMapOvr>
    <a:masterClrMapping/>
  </p:clrMapOvr>
  <p:transition spd="med">
    <p:pull/>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现代数字化方志资源</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4</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Tree>
    <p:extLst>
      <p:ext uri="{BB962C8B-B14F-4D97-AF65-F5344CB8AC3E}">
        <p14:creationId xmlns:p14="http://schemas.microsoft.com/office/powerpoint/2010/main" val="545688023"/>
      </p:ext>
    </p:extLst>
  </p:cSld>
  <p:clrMapOvr>
    <a:masterClrMapping/>
  </p:clrMapOvr>
  <p:transition spd="med">
    <p:pull/>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现代数字化方志资源</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4</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4" name="流程图: 资料带 3"/>
          <p:cNvSpPr/>
          <p:nvPr/>
        </p:nvSpPr>
        <p:spPr>
          <a:xfrm>
            <a:off x="2018288" y="321314"/>
            <a:ext cx="2470381" cy="599090"/>
          </a:xfrm>
          <a:prstGeom prst="flowChartPunchedTape">
            <a:avLst/>
          </a:prstGeom>
          <a:solidFill>
            <a:srgbClr val="0070C0"/>
          </a:solidFill>
          <a:ln>
            <a:noFill/>
          </a:ln>
          <a:effectLst>
            <a:outerShdw blurRad="50800" dist="25400" dir="2700000" algn="tl" rotWithShape="0">
              <a:prstClr val="black">
                <a:alpha val="33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wrap="none" rtlCol="0" anchor="ctr"/>
          <a:lstStyle/>
          <a:p>
            <a:pPr algn="ctr"/>
            <a:r>
              <a:rPr lang="zh-CN" altLang="en-US" sz="2400" b="1" dirty="0">
                <a:solidFill>
                  <a:srgbClr val="FFFF00"/>
                </a:solidFill>
                <a:latin typeface="隶书" panose="02010509060101010101" pitchFamily="49" charset="-122"/>
                <a:ea typeface="隶书" panose="02010509060101010101" pitchFamily="49" charset="-122"/>
                <a:cs typeface="Times New Roman" panose="02020603050405020304" pitchFamily="18" charset="0"/>
              </a:rPr>
              <a:t>三、全媒体志书</a:t>
            </a: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6248" y="1071573"/>
            <a:ext cx="1692631" cy="2402444"/>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2756" y="3922183"/>
            <a:ext cx="1736277" cy="2422213"/>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7195" y="3922183"/>
            <a:ext cx="1692631" cy="2422213"/>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52756" y="1052935"/>
            <a:ext cx="1694757" cy="2421082"/>
          </a:xfrm>
          <a:prstGeom prst="rect">
            <a:avLst/>
          </a:prstGeom>
        </p:spPr>
      </p:pic>
      <p:sp>
        <p:nvSpPr>
          <p:cNvPr id="9" name="矩形 8"/>
          <p:cNvSpPr/>
          <p:nvPr/>
        </p:nvSpPr>
        <p:spPr>
          <a:xfrm>
            <a:off x="2378302" y="1844691"/>
            <a:ext cx="529842" cy="3416320"/>
          </a:xfrm>
          <a:prstGeom prst="rect">
            <a:avLst/>
          </a:prstGeom>
        </p:spPr>
        <p:txBody>
          <a:bodyPr wrap="square">
            <a:spAutoFit/>
          </a:bodyPr>
          <a:lstStyle/>
          <a:p>
            <a:r>
              <a:rPr lang="zh-CN" altLang="zh-CN" sz="2400" dirty="0">
                <a:solidFill>
                  <a:srgbClr val="002060"/>
                </a:solidFill>
                <a:latin typeface="隶书" panose="02010509060101010101" pitchFamily="49" charset="-122"/>
                <a:ea typeface="隶书" panose="02010509060101010101" pitchFamily="49" charset="-122"/>
                <a:cs typeface="Times New Roman" panose="02020603050405020304" pitchFamily="18" charset="0"/>
              </a:rPr>
              <a:t>江苏名镇名村志系列</a:t>
            </a:r>
            <a:endParaRPr lang="zh-CN" altLang="en-US" sz="2400" dirty="0">
              <a:solidFill>
                <a:srgbClr val="002060"/>
              </a:solidFill>
              <a:latin typeface="隶书" panose="02010509060101010101" pitchFamily="49" charset="-122"/>
              <a:ea typeface="隶书" panose="02010509060101010101" pitchFamily="49" charset="-122"/>
            </a:endParaRPr>
          </a:p>
        </p:txBody>
      </p:sp>
      <p:sp>
        <p:nvSpPr>
          <p:cNvPr id="10" name="矩形 9"/>
          <p:cNvSpPr/>
          <p:nvPr/>
        </p:nvSpPr>
        <p:spPr>
          <a:xfrm>
            <a:off x="3978565" y="3520838"/>
            <a:ext cx="1107996" cy="369332"/>
          </a:xfrm>
          <a:prstGeom prst="rect">
            <a:avLst/>
          </a:prstGeom>
        </p:spPr>
        <p:txBody>
          <a:bodyPr wrap="none">
            <a:spAutoFit/>
          </a:bodyPr>
          <a:lstStyle/>
          <a:p>
            <a:r>
              <a:rPr lang="zh-CN" altLang="zh-CN" b="1" dirty="0">
                <a:solidFill>
                  <a:srgbClr val="002060"/>
                </a:solidFill>
                <a:ea typeface="方正仿宋_GBK" panose="03000509000000000000" pitchFamily="65" charset="-122"/>
                <a:cs typeface="Times New Roman" panose="02020603050405020304" pitchFamily="18" charset="0"/>
              </a:rPr>
              <a:t>东山镇志</a:t>
            </a:r>
            <a:endParaRPr lang="zh-CN" altLang="en-US" b="1" dirty="0">
              <a:solidFill>
                <a:srgbClr val="002060"/>
              </a:solidFill>
            </a:endParaRPr>
          </a:p>
        </p:txBody>
      </p:sp>
      <p:sp>
        <p:nvSpPr>
          <p:cNvPr id="11" name="矩形 10"/>
          <p:cNvSpPr/>
          <p:nvPr/>
        </p:nvSpPr>
        <p:spPr>
          <a:xfrm>
            <a:off x="6663690" y="3513434"/>
            <a:ext cx="1114408" cy="369332"/>
          </a:xfrm>
          <a:prstGeom prst="rect">
            <a:avLst/>
          </a:prstGeom>
        </p:spPr>
        <p:txBody>
          <a:bodyPr wrap="none">
            <a:spAutoFit/>
          </a:bodyPr>
          <a:lstStyle/>
          <a:p>
            <a:r>
              <a:rPr lang="zh-CN" altLang="en-US" b="1" dirty="0">
                <a:solidFill>
                  <a:srgbClr val="002060"/>
                </a:solidFill>
                <a:ea typeface="方正仿宋_GBK" panose="03000509000000000000" pitchFamily="65" charset="-122"/>
                <a:cs typeface="Times New Roman" panose="02020603050405020304" pitchFamily="18" charset="0"/>
              </a:rPr>
              <a:t>新坝</a:t>
            </a:r>
            <a:r>
              <a:rPr lang="zh-CN" altLang="zh-CN" b="1" dirty="0">
                <a:solidFill>
                  <a:srgbClr val="002060"/>
                </a:solidFill>
                <a:ea typeface="方正仿宋_GBK" panose="03000509000000000000" pitchFamily="65" charset="-122"/>
                <a:cs typeface="Times New Roman" panose="02020603050405020304" pitchFamily="18" charset="0"/>
              </a:rPr>
              <a:t>镇志</a:t>
            </a:r>
            <a:endParaRPr lang="zh-CN" altLang="en-US" b="1" dirty="0">
              <a:solidFill>
                <a:srgbClr val="002060"/>
              </a:solidFill>
            </a:endParaRPr>
          </a:p>
        </p:txBody>
      </p:sp>
    </p:spTree>
    <p:extLst>
      <p:ext uri="{BB962C8B-B14F-4D97-AF65-F5344CB8AC3E}">
        <p14:creationId xmlns:p14="http://schemas.microsoft.com/office/powerpoint/2010/main" val="3100690914"/>
      </p:ext>
    </p:extLst>
  </p:cSld>
  <p:clrMapOvr>
    <a:masterClrMapping/>
  </p:clrMapOvr>
  <p:transition spd="med">
    <p:pull/>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现代数字化方志资源</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4</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1539" y="488373"/>
            <a:ext cx="6879169" cy="5019089"/>
          </a:xfrm>
          <a:prstGeom prst="rect">
            <a:avLst/>
          </a:prstGeom>
        </p:spPr>
      </p:pic>
    </p:spTree>
    <p:extLst>
      <p:ext uri="{BB962C8B-B14F-4D97-AF65-F5344CB8AC3E}">
        <p14:creationId xmlns:p14="http://schemas.microsoft.com/office/powerpoint/2010/main" val="487300615"/>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170492" y="3190671"/>
            <a:ext cx="1344500"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方志馆的定义</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1</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2" name="矩形 1"/>
          <p:cNvSpPr/>
          <p:nvPr/>
        </p:nvSpPr>
        <p:spPr>
          <a:xfrm>
            <a:off x="2292695" y="1591559"/>
            <a:ext cx="2698175" cy="523220"/>
          </a:xfrm>
          <a:prstGeom prst="rect">
            <a:avLst/>
          </a:prstGeom>
        </p:spPr>
        <p:txBody>
          <a:bodyPr wrap="none">
            <a:spAutoFit/>
          </a:bodyPr>
          <a:lstStyle/>
          <a:p>
            <a:r>
              <a:rPr lang="zh-CN" altLang="zh-CN" sz="2800" b="1" dirty="0">
                <a:solidFill>
                  <a:srgbClr val="002060"/>
                </a:solidFill>
                <a:ea typeface="方正仿宋_GBK" panose="03000509000000000000" pitchFamily="65" charset="-122"/>
                <a:cs typeface="Times New Roman" panose="02020603050405020304" pitchFamily="18" charset="0"/>
              </a:rPr>
              <a:t>一个城市的过去</a:t>
            </a:r>
            <a:endParaRPr lang="zh-CN" altLang="en-US" sz="2800" b="1" dirty="0">
              <a:solidFill>
                <a:srgbClr val="002060"/>
              </a:solidFill>
            </a:endParaRPr>
          </a:p>
        </p:txBody>
      </p:sp>
      <p:sp>
        <p:nvSpPr>
          <p:cNvPr id="3" name="矩形 2"/>
          <p:cNvSpPr/>
          <p:nvPr/>
        </p:nvSpPr>
        <p:spPr>
          <a:xfrm>
            <a:off x="4990870" y="1591559"/>
            <a:ext cx="902811" cy="523220"/>
          </a:xfrm>
          <a:prstGeom prst="rect">
            <a:avLst/>
          </a:prstGeom>
        </p:spPr>
        <p:txBody>
          <a:bodyPr wrap="none">
            <a:spAutoFit/>
          </a:bodyPr>
          <a:lstStyle/>
          <a:p>
            <a:r>
              <a:rPr lang="zh-CN" altLang="zh-CN" sz="2800" b="1" dirty="0">
                <a:solidFill>
                  <a:srgbClr val="002060"/>
                </a:solidFill>
                <a:ea typeface="方正仿宋_GBK" panose="03000509000000000000" pitchFamily="65" charset="-122"/>
                <a:cs typeface="Times New Roman" panose="02020603050405020304" pitchFamily="18" charset="0"/>
              </a:rPr>
              <a:t>——</a:t>
            </a:r>
            <a:endParaRPr lang="zh-CN" altLang="en-US" sz="2800" b="1" dirty="0">
              <a:solidFill>
                <a:srgbClr val="002060"/>
              </a:solidFill>
              <a:ea typeface="方正仿宋_GBK" panose="03000509000000000000" pitchFamily="65" charset="-122"/>
              <a:cs typeface="Times New Roman" panose="02020603050405020304" pitchFamily="18" charset="0"/>
            </a:endParaRPr>
          </a:p>
        </p:txBody>
      </p:sp>
      <p:sp>
        <p:nvSpPr>
          <p:cNvPr id="4" name="矩形 3"/>
          <p:cNvSpPr/>
          <p:nvPr/>
        </p:nvSpPr>
        <p:spPr>
          <a:xfrm>
            <a:off x="6138214" y="1639989"/>
            <a:ext cx="1266693" cy="523220"/>
          </a:xfrm>
          <a:prstGeom prst="rect">
            <a:avLst/>
          </a:prstGeom>
        </p:spPr>
        <p:txBody>
          <a:bodyPr wrap="none">
            <a:spAutoFit/>
          </a:bodyPr>
          <a:lstStyle/>
          <a:p>
            <a:r>
              <a:rPr lang="zh-CN" altLang="zh-CN" sz="2800" b="1" dirty="0">
                <a:solidFill>
                  <a:srgbClr val="002060"/>
                </a:solidFill>
                <a:ea typeface="方正仿宋_GBK" panose="03000509000000000000" pitchFamily="65" charset="-122"/>
                <a:cs typeface="Times New Roman" panose="02020603050405020304" pitchFamily="18" charset="0"/>
              </a:rPr>
              <a:t>博物馆</a:t>
            </a:r>
            <a:endParaRPr lang="zh-CN" altLang="en-US" sz="2800" b="1" dirty="0">
              <a:solidFill>
                <a:srgbClr val="002060"/>
              </a:solidFill>
              <a:ea typeface="方正仿宋_GBK" panose="03000509000000000000" pitchFamily="65" charset="-122"/>
              <a:cs typeface="Times New Roman" panose="02020603050405020304" pitchFamily="18" charset="0"/>
            </a:endParaRPr>
          </a:p>
        </p:txBody>
      </p:sp>
      <p:sp>
        <p:nvSpPr>
          <p:cNvPr id="7" name="矩形 6"/>
          <p:cNvSpPr/>
          <p:nvPr/>
        </p:nvSpPr>
        <p:spPr>
          <a:xfrm>
            <a:off x="2361461" y="2667451"/>
            <a:ext cx="2698175" cy="523220"/>
          </a:xfrm>
          <a:prstGeom prst="rect">
            <a:avLst/>
          </a:prstGeom>
        </p:spPr>
        <p:txBody>
          <a:bodyPr wrap="none">
            <a:spAutoFit/>
          </a:bodyPr>
          <a:lstStyle/>
          <a:p>
            <a:r>
              <a:rPr lang="zh-CN" altLang="zh-CN" sz="2800" b="1" dirty="0">
                <a:solidFill>
                  <a:srgbClr val="002060"/>
                </a:solidFill>
                <a:ea typeface="方正仿宋_GBK" panose="03000509000000000000" pitchFamily="65" charset="-122"/>
                <a:cs typeface="Times New Roman" panose="02020603050405020304" pitchFamily="18" charset="0"/>
              </a:rPr>
              <a:t>一个城市的</a:t>
            </a:r>
            <a:r>
              <a:rPr lang="zh-CN" altLang="en-US" sz="2800" b="1" dirty="0">
                <a:solidFill>
                  <a:srgbClr val="002060"/>
                </a:solidFill>
                <a:ea typeface="方正仿宋_GBK" panose="03000509000000000000" pitchFamily="65" charset="-122"/>
                <a:cs typeface="Times New Roman" panose="02020603050405020304" pitchFamily="18" charset="0"/>
              </a:rPr>
              <a:t>现在</a:t>
            </a:r>
            <a:endParaRPr lang="zh-CN" altLang="en-US" sz="2800" b="1" dirty="0">
              <a:solidFill>
                <a:srgbClr val="002060"/>
              </a:solidFill>
            </a:endParaRPr>
          </a:p>
        </p:txBody>
      </p:sp>
      <p:sp>
        <p:nvSpPr>
          <p:cNvPr id="8" name="矩形 7"/>
          <p:cNvSpPr/>
          <p:nvPr/>
        </p:nvSpPr>
        <p:spPr>
          <a:xfrm>
            <a:off x="2381675" y="3819752"/>
            <a:ext cx="2698175" cy="523220"/>
          </a:xfrm>
          <a:prstGeom prst="rect">
            <a:avLst/>
          </a:prstGeom>
        </p:spPr>
        <p:txBody>
          <a:bodyPr wrap="none">
            <a:spAutoFit/>
          </a:bodyPr>
          <a:lstStyle/>
          <a:p>
            <a:r>
              <a:rPr lang="zh-CN" altLang="zh-CN" sz="2800" b="1" dirty="0">
                <a:solidFill>
                  <a:srgbClr val="002060"/>
                </a:solidFill>
                <a:ea typeface="方正仿宋_GBK" panose="03000509000000000000" pitchFamily="65" charset="-122"/>
                <a:cs typeface="Times New Roman" panose="02020603050405020304" pitchFamily="18" charset="0"/>
              </a:rPr>
              <a:t>一个城市的</a:t>
            </a:r>
            <a:r>
              <a:rPr lang="zh-CN" altLang="en-US" sz="2800" b="1" dirty="0">
                <a:solidFill>
                  <a:srgbClr val="002060"/>
                </a:solidFill>
                <a:ea typeface="方正仿宋_GBK" panose="03000509000000000000" pitchFamily="65" charset="-122"/>
                <a:cs typeface="Times New Roman" panose="02020603050405020304" pitchFamily="18" charset="0"/>
              </a:rPr>
              <a:t>未来</a:t>
            </a:r>
            <a:endParaRPr lang="zh-CN" altLang="en-US" sz="2800" b="1" dirty="0">
              <a:solidFill>
                <a:srgbClr val="002060"/>
              </a:solidFill>
            </a:endParaRPr>
          </a:p>
        </p:txBody>
      </p:sp>
      <p:sp>
        <p:nvSpPr>
          <p:cNvPr id="9" name="矩形 8"/>
          <p:cNvSpPr/>
          <p:nvPr/>
        </p:nvSpPr>
        <p:spPr>
          <a:xfrm>
            <a:off x="5003294" y="2667451"/>
            <a:ext cx="902811" cy="523220"/>
          </a:xfrm>
          <a:prstGeom prst="rect">
            <a:avLst/>
          </a:prstGeom>
        </p:spPr>
        <p:txBody>
          <a:bodyPr wrap="none">
            <a:spAutoFit/>
          </a:bodyPr>
          <a:lstStyle/>
          <a:p>
            <a:r>
              <a:rPr lang="zh-CN" altLang="zh-CN" sz="2800" b="1" dirty="0">
                <a:solidFill>
                  <a:srgbClr val="002060"/>
                </a:solidFill>
                <a:ea typeface="方正仿宋_GBK" panose="03000509000000000000" pitchFamily="65" charset="-122"/>
                <a:cs typeface="Times New Roman" panose="02020603050405020304" pitchFamily="18" charset="0"/>
              </a:rPr>
              <a:t>——</a:t>
            </a:r>
            <a:endParaRPr lang="zh-CN" altLang="en-US" sz="2800" b="1" dirty="0">
              <a:solidFill>
                <a:srgbClr val="002060"/>
              </a:solidFill>
              <a:ea typeface="方正仿宋_GBK" panose="03000509000000000000" pitchFamily="65" charset="-122"/>
              <a:cs typeface="Times New Roman" panose="02020603050405020304" pitchFamily="18" charset="0"/>
            </a:endParaRPr>
          </a:p>
        </p:txBody>
      </p:sp>
      <p:sp>
        <p:nvSpPr>
          <p:cNvPr id="10" name="矩形 9"/>
          <p:cNvSpPr/>
          <p:nvPr/>
        </p:nvSpPr>
        <p:spPr>
          <a:xfrm>
            <a:off x="5059636" y="3819752"/>
            <a:ext cx="902811" cy="523220"/>
          </a:xfrm>
          <a:prstGeom prst="rect">
            <a:avLst/>
          </a:prstGeom>
        </p:spPr>
        <p:txBody>
          <a:bodyPr wrap="none">
            <a:spAutoFit/>
          </a:bodyPr>
          <a:lstStyle/>
          <a:p>
            <a:r>
              <a:rPr lang="zh-CN" altLang="zh-CN" sz="2800" b="1" dirty="0">
                <a:solidFill>
                  <a:srgbClr val="002060"/>
                </a:solidFill>
                <a:ea typeface="方正仿宋_GBK" panose="03000509000000000000" pitchFamily="65" charset="-122"/>
                <a:cs typeface="Times New Roman" panose="02020603050405020304" pitchFamily="18" charset="0"/>
              </a:rPr>
              <a:t>——</a:t>
            </a:r>
            <a:endParaRPr lang="zh-CN" altLang="en-US" sz="2800" b="1" dirty="0">
              <a:solidFill>
                <a:srgbClr val="002060"/>
              </a:solidFill>
              <a:ea typeface="方正仿宋_GBK" panose="03000509000000000000" pitchFamily="65" charset="-122"/>
              <a:cs typeface="Times New Roman" panose="02020603050405020304" pitchFamily="18" charset="0"/>
            </a:endParaRPr>
          </a:p>
        </p:txBody>
      </p:sp>
      <p:sp>
        <p:nvSpPr>
          <p:cNvPr id="11" name="矩形 10"/>
          <p:cNvSpPr/>
          <p:nvPr/>
        </p:nvSpPr>
        <p:spPr>
          <a:xfrm>
            <a:off x="6138213" y="2729870"/>
            <a:ext cx="1266693" cy="523220"/>
          </a:xfrm>
          <a:prstGeom prst="rect">
            <a:avLst/>
          </a:prstGeom>
        </p:spPr>
        <p:txBody>
          <a:bodyPr wrap="none">
            <a:spAutoFit/>
          </a:bodyPr>
          <a:lstStyle/>
          <a:p>
            <a:r>
              <a:rPr lang="zh-CN" altLang="en-US" sz="2800" b="1" dirty="0">
                <a:solidFill>
                  <a:srgbClr val="002060"/>
                </a:solidFill>
                <a:ea typeface="方正仿宋_GBK" panose="03000509000000000000" pitchFamily="65" charset="-122"/>
                <a:cs typeface="Times New Roman" panose="02020603050405020304" pitchFamily="18" charset="0"/>
              </a:rPr>
              <a:t>方志</a:t>
            </a:r>
            <a:r>
              <a:rPr lang="zh-CN" altLang="zh-CN" sz="2800" b="1" dirty="0">
                <a:solidFill>
                  <a:srgbClr val="002060"/>
                </a:solidFill>
                <a:ea typeface="方正仿宋_GBK" panose="03000509000000000000" pitchFamily="65" charset="-122"/>
                <a:cs typeface="Times New Roman" panose="02020603050405020304" pitchFamily="18" charset="0"/>
              </a:rPr>
              <a:t>馆</a:t>
            </a:r>
            <a:endParaRPr lang="zh-CN" altLang="en-US" sz="2800" b="1" dirty="0">
              <a:solidFill>
                <a:srgbClr val="002060"/>
              </a:solidFill>
              <a:ea typeface="方正仿宋_GBK" panose="03000509000000000000" pitchFamily="65" charset="-122"/>
              <a:cs typeface="Times New Roman" panose="02020603050405020304" pitchFamily="18" charset="0"/>
            </a:endParaRPr>
          </a:p>
        </p:txBody>
      </p:sp>
      <p:sp>
        <p:nvSpPr>
          <p:cNvPr id="12" name="矩形 11"/>
          <p:cNvSpPr/>
          <p:nvPr/>
        </p:nvSpPr>
        <p:spPr>
          <a:xfrm>
            <a:off x="6138213" y="3819752"/>
            <a:ext cx="1266693" cy="523220"/>
          </a:xfrm>
          <a:prstGeom prst="rect">
            <a:avLst/>
          </a:prstGeom>
        </p:spPr>
        <p:txBody>
          <a:bodyPr wrap="none">
            <a:spAutoFit/>
          </a:bodyPr>
          <a:lstStyle/>
          <a:p>
            <a:r>
              <a:rPr lang="zh-CN" altLang="en-US" sz="2800" b="1" dirty="0">
                <a:solidFill>
                  <a:srgbClr val="002060"/>
                </a:solidFill>
                <a:ea typeface="方正仿宋_GBK" panose="03000509000000000000" pitchFamily="65" charset="-122"/>
                <a:cs typeface="Times New Roman" panose="02020603050405020304" pitchFamily="18" charset="0"/>
              </a:rPr>
              <a:t>规划馆</a:t>
            </a:r>
          </a:p>
        </p:txBody>
      </p:sp>
    </p:spTree>
    <p:extLst>
      <p:ext uri="{BB962C8B-B14F-4D97-AF65-F5344CB8AC3E}">
        <p14:creationId xmlns:p14="http://schemas.microsoft.com/office/powerpoint/2010/main" val="118100312"/>
      </p:ext>
    </p:extLst>
  </p:cSld>
  <p:clrMapOvr>
    <a:masterClrMapping/>
  </p:clrMapOvr>
  <p:transition spd="med">
    <p:pull/>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现代数字化方志资源</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4</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pic>
        <p:nvPicPr>
          <p:cNvPr id="3" name="328ceb46ab85444f8651c0ced8c19a7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70604" y="119737"/>
            <a:ext cx="3183486" cy="6586524"/>
          </a:xfrm>
          <a:prstGeom prst="rect">
            <a:avLst/>
          </a:prstGeom>
        </p:spPr>
      </p:pic>
    </p:spTree>
    <p:extLst>
      <p:ext uri="{BB962C8B-B14F-4D97-AF65-F5344CB8AC3E}">
        <p14:creationId xmlns:p14="http://schemas.microsoft.com/office/powerpoint/2010/main" val="4115197069"/>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现代数字化方志资源</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4</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6553" y="228600"/>
            <a:ext cx="3435573" cy="4160262"/>
          </a:xfrm>
          <a:prstGeom prst="rect">
            <a:avLst/>
          </a:prstGeom>
        </p:spPr>
      </p:pic>
      <p:sp>
        <p:nvSpPr>
          <p:cNvPr id="2" name="矩形 1"/>
          <p:cNvSpPr/>
          <p:nvPr/>
        </p:nvSpPr>
        <p:spPr>
          <a:xfrm>
            <a:off x="2227471" y="5156261"/>
            <a:ext cx="2954655" cy="646331"/>
          </a:xfrm>
          <a:prstGeom prst="rect">
            <a:avLst/>
          </a:prstGeom>
        </p:spPr>
        <p:txBody>
          <a:bodyPr wrap="none">
            <a:spAutoFit/>
          </a:bodyPr>
          <a:lstStyle/>
          <a:p>
            <a:r>
              <a:rPr lang="zh-CN" altLang="zh-CN" dirty="0">
                <a:ea typeface="方正仿宋_GBK" panose="03000509000000000000" pitchFamily="65" charset="-122"/>
                <a:cs typeface="Times New Roman" panose="02020603050405020304" pitchFamily="18" charset="0"/>
              </a:rPr>
              <a:t>生命至上——</a:t>
            </a:r>
            <a:endParaRPr lang="en-US" altLang="zh-CN" dirty="0">
              <a:ea typeface="方正仿宋_GBK" panose="03000509000000000000" pitchFamily="65" charset="-122"/>
              <a:cs typeface="Times New Roman" panose="02020603050405020304" pitchFamily="18" charset="0"/>
            </a:endParaRPr>
          </a:p>
          <a:p>
            <a:r>
              <a:rPr lang="zh-CN" altLang="zh-CN" dirty="0">
                <a:ea typeface="方正仿宋_GBK" panose="03000509000000000000" pitchFamily="65" charset="-122"/>
                <a:cs typeface="Times New Roman" panose="02020603050405020304" pitchFamily="18" charset="0"/>
              </a:rPr>
              <a:t>江苏抗</a:t>
            </a:r>
            <a:r>
              <a:rPr lang="zh-CN" altLang="en-US" dirty="0">
                <a:ea typeface="方正仿宋_GBK" panose="03000509000000000000" pitchFamily="65" charset="-122"/>
                <a:cs typeface="Times New Roman" panose="02020603050405020304" pitchFamily="18" charset="0"/>
              </a:rPr>
              <a:t>击新冠肺炎</a:t>
            </a:r>
            <a:r>
              <a:rPr lang="zh-CN" altLang="zh-CN" dirty="0">
                <a:ea typeface="方正仿宋_GBK" panose="03000509000000000000" pitchFamily="65" charset="-122"/>
                <a:cs typeface="Times New Roman" panose="02020603050405020304" pitchFamily="18" charset="0"/>
              </a:rPr>
              <a:t>疫</a:t>
            </a:r>
            <a:r>
              <a:rPr lang="zh-CN" altLang="en-US" dirty="0">
                <a:ea typeface="方正仿宋_GBK" panose="03000509000000000000" pitchFamily="65" charset="-122"/>
                <a:cs typeface="Times New Roman" panose="02020603050405020304" pitchFamily="18" charset="0"/>
              </a:rPr>
              <a:t>情</a:t>
            </a:r>
            <a:r>
              <a:rPr lang="zh-CN" altLang="zh-CN" dirty="0">
                <a:ea typeface="方正仿宋_GBK" panose="03000509000000000000" pitchFamily="65" charset="-122"/>
                <a:cs typeface="Times New Roman" panose="02020603050405020304" pitchFamily="18" charset="0"/>
              </a:rPr>
              <a:t>实录</a:t>
            </a:r>
            <a:endParaRPr lang="zh-CN" altLang="en-US" dirty="0"/>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0734" y="228600"/>
            <a:ext cx="2539203" cy="4160262"/>
          </a:xfrm>
          <a:prstGeom prst="rect">
            <a:avLst/>
          </a:prstGeom>
        </p:spPr>
      </p:pic>
      <p:sp>
        <p:nvSpPr>
          <p:cNvPr id="7" name="矩形 6"/>
          <p:cNvSpPr/>
          <p:nvPr/>
        </p:nvSpPr>
        <p:spPr>
          <a:xfrm>
            <a:off x="5776114" y="5148240"/>
            <a:ext cx="2723823" cy="923330"/>
          </a:xfrm>
          <a:prstGeom prst="rect">
            <a:avLst/>
          </a:prstGeom>
        </p:spPr>
        <p:txBody>
          <a:bodyPr wrap="none">
            <a:spAutoFit/>
          </a:bodyPr>
          <a:lstStyle/>
          <a:p>
            <a:r>
              <a:rPr lang="zh-CN" altLang="en-US" dirty="0">
                <a:ea typeface="方正仿宋_GBK" panose="03000509000000000000" pitchFamily="65" charset="-122"/>
                <a:cs typeface="Times New Roman" panose="02020603050405020304" pitchFamily="18" charset="0"/>
              </a:rPr>
              <a:t>江苏对口支援西藏建设志</a:t>
            </a:r>
            <a:endParaRPr lang="en-US" altLang="zh-CN" dirty="0">
              <a:ea typeface="方正仿宋_GBK" panose="03000509000000000000" pitchFamily="65" charset="-122"/>
              <a:cs typeface="Times New Roman" panose="02020603050405020304" pitchFamily="18" charset="0"/>
            </a:endParaRPr>
          </a:p>
          <a:p>
            <a:r>
              <a:rPr lang="zh-CN" altLang="en-US" dirty="0">
                <a:ea typeface="方正仿宋_GBK" panose="03000509000000000000" pitchFamily="65" charset="-122"/>
                <a:cs typeface="Times New Roman" panose="02020603050405020304" pitchFamily="18" charset="0"/>
              </a:rPr>
              <a:t>江苏对口支援新疆建设志</a:t>
            </a:r>
            <a:endParaRPr lang="en-US" altLang="zh-CN" dirty="0">
              <a:ea typeface="方正仿宋_GBK" panose="03000509000000000000" pitchFamily="65" charset="-122"/>
              <a:cs typeface="Times New Roman" panose="02020603050405020304" pitchFamily="18" charset="0"/>
            </a:endParaRPr>
          </a:p>
          <a:p>
            <a:endParaRPr lang="en-US" altLang="zh-CN" dirty="0">
              <a:ea typeface="方正仿宋_GBK"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228081472"/>
      </p:ext>
    </p:extLst>
  </p:cSld>
  <p:clrMapOvr>
    <a:masterClrMapping/>
  </p:clrMapOvr>
  <p:transition spd="med">
    <p:pull/>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现代数字化方志资源</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4</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sp>
        <p:nvSpPr>
          <p:cNvPr id="4" name="流程图: 资料带 3"/>
          <p:cNvSpPr/>
          <p:nvPr/>
        </p:nvSpPr>
        <p:spPr>
          <a:xfrm>
            <a:off x="2018288" y="321314"/>
            <a:ext cx="2470381" cy="599090"/>
          </a:xfrm>
          <a:prstGeom prst="flowChartPunchedTape">
            <a:avLst/>
          </a:prstGeom>
          <a:solidFill>
            <a:srgbClr val="0070C0"/>
          </a:solidFill>
          <a:ln>
            <a:noFill/>
          </a:ln>
          <a:effectLst>
            <a:outerShdw blurRad="50800" dist="25400" dir="2700000" algn="tl" rotWithShape="0">
              <a:prstClr val="black">
                <a:alpha val="33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wrap="none" rtlCol="0" anchor="ctr"/>
          <a:lstStyle/>
          <a:p>
            <a:pPr algn="ctr"/>
            <a:r>
              <a:rPr lang="zh-CN" altLang="en-US" sz="2400" b="1" dirty="0">
                <a:solidFill>
                  <a:srgbClr val="FFFF00"/>
                </a:solidFill>
                <a:latin typeface="隶书" panose="02010509060101010101" pitchFamily="49" charset="-122"/>
                <a:ea typeface="隶书" panose="02010509060101010101" pitchFamily="49" charset="-122"/>
                <a:cs typeface="Times New Roman" panose="02020603050405020304" pitchFamily="18" charset="0"/>
              </a:rPr>
              <a:t>四、数字方志馆</a:t>
            </a:r>
          </a:p>
        </p:txBody>
      </p:sp>
      <p:pic>
        <p:nvPicPr>
          <p:cNvPr id="2" name="图片 1"/>
          <p:cNvPicPr>
            <a:picLocks noChangeAspect="1"/>
          </p:cNvPicPr>
          <p:nvPr/>
        </p:nvPicPr>
        <p:blipFill>
          <a:blip r:embed="rId3"/>
          <a:stretch>
            <a:fillRect/>
          </a:stretch>
        </p:blipFill>
        <p:spPr>
          <a:xfrm>
            <a:off x="1914534" y="1203274"/>
            <a:ext cx="6389561" cy="3120403"/>
          </a:xfrm>
          <a:prstGeom prst="rect">
            <a:avLst/>
          </a:prstGeom>
        </p:spPr>
      </p:pic>
      <p:pic>
        <p:nvPicPr>
          <p:cNvPr id="3" name="图片 2"/>
          <p:cNvPicPr>
            <a:picLocks noChangeAspect="1"/>
          </p:cNvPicPr>
          <p:nvPr/>
        </p:nvPicPr>
        <p:blipFill>
          <a:blip r:embed="rId4"/>
          <a:stretch>
            <a:fillRect/>
          </a:stretch>
        </p:blipFill>
        <p:spPr>
          <a:xfrm>
            <a:off x="1914533" y="4250941"/>
            <a:ext cx="6389561" cy="2075568"/>
          </a:xfrm>
          <a:prstGeom prst="rect">
            <a:avLst/>
          </a:prstGeom>
        </p:spPr>
      </p:pic>
    </p:spTree>
    <p:extLst>
      <p:ext uri="{BB962C8B-B14F-4D97-AF65-F5344CB8AC3E}">
        <p14:creationId xmlns:p14="http://schemas.microsoft.com/office/powerpoint/2010/main" val="926004666"/>
      </p:ext>
    </p:extLst>
  </p:cSld>
  <p:clrMapOvr>
    <a:masterClrMapping/>
  </p:clrMapOvr>
  <p:transition spd="med">
    <p:pull/>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现代数字化方志资源</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4</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pic>
        <p:nvPicPr>
          <p:cNvPr id="2" name="图片 1"/>
          <p:cNvPicPr>
            <a:picLocks noChangeAspect="1"/>
          </p:cNvPicPr>
          <p:nvPr/>
        </p:nvPicPr>
        <p:blipFill>
          <a:blip r:embed="rId3"/>
          <a:stretch>
            <a:fillRect/>
          </a:stretch>
        </p:blipFill>
        <p:spPr>
          <a:xfrm>
            <a:off x="2389991" y="557407"/>
            <a:ext cx="6379951" cy="5732897"/>
          </a:xfrm>
          <a:prstGeom prst="rect">
            <a:avLst/>
          </a:prstGeom>
        </p:spPr>
      </p:pic>
      <p:sp>
        <p:nvSpPr>
          <p:cNvPr id="3" name="椭圆 2"/>
          <p:cNvSpPr/>
          <p:nvPr/>
        </p:nvSpPr>
        <p:spPr>
          <a:xfrm>
            <a:off x="2464801" y="3122710"/>
            <a:ext cx="2159153" cy="633464"/>
          </a:xfrm>
          <a:prstGeom prst="ellipse">
            <a:avLst/>
          </a:prstGeom>
          <a:noFill/>
          <a:ln>
            <a:solidFill>
              <a:srgbClr val="002060"/>
            </a:solidFill>
          </a:ln>
          <a:effectLst>
            <a:outerShdw blurRad="50800" dist="25400" dir="2700000" algn="tl" rotWithShape="0">
              <a:prstClr val="black">
                <a:alpha val="33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wrap="none" rtlCol="0" anchor="ctr"/>
          <a:lstStyle/>
          <a:p>
            <a:pPr algn="ctr"/>
            <a:endParaRPr lang="zh-CN" altLang="en-US" sz="1050"/>
          </a:p>
        </p:txBody>
      </p:sp>
      <p:sp>
        <p:nvSpPr>
          <p:cNvPr id="4" name="椭圆 3"/>
          <p:cNvSpPr/>
          <p:nvPr/>
        </p:nvSpPr>
        <p:spPr>
          <a:xfrm>
            <a:off x="1818491" y="79425"/>
            <a:ext cx="1641682" cy="509155"/>
          </a:xfrm>
          <a:prstGeom prst="ellipse">
            <a:avLst/>
          </a:prstGeom>
          <a:solidFill>
            <a:schemeClr val="accent5"/>
          </a:solidFill>
          <a:ln>
            <a:noFill/>
          </a:ln>
          <a:effectLst>
            <a:outerShdw blurRad="50800" dist="25400" dir="2700000" algn="tl" rotWithShape="0">
              <a:prstClr val="black">
                <a:alpha val="33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wrap="none" rtlCol="0" anchor="ctr"/>
          <a:lstStyle/>
          <a:p>
            <a:pPr algn="ctr"/>
            <a:r>
              <a:rPr lang="zh-CN" altLang="en-US" sz="1600" b="1" dirty="0"/>
              <a:t>书目查询</a:t>
            </a:r>
          </a:p>
        </p:txBody>
      </p:sp>
    </p:spTree>
    <p:extLst>
      <p:ext uri="{BB962C8B-B14F-4D97-AF65-F5344CB8AC3E}">
        <p14:creationId xmlns:p14="http://schemas.microsoft.com/office/powerpoint/2010/main" val="707932532"/>
      </p:ext>
    </p:extLst>
  </p:cSld>
  <p:clrMapOvr>
    <a:masterClrMapping/>
  </p:clrMapOvr>
  <p:transition spd="med">
    <p:pull/>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现代数字化方志资源</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4</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pic>
        <p:nvPicPr>
          <p:cNvPr id="2" name="图片 1"/>
          <p:cNvPicPr>
            <a:picLocks noChangeAspect="1"/>
          </p:cNvPicPr>
          <p:nvPr/>
        </p:nvPicPr>
        <p:blipFill>
          <a:blip r:embed="rId3"/>
          <a:stretch>
            <a:fillRect/>
          </a:stretch>
        </p:blipFill>
        <p:spPr>
          <a:xfrm>
            <a:off x="2001742" y="1249006"/>
            <a:ext cx="6737299" cy="3705844"/>
          </a:xfrm>
          <a:prstGeom prst="rect">
            <a:avLst/>
          </a:prstGeom>
        </p:spPr>
      </p:pic>
    </p:spTree>
    <p:extLst>
      <p:ext uri="{BB962C8B-B14F-4D97-AF65-F5344CB8AC3E}">
        <p14:creationId xmlns:p14="http://schemas.microsoft.com/office/powerpoint/2010/main" val="626491099"/>
      </p:ext>
    </p:extLst>
  </p:cSld>
  <p:clrMapOvr>
    <a:masterClrMapping/>
  </p:clrMapOvr>
  <p:transition spd="med">
    <p:pull/>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现代数字化方志资源</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4</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pic>
        <p:nvPicPr>
          <p:cNvPr id="2" name="图片 1"/>
          <p:cNvPicPr>
            <a:picLocks noChangeAspect="1"/>
          </p:cNvPicPr>
          <p:nvPr/>
        </p:nvPicPr>
        <p:blipFill>
          <a:blip r:embed="rId3"/>
          <a:stretch>
            <a:fillRect/>
          </a:stretch>
        </p:blipFill>
        <p:spPr>
          <a:xfrm>
            <a:off x="2115215" y="2320628"/>
            <a:ext cx="6607853" cy="2993365"/>
          </a:xfrm>
          <a:prstGeom prst="rect">
            <a:avLst/>
          </a:prstGeom>
        </p:spPr>
      </p:pic>
      <p:pic>
        <p:nvPicPr>
          <p:cNvPr id="7" name="图片 6"/>
          <p:cNvPicPr>
            <a:picLocks noChangeAspect="1"/>
          </p:cNvPicPr>
          <p:nvPr/>
        </p:nvPicPr>
        <p:blipFill>
          <a:blip r:embed="rId4"/>
          <a:stretch>
            <a:fillRect/>
          </a:stretch>
        </p:blipFill>
        <p:spPr>
          <a:xfrm>
            <a:off x="2639332" y="735725"/>
            <a:ext cx="5044877" cy="1402202"/>
          </a:xfrm>
          <a:prstGeom prst="rect">
            <a:avLst/>
          </a:prstGeom>
        </p:spPr>
      </p:pic>
      <p:sp>
        <p:nvSpPr>
          <p:cNvPr id="9" name="椭圆 8"/>
          <p:cNvSpPr/>
          <p:nvPr/>
        </p:nvSpPr>
        <p:spPr>
          <a:xfrm>
            <a:off x="3361668" y="1065571"/>
            <a:ext cx="935421" cy="925211"/>
          </a:xfrm>
          <a:prstGeom prst="ellipse">
            <a:avLst/>
          </a:prstGeom>
          <a:noFill/>
          <a:ln>
            <a:solidFill>
              <a:schemeClr val="accent5"/>
            </a:solidFill>
          </a:ln>
          <a:effectLst>
            <a:outerShdw blurRad="50800" dist="25400" dir="2700000" algn="tl" rotWithShape="0">
              <a:prstClr val="black">
                <a:alpha val="33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wrap="none" rtlCol="0" anchor="ctr"/>
          <a:lstStyle/>
          <a:p>
            <a:pPr algn="ctr"/>
            <a:endParaRPr lang="zh-CN" altLang="en-US" sz="1050"/>
          </a:p>
        </p:txBody>
      </p:sp>
      <p:sp>
        <p:nvSpPr>
          <p:cNvPr id="3" name="矩形 2"/>
          <p:cNvSpPr/>
          <p:nvPr/>
        </p:nvSpPr>
        <p:spPr>
          <a:xfrm>
            <a:off x="2728279" y="5755428"/>
            <a:ext cx="6607853" cy="400110"/>
          </a:xfrm>
          <a:prstGeom prst="rect">
            <a:avLst/>
          </a:prstGeom>
        </p:spPr>
        <p:txBody>
          <a:bodyPr wrap="square">
            <a:spAutoFit/>
          </a:bodyPr>
          <a:lstStyle/>
          <a:p>
            <a:pPr algn="just">
              <a:spcAft>
                <a:spcPts val="0"/>
              </a:spcAft>
            </a:pPr>
            <a:r>
              <a:rPr lang="zh-CN" altLang="zh-CN" sz="2000" b="1" kern="100" dirty="0">
                <a:solidFill>
                  <a:srgbClr val="002060"/>
                </a:solidFill>
                <a:latin typeface="等线" panose="02010600030101010101" pitchFamily="2" charset="-122"/>
                <a:ea typeface="方正仿宋_GBK" panose="03000509000000000000" pitchFamily="65" charset="-122"/>
                <a:cs typeface="Times New Roman" panose="02020603050405020304" pitchFamily="18" charset="0"/>
              </a:rPr>
              <a:t>用户名：</a:t>
            </a:r>
            <a:r>
              <a:rPr lang="en-US" altLang="zh-CN" sz="2000" b="1" kern="100" dirty="0" err="1">
                <a:solidFill>
                  <a:srgbClr val="002060"/>
                </a:solidFill>
                <a:latin typeface="等线" panose="02010600030101010101" pitchFamily="2" charset="-122"/>
                <a:ea typeface="方正仿宋_GBK" panose="03000509000000000000" pitchFamily="65" charset="-122"/>
                <a:cs typeface="Times New Roman" panose="02020603050405020304" pitchFamily="18" charset="0"/>
              </a:rPr>
              <a:t>jssdfz</a:t>
            </a:r>
            <a:r>
              <a:rPr lang="en-US" altLang="zh-CN" sz="2000" b="1" kern="100" dirty="0">
                <a:solidFill>
                  <a:srgbClr val="002060"/>
                </a:solidFill>
                <a:latin typeface="等线" panose="02010600030101010101" pitchFamily="2" charset="-122"/>
                <a:ea typeface="方正仿宋_GBK" panose="03000509000000000000" pitchFamily="65" charset="-122"/>
                <a:cs typeface="Times New Roman" panose="02020603050405020304" pitchFamily="18" charset="0"/>
              </a:rPr>
              <a:t>   </a:t>
            </a:r>
            <a:r>
              <a:rPr lang="zh-CN" altLang="zh-CN" sz="2000" b="1" kern="100" dirty="0">
                <a:solidFill>
                  <a:srgbClr val="002060"/>
                </a:solidFill>
                <a:latin typeface="等线" panose="02010600030101010101" pitchFamily="2" charset="-122"/>
                <a:ea typeface="方正仿宋_GBK" panose="03000509000000000000" pitchFamily="65" charset="-122"/>
                <a:cs typeface="Times New Roman" panose="02020603050405020304" pitchFamily="18" charset="0"/>
              </a:rPr>
              <a:t>密码：</a:t>
            </a:r>
            <a:r>
              <a:rPr lang="en-US" altLang="zh-CN" sz="2000" b="1" kern="100" dirty="0">
                <a:solidFill>
                  <a:srgbClr val="002060"/>
                </a:solidFill>
                <a:latin typeface="等线" panose="02010600030101010101" pitchFamily="2" charset="-122"/>
                <a:ea typeface="方正仿宋_GBK" panose="03000509000000000000" pitchFamily="65" charset="-122"/>
                <a:cs typeface="Times New Roman" panose="02020603050405020304" pitchFamily="18" charset="0"/>
              </a:rPr>
              <a:t>jssdfz123456</a:t>
            </a:r>
            <a:endParaRPr lang="zh-CN" altLang="zh-CN" sz="2000" b="1" kern="100" dirty="0">
              <a:solidFill>
                <a:srgbClr val="002060"/>
              </a:solidFill>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8" name="椭圆 7"/>
          <p:cNvSpPr/>
          <p:nvPr/>
        </p:nvSpPr>
        <p:spPr>
          <a:xfrm>
            <a:off x="1818491" y="79425"/>
            <a:ext cx="1641682" cy="509155"/>
          </a:xfrm>
          <a:prstGeom prst="ellipse">
            <a:avLst/>
          </a:prstGeom>
          <a:solidFill>
            <a:schemeClr val="accent5"/>
          </a:solidFill>
          <a:ln>
            <a:noFill/>
          </a:ln>
          <a:effectLst>
            <a:outerShdw blurRad="50800" dist="25400" dir="2700000" algn="tl" rotWithShape="0">
              <a:prstClr val="black">
                <a:alpha val="33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wrap="none" rtlCol="0" anchor="ctr"/>
          <a:lstStyle/>
          <a:p>
            <a:pPr algn="ctr"/>
            <a:r>
              <a:rPr lang="zh-CN" altLang="en-US" sz="1600" b="1" dirty="0"/>
              <a:t>新方志查询</a:t>
            </a:r>
          </a:p>
        </p:txBody>
      </p:sp>
    </p:spTree>
    <p:extLst>
      <p:ext uri="{BB962C8B-B14F-4D97-AF65-F5344CB8AC3E}">
        <p14:creationId xmlns:p14="http://schemas.microsoft.com/office/powerpoint/2010/main" val="3686987540"/>
      </p:ext>
    </p:extLst>
  </p:cSld>
  <p:clrMapOvr>
    <a:masterClrMapping/>
  </p:clrMapOvr>
  <p:transition spd="med">
    <p:pull/>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现代数字化方志资源</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4</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pic>
        <p:nvPicPr>
          <p:cNvPr id="2" name="图片 1"/>
          <p:cNvPicPr>
            <a:picLocks noChangeAspect="1"/>
          </p:cNvPicPr>
          <p:nvPr/>
        </p:nvPicPr>
        <p:blipFill>
          <a:blip r:embed="rId3"/>
          <a:stretch>
            <a:fillRect/>
          </a:stretch>
        </p:blipFill>
        <p:spPr>
          <a:xfrm>
            <a:off x="2260689" y="2343204"/>
            <a:ext cx="5813047" cy="4372905"/>
          </a:xfrm>
          <a:prstGeom prst="rect">
            <a:avLst/>
          </a:prstGeom>
        </p:spPr>
      </p:pic>
      <p:pic>
        <p:nvPicPr>
          <p:cNvPr id="9" name="图片 8"/>
          <p:cNvPicPr>
            <a:picLocks noChangeAspect="1"/>
          </p:cNvPicPr>
          <p:nvPr/>
        </p:nvPicPr>
        <p:blipFill>
          <a:blip r:embed="rId4"/>
          <a:stretch>
            <a:fillRect/>
          </a:stretch>
        </p:blipFill>
        <p:spPr>
          <a:xfrm>
            <a:off x="2644773" y="748623"/>
            <a:ext cx="5044877" cy="1402202"/>
          </a:xfrm>
          <a:prstGeom prst="rect">
            <a:avLst/>
          </a:prstGeom>
        </p:spPr>
      </p:pic>
      <p:sp>
        <p:nvSpPr>
          <p:cNvPr id="7" name="椭圆 6"/>
          <p:cNvSpPr/>
          <p:nvPr/>
        </p:nvSpPr>
        <p:spPr>
          <a:xfrm>
            <a:off x="4357285" y="1074922"/>
            <a:ext cx="935421" cy="935421"/>
          </a:xfrm>
          <a:prstGeom prst="ellipse">
            <a:avLst/>
          </a:prstGeom>
          <a:noFill/>
          <a:ln>
            <a:solidFill>
              <a:schemeClr val="accent5"/>
            </a:solidFill>
          </a:ln>
          <a:effectLst>
            <a:outerShdw blurRad="50800" dist="25400" dir="2700000" algn="tl" rotWithShape="0">
              <a:prstClr val="black">
                <a:alpha val="33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wrap="none" rtlCol="0" anchor="ctr"/>
          <a:lstStyle/>
          <a:p>
            <a:pPr algn="ctr"/>
            <a:endParaRPr lang="zh-CN" altLang="en-US" sz="1050"/>
          </a:p>
        </p:txBody>
      </p:sp>
      <p:sp>
        <p:nvSpPr>
          <p:cNvPr id="8" name="椭圆 7"/>
          <p:cNvSpPr/>
          <p:nvPr/>
        </p:nvSpPr>
        <p:spPr>
          <a:xfrm>
            <a:off x="1823932" y="143278"/>
            <a:ext cx="1641682" cy="509155"/>
          </a:xfrm>
          <a:prstGeom prst="ellipse">
            <a:avLst/>
          </a:prstGeom>
          <a:solidFill>
            <a:schemeClr val="accent5"/>
          </a:solidFill>
          <a:ln>
            <a:noFill/>
          </a:ln>
          <a:effectLst>
            <a:outerShdw blurRad="50800" dist="25400" dir="2700000" algn="tl" rotWithShape="0">
              <a:prstClr val="black">
                <a:alpha val="33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wrap="none" rtlCol="0" anchor="ctr"/>
          <a:lstStyle/>
          <a:p>
            <a:pPr algn="ctr"/>
            <a:r>
              <a:rPr lang="zh-CN" altLang="en-US" sz="1600" b="1" dirty="0"/>
              <a:t>年鉴查询</a:t>
            </a:r>
          </a:p>
        </p:txBody>
      </p:sp>
    </p:spTree>
    <p:extLst>
      <p:ext uri="{BB962C8B-B14F-4D97-AF65-F5344CB8AC3E}">
        <p14:creationId xmlns:p14="http://schemas.microsoft.com/office/powerpoint/2010/main" val="1290203128"/>
      </p:ext>
    </p:extLst>
  </p:cSld>
  <p:clrMapOvr>
    <a:masterClrMapping/>
  </p:clrMapOvr>
  <p:transition spd="med">
    <p:pull/>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现代数字化方志资源</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4</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pic>
        <p:nvPicPr>
          <p:cNvPr id="2" name="图片 1"/>
          <p:cNvPicPr>
            <a:picLocks noChangeAspect="1"/>
          </p:cNvPicPr>
          <p:nvPr/>
        </p:nvPicPr>
        <p:blipFill>
          <a:blip r:embed="rId3"/>
          <a:stretch>
            <a:fillRect/>
          </a:stretch>
        </p:blipFill>
        <p:spPr>
          <a:xfrm>
            <a:off x="2062068" y="2171241"/>
            <a:ext cx="6188314" cy="4262645"/>
          </a:xfrm>
          <a:prstGeom prst="rect">
            <a:avLst/>
          </a:prstGeom>
        </p:spPr>
      </p:pic>
      <p:pic>
        <p:nvPicPr>
          <p:cNvPr id="4" name="图片 3"/>
          <p:cNvPicPr>
            <a:picLocks noChangeAspect="1"/>
          </p:cNvPicPr>
          <p:nvPr/>
        </p:nvPicPr>
        <p:blipFill>
          <a:blip r:embed="rId4"/>
          <a:stretch>
            <a:fillRect/>
          </a:stretch>
        </p:blipFill>
        <p:spPr>
          <a:xfrm>
            <a:off x="2374750" y="588580"/>
            <a:ext cx="5044877" cy="1402202"/>
          </a:xfrm>
          <a:prstGeom prst="rect">
            <a:avLst/>
          </a:prstGeom>
        </p:spPr>
      </p:pic>
      <p:sp>
        <p:nvSpPr>
          <p:cNvPr id="7" name="椭圆 6"/>
          <p:cNvSpPr/>
          <p:nvPr/>
        </p:nvSpPr>
        <p:spPr>
          <a:xfrm>
            <a:off x="5053119" y="966178"/>
            <a:ext cx="935421" cy="935421"/>
          </a:xfrm>
          <a:prstGeom prst="ellipse">
            <a:avLst/>
          </a:prstGeom>
          <a:noFill/>
          <a:ln>
            <a:solidFill>
              <a:schemeClr val="accent5"/>
            </a:solidFill>
          </a:ln>
          <a:effectLst>
            <a:outerShdw blurRad="50800" dist="25400" dir="2700000" algn="tl" rotWithShape="0">
              <a:prstClr val="black">
                <a:alpha val="33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wrap="none" rtlCol="0" anchor="ctr"/>
          <a:lstStyle/>
          <a:p>
            <a:pPr algn="ctr"/>
            <a:endParaRPr lang="zh-CN" altLang="en-US" sz="1050"/>
          </a:p>
        </p:txBody>
      </p:sp>
      <p:sp>
        <p:nvSpPr>
          <p:cNvPr id="8" name="椭圆 7"/>
          <p:cNvSpPr/>
          <p:nvPr/>
        </p:nvSpPr>
        <p:spPr>
          <a:xfrm>
            <a:off x="1818491" y="79425"/>
            <a:ext cx="1641682" cy="509155"/>
          </a:xfrm>
          <a:prstGeom prst="ellipse">
            <a:avLst/>
          </a:prstGeom>
          <a:solidFill>
            <a:schemeClr val="accent5"/>
          </a:solidFill>
          <a:ln>
            <a:noFill/>
          </a:ln>
          <a:effectLst>
            <a:outerShdw blurRad="50800" dist="25400" dir="2700000" algn="tl" rotWithShape="0">
              <a:prstClr val="black">
                <a:alpha val="33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wrap="none" rtlCol="0" anchor="ctr"/>
          <a:lstStyle/>
          <a:p>
            <a:pPr algn="ctr"/>
            <a:r>
              <a:rPr lang="zh-CN" altLang="en-US" sz="1600" b="1" dirty="0"/>
              <a:t>旧志电子书</a:t>
            </a:r>
          </a:p>
        </p:txBody>
      </p:sp>
    </p:spTree>
    <p:extLst>
      <p:ext uri="{BB962C8B-B14F-4D97-AF65-F5344CB8AC3E}">
        <p14:creationId xmlns:p14="http://schemas.microsoft.com/office/powerpoint/2010/main" val="3634301447"/>
      </p:ext>
    </p:extLst>
  </p:cSld>
  <p:clrMapOvr>
    <a:masterClrMapping/>
  </p:clrMapOvr>
  <p:transition spd="med">
    <p:pull/>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现代数字化方志资源</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4</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pic>
        <p:nvPicPr>
          <p:cNvPr id="2" name="图片 1"/>
          <p:cNvPicPr>
            <a:picLocks noChangeAspect="1"/>
          </p:cNvPicPr>
          <p:nvPr/>
        </p:nvPicPr>
        <p:blipFill>
          <a:blip r:embed="rId3"/>
          <a:stretch>
            <a:fillRect/>
          </a:stretch>
        </p:blipFill>
        <p:spPr>
          <a:xfrm>
            <a:off x="2169898" y="1287537"/>
            <a:ext cx="6691487" cy="4365117"/>
          </a:xfrm>
          <a:prstGeom prst="rect">
            <a:avLst/>
          </a:prstGeom>
        </p:spPr>
      </p:pic>
      <p:sp>
        <p:nvSpPr>
          <p:cNvPr id="7" name="椭圆 6"/>
          <p:cNvSpPr/>
          <p:nvPr/>
        </p:nvSpPr>
        <p:spPr>
          <a:xfrm>
            <a:off x="2116141" y="214506"/>
            <a:ext cx="1641682" cy="509155"/>
          </a:xfrm>
          <a:prstGeom prst="ellipse">
            <a:avLst/>
          </a:prstGeom>
          <a:solidFill>
            <a:schemeClr val="accent5"/>
          </a:solidFill>
          <a:ln>
            <a:noFill/>
          </a:ln>
          <a:effectLst>
            <a:outerShdw blurRad="50800" dist="25400" dir="2700000" algn="tl" rotWithShape="0">
              <a:prstClr val="black">
                <a:alpha val="33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wrap="none" rtlCol="0" anchor="ctr"/>
          <a:lstStyle/>
          <a:p>
            <a:pPr algn="ctr"/>
            <a:r>
              <a:rPr lang="zh-CN" altLang="en-US" sz="1600" b="1" dirty="0"/>
              <a:t>图书管理系统</a:t>
            </a:r>
          </a:p>
        </p:txBody>
      </p:sp>
    </p:spTree>
    <p:extLst>
      <p:ext uri="{BB962C8B-B14F-4D97-AF65-F5344CB8AC3E}">
        <p14:creationId xmlns:p14="http://schemas.microsoft.com/office/powerpoint/2010/main" val="2694936379"/>
      </p:ext>
    </p:extLst>
  </p:cSld>
  <p:clrMapOvr>
    <a:masterClrMapping/>
  </p:clrMapOvr>
  <p:transition spd="med">
    <p:pull/>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0F2A7EB-6964-4052-AAA9-76D42FA0A747}"/>
              </a:ext>
            </a:extLst>
          </p:cNvPr>
          <p:cNvSpPr txBox="1"/>
          <p:nvPr/>
        </p:nvSpPr>
        <p:spPr>
          <a:xfrm>
            <a:off x="85285" y="3304971"/>
            <a:ext cx="1514913" cy="707886"/>
          </a:xfrm>
          <a:prstGeom prst="rect">
            <a:avLst/>
          </a:prstGeom>
          <a:noFill/>
        </p:spPr>
        <p:txBody>
          <a:bodyPr wrap="square" rtlCol="0">
            <a:spAutoFit/>
          </a:bodyPr>
          <a:lstStyle/>
          <a:p>
            <a:pPr algn="ctr"/>
            <a:r>
              <a:rPr lang="zh-CN" altLang="en-US" sz="2000" b="1" dirty="0">
                <a:solidFill>
                  <a:schemeClr val="bg1"/>
                </a:solidFill>
                <a:effectLst>
                  <a:outerShdw blurRad="38100" dist="76200" dir="2700000" algn="tl">
                    <a:srgbClr val="000000">
                      <a:alpha val="10000"/>
                    </a:srgbClr>
                  </a:outerShdw>
                </a:effectLst>
                <a:cs typeface="+mn-ea"/>
                <a:sym typeface="+mn-lt"/>
              </a:rPr>
              <a:t>现代数字化方志资源</a:t>
            </a:r>
          </a:p>
        </p:txBody>
      </p:sp>
      <p:sp>
        <p:nvSpPr>
          <p:cNvPr id="6" name="文本框 5">
            <a:extLst>
              <a:ext uri="{FF2B5EF4-FFF2-40B4-BE49-F238E27FC236}">
                <a16:creationId xmlns:a16="http://schemas.microsoft.com/office/drawing/2014/main" id="{2B8C0215-3D5A-4F69-AD9B-CED044A98A89}"/>
              </a:ext>
            </a:extLst>
          </p:cNvPr>
          <p:cNvSpPr txBox="1"/>
          <p:nvPr/>
        </p:nvSpPr>
        <p:spPr>
          <a:xfrm>
            <a:off x="85285" y="1901599"/>
            <a:ext cx="1514913" cy="1200329"/>
          </a:xfrm>
          <a:prstGeom prst="rect">
            <a:avLst/>
          </a:prstGeom>
          <a:noFill/>
        </p:spPr>
        <p:txBody>
          <a:bodyPr wrap="square" rtlCol="0">
            <a:spAutoFit/>
          </a:bodyPr>
          <a:lstStyle/>
          <a:p>
            <a:pPr algn="ctr"/>
            <a:r>
              <a:rPr lang="en-US" altLang="zh-CN" sz="3600" b="1" dirty="0">
                <a:solidFill>
                  <a:schemeClr val="bg1"/>
                </a:solidFill>
                <a:effectLst>
                  <a:outerShdw blurRad="38100" dist="76200" dir="2700000" algn="tl">
                    <a:srgbClr val="000000">
                      <a:alpha val="10000"/>
                    </a:srgbClr>
                  </a:outerShdw>
                </a:effectLst>
                <a:cs typeface="+mn-ea"/>
                <a:sym typeface="+mn-lt"/>
              </a:rPr>
              <a:t>PART 4</a:t>
            </a:r>
            <a:endParaRPr lang="zh-CN" altLang="en-US" sz="3600" b="1" dirty="0">
              <a:solidFill>
                <a:schemeClr val="bg1"/>
              </a:solidFill>
              <a:effectLst>
                <a:outerShdw blurRad="38100" dist="76200" dir="2700000" algn="tl">
                  <a:srgbClr val="000000">
                    <a:alpha val="10000"/>
                  </a:srgbClr>
                </a:outerShdw>
              </a:effectLst>
              <a:cs typeface="+mn-ea"/>
              <a:sym typeface="+mn-lt"/>
            </a:endParaRPr>
          </a:p>
        </p:txBody>
      </p:sp>
      <p:pic>
        <p:nvPicPr>
          <p:cNvPr id="2" name="图片 1"/>
          <p:cNvPicPr>
            <a:picLocks noChangeAspect="1"/>
          </p:cNvPicPr>
          <p:nvPr/>
        </p:nvPicPr>
        <p:blipFill>
          <a:blip r:embed="rId3"/>
          <a:stretch>
            <a:fillRect/>
          </a:stretch>
        </p:blipFill>
        <p:spPr>
          <a:xfrm>
            <a:off x="1828800" y="805390"/>
            <a:ext cx="7229915" cy="4671486"/>
          </a:xfrm>
          <a:prstGeom prst="rect">
            <a:avLst/>
          </a:prstGeom>
        </p:spPr>
      </p:pic>
    </p:spTree>
    <p:extLst>
      <p:ext uri="{BB962C8B-B14F-4D97-AF65-F5344CB8AC3E}">
        <p14:creationId xmlns:p14="http://schemas.microsoft.com/office/powerpoint/2010/main" val="1639460412"/>
      </p:ext>
    </p:extLst>
  </p:cSld>
  <p:clrMapOvr>
    <a:masterClrMapping/>
  </p:clrMapOvr>
  <p:transition spd="med">
    <p:pull/>
  </p:transition>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GuidesStyle_Normal&quot;,&quot;Name&quot;:&quot;正常&quot;,&quot;HeaderHeight&quot;:15.0,&quot;FooterHeight&quot;:9.0,&quot;SideMargin&quot;:5.5,&quot;TopMargin&quot;:0.0,&quot;BottomMargin&quot;:0.0,&quot;IntervalMargin&quot;:1.5}"/>
</p:tagLst>
</file>

<file path=ppt/theme/theme1.xml><?xml version="1.0" encoding="utf-8"?>
<a:theme xmlns:a="http://schemas.openxmlformats.org/drawingml/2006/main" name="中文汇报2">
  <a:themeElements>
    <a:clrScheme name="benchmark 2013">
      <a:dk1>
        <a:srgbClr val="000000"/>
      </a:dk1>
      <a:lt1>
        <a:srgbClr val="FFFFFF"/>
      </a:lt1>
      <a:dk2>
        <a:srgbClr val="44546A"/>
      </a:dk2>
      <a:lt2>
        <a:srgbClr val="E7E6E6"/>
      </a:lt2>
      <a:accent1>
        <a:srgbClr val="D4333F"/>
      </a:accent1>
      <a:accent2>
        <a:srgbClr val="616161"/>
      </a:accent2>
      <a:accent3>
        <a:srgbClr val="92D050"/>
      </a:accent3>
      <a:accent4>
        <a:srgbClr val="FFC000"/>
      </a:accent4>
      <a:accent5>
        <a:srgbClr val="0174AB"/>
      </a:accent5>
      <a:accent6>
        <a:srgbClr val="ED7D31"/>
      </a:accent6>
      <a:hlink>
        <a:srgbClr val="0563C1"/>
      </a:hlink>
      <a:folHlink>
        <a:srgbClr val="954F72"/>
      </a:folHlink>
    </a:clrScheme>
    <a:fontScheme name="zlq425sn">
      <a:majorFont>
        <a:latin typeface="Arial"/>
        <a:ea typeface="微软雅黑"/>
        <a:cs typeface=""/>
      </a:majorFont>
      <a:minorFont>
        <a:latin typeface="Arial"/>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effectLst>
          <a:outerShdw blurRad="50800" dist="25400" dir="2700000" algn="tl" rotWithShape="0">
            <a:prstClr val="black">
              <a:alpha val="33000"/>
            </a:prstClr>
          </a:outerShdw>
        </a:effectLst>
      </a:spPr>
      <a:bodyPr wrap="none"/>
      <a:lstStyle>
        <a:defPPr>
          <a:defRPr sz="1050"/>
        </a:defPPr>
      </a:lstStyle>
      <a: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a:style>
    </a:spDef>
    <a:lnDef>
      <a:spPr>
        <a:ln w="76200">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中文汇报2" id="{94FA34F4-7BC1-48E2-B740-C7D8CC441AE2}" vid="{13134613-2207-4CF5-AAE8-F58E14DCD353}"/>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中文汇报2</Template>
  <TotalTime>7570</TotalTime>
  <Words>4798</Words>
  <Application>Microsoft Office PowerPoint</Application>
  <PresentationFormat>全屏显示(4:3)</PresentationFormat>
  <Paragraphs>857</Paragraphs>
  <Slides>110</Slides>
  <Notes>105</Notes>
  <HiddenSlides>0</HiddenSlides>
  <MMClips>1</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110</vt:i4>
      </vt:variant>
    </vt:vector>
  </HeadingPairs>
  <TitlesOfParts>
    <vt:vector size="129" baseType="lpstr">
      <vt:lpstr>FangSong</vt:lpstr>
      <vt:lpstr>Microsoft YaHei UI</vt:lpstr>
      <vt:lpstr>等线</vt:lpstr>
      <vt:lpstr>方正仿宋_GBK</vt:lpstr>
      <vt:lpstr>方正魏碑_GBK</vt:lpstr>
      <vt:lpstr>方正小标宋_GBK</vt:lpstr>
      <vt:lpstr>方正小标宋简体</vt:lpstr>
      <vt:lpstr>仿宋</vt:lpstr>
      <vt:lpstr>黑体</vt:lpstr>
      <vt:lpstr>楷体</vt:lpstr>
      <vt:lpstr>隶书</vt:lpstr>
      <vt:lpstr>宋体</vt:lpstr>
      <vt:lpstr>微软雅黑</vt:lpstr>
      <vt:lpstr>Arial</vt:lpstr>
      <vt:lpstr>Arial</vt:lpstr>
      <vt:lpstr>Arial Narrow</vt:lpstr>
      <vt:lpstr>Calibri</vt:lpstr>
      <vt:lpstr>Times New Roman</vt:lpstr>
      <vt:lpstr>中文汇报2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LEE SIMON</dc:creator>
  <cp:lastModifiedBy>GGL</cp:lastModifiedBy>
  <cp:revision>427</cp:revision>
  <dcterms:created xsi:type="dcterms:W3CDTF">2014-05-17T06:30:58Z</dcterms:created>
  <dcterms:modified xsi:type="dcterms:W3CDTF">2021-06-01T03:39:59Z</dcterms:modified>
</cp:coreProperties>
</file>