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8">
          <p15:clr>
            <a:srgbClr val="A4A3A4"/>
          </p15:clr>
        </p15:guide>
        <p15:guide id="2" pos="38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B5B2"/>
    <a:srgbClr val="FAB700"/>
    <a:srgbClr val="6F350F"/>
    <a:srgbClr val="BB120F"/>
    <a:srgbClr val="743F10"/>
    <a:srgbClr val="96B9C6"/>
    <a:srgbClr val="AFCA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4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42" y="108"/>
      </p:cViewPr>
      <p:guideLst>
        <p:guide orient="horz" pos="2308"/>
        <p:guide pos="38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1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22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2021-11-23</a:t>
            </a:fld>
            <a:endParaRPr lang="zh-CN" altLang="en-US"/>
          </a:p>
        </p:txBody>
      </p:sp>
      <p:sp>
        <p:nvSpPr>
          <p:cNvPr id="1048823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24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5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16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2021-11-23</a:t>
            </a:fld>
            <a:endParaRPr lang="zh-CN" altLang="en-US"/>
          </a:p>
        </p:txBody>
      </p:sp>
      <p:sp>
        <p:nvSpPr>
          <p:cNvPr id="1048817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1048818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819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20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71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74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77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582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04858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2C6C-F1B4-4434-9736-8A95160A9EDD}" type="datetimeFigureOut">
              <a:rPr lang="zh-CN" altLang="en-US" smtClean="0"/>
              <a:t>2021-11-23</a:t>
            </a:fld>
            <a:endParaRPr lang="zh-CN" altLang="en-US"/>
          </a:p>
        </p:txBody>
      </p:sp>
      <p:sp>
        <p:nvSpPr>
          <p:cNvPr id="104858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79FC2-189D-4150-BB89-16F1642DF8B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786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78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2C6C-F1B4-4434-9736-8A95160A9EDD}" type="datetimeFigureOut">
              <a:rPr lang="zh-CN" altLang="en-US" smtClean="0"/>
              <a:t>2021-11-23</a:t>
            </a:fld>
            <a:endParaRPr lang="zh-CN" altLang="en-US"/>
          </a:p>
        </p:txBody>
      </p:sp>
      <p:sp>
        <p:nvSpPr>
          <p:cNvPr id="104878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8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79FC2-189D-4150-BB89-16F1642DF8B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4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775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77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2C6C-F1B4-4434-9736-8A95160A9EDD}" type="datetimeFigureOut">
              <a:rPr lang="zh-CN" altLang="en-US" smtClean="0"/>
              <a:t>2021-11-23</a:t>
            </a:fld>
            <a:endParaRPr lang="zh-CN" altLang="en-US"/>
          </a:p>
        </p:txBody>
      </p:sp>
      <p:sp>
        <p:nvSpPr>
          <p:cNvPr id="104877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7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79FC2-189D-4150-BB89-16F1642DF8B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610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611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2C6C-F1B4-4434-9736-8A95160A9EDD}" type="datetimeFigureOut">
              <a:rPr lang="zh-CN" altLang="en-US" smtClean="0"/>
              <a:t>2021-11-23</a:t>
            </a:fld>
            <a:endParaRPr lang="zh-CN" altLang="en-US"/>
          </a:p>
        </p:txBody>
      </p:sp>
      <p:sp>
        <p:nvSpPr>
          <p:cNvPr id="104861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3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79FC2-189D-4150-BB89-16F1642DF8B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0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791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79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2C6C-F1B4-4434-9736-8A95160A9EDD}" type="datetimeFigureOut">
              <a:rPr lang="zh-CN" altLang="en-US" smtClean="0"/>
              <a:t>2021-11-23</a:t>
            </a:fld>
            <a:endParaRPr lang="zh-CN" altLang="en-US"/>
          </a:p>
        </p:txBody>
      </p:sp>
      <p:sp>
        <p:nvSpPr>
          <p:cNvPr id="104879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9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79FC2-189D-4150-BB89-16F1642DF8B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796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797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798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2C6C-F1B4-4434-9736-8A95160A9EDD}" type="datetimeFigureOut">
              <a:rPr lang="zh-CN" altLang="en-US" smtClean="0"/>
              <a:t>2021-11-23</a:t>
            </a:fld>
            <a:endParaRPr lang="zh-CN" altLang="en-US"/>
          </a:p>
        </p:txBody>
      </p:sp>
      <p:sp>
        <p:nvSpPr>
          <p:cNvPr id="104879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00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79FC2-189D-4150-BB89-16F1642DF8B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1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802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803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804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805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806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2C6C-F1B4-4434-9736-8A95160A9EDD}" type="datetimeFigureOut">
              <a:rPr lang="zh-CN" altLang="en-US" smtClean="0"/>
              <a:t>2021-11-23</a:t>
            </a:fld>
            <a:endParaRPr lang="zh-CN" altLang="en-US"/>
          </a:p>
        </p:txBody>
      </p:sp>
      <p:sp>
        <p:nvSpPr>
          <p:cNvPr id="1048807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08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79FC2-189D-4150-BB89-16F1642DF8B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771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2C6C-F1B4-4434-9736-8A95160A9EDD}" type="datetimeFigureOut">
              <a:rPr lang="zh-CN" altLang="en-US" smtClean="0"/>
              <a:t>2021-11-23</a:t>
            </a:fld>
            <a:endParaRPr lang="zh-CN" altLang="en-US"/>
          </a:p>
        </p:txBody>
      </p:sp>
      <p:sp>
        <p:nvSpPr>
          <p:cNvPr id="1048772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73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79FC2-189D-4150-BB89-16F1642DF8B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2C6C-F1B4-4434-9736-8A95160A9EDD}" type="datetimeFigureOut">
              <a:rPr lang="zh-CN" altLang="en-US" smtClean="0"/>
              <a:t>2021-11-23</a:t>
            </a:fld>
            <a:endParaRPr lang="zh-CN" altLang="en-US"/>
          </a:p>
        </p:txBody>
      </p:sp>
      <p:sp>
        <p:nvSpPr>
          <p:cNvPr id="1048619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0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79FC2-189D-4150-BB89-16F1642DF8B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8621" name="任意多边形: 形状 4"/>
          <p:cNvSpPr/>
          <p:nvPr userDrawn="1"/>
        </p:nvSpPr>
        <p:spPr>
          <a:xfrm rot="10800000">
            <a:off x="0" y="0"/>
            <a:ext cx="787400" cy="787400"/>
          </a:xfrm>
          <a:custGeom>
            <a:avLst/>
            <a:gdLst>
              <a:gd name="connsiteX0" fmla="*/ 1060450 w 1060450"/>
              <a:gd name="connsiteY0" fmla="*/ 0 h 1060450"/>
              <a:gd name="connsiteX1" fmla="*/ 1060450 w 1060450"/>
              <a:gd name="connsiteY1" fmla="*/ 1060450 h 1060450"/>
              <a:gd name="connsiteX2" fmla="*/ 0 w 1060450"/>
              <a:gd name="connsiteY2" fmla="*/ 1060450 h 1060450"/>
              <a:gd name="connsiteX3" fmla="*/ 1060450 w 1060450"/>
              <a:gd name="connsiteY3" fmla="*/ 0 h 106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450" h="1060450">
                <a:moveTo>
                  <a:pt x="1060450" y="0"/>
                </a:moveTo>
                <a:lnTo>
                  <a:pt x="1060450" y="1060450"/>
                </a:lnTo>
                <a:lnTo>
                  <a:pt x="0" y="1060450"/>
                </a:lnTo>
                <a:cubicBezTo>
                  <a:pt x="0" y="474780"/>
                  <a:pt x="474780" y="0"/>
                  <a:pt x="1060450" y="0"/>
                </a:cubicBezTo>
                <a:close/>
              </a:path>
            </a:pathLst>
          </a:custGeom>
          <a:solidFill>
            <a:srgbClr val="AFCAD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99" name="组合 5"/>
          <p:cNvGrpSpPr/>
          <p:nvPr userDrawn="1"/>
        </p:nvGrpSpPr>
        <p:grpSpPr>
          <a:xfrm>
            <a:off x="10833100" y="5135059"/>
            <a:ext cx="1358900" cy="1722941"/>
            <a:chOff x="10685966" y="4948509"/>
            <a:chExt cx="1506034" cy="1909491"/>
          </a:xfrm>
        </p:grpSpPr>
        <p:sp>
          <p:nvSpPr>
            <p:cNvPr id="1048622" name="任意多边形: 形状 6"/>
            <p:cNvSpPr/>
            <p:nvPr/>
          </p:nvSpPr>
          <p:spPr>
            <a:xfrm>
              <a:off x="10922000" y="5588000"/>
              <a:ext cx="1270000" cy="1270000"/>
            </a:xfrm>
            <a:custGeom>
              <a:avLst/>
              <a:gdLst>
                <a:gd name="connsiteX0" fmla="*/ 1060450 w 1060450"/>
                <a:gd name="connsiteY0" fmla="*/ 0 h 1060450"/>
                <a:gd name="connsiteX1" fmla="*/ 1060450 w 1060450"/>
                <a:gd name="connsiteY1" fmla="*/ 1060450 h 1060450"/>
                <a:gd name="connsiteX2" fmla="*/ 0 w 1060450"/>
                <a:gd name="connsiteY2" fmla="*/ 1060450 h 1060450"/>
                <a:gd name="connsiteX3" fmla="*/ 1060450 w 1060450"/>
                <a:gd name="connsiteY3" fmla="*/ 0 h 106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0450" h="1060450">
                  <a:moveTo>
                    <a:pt x="1060450" y="0"/>
                  </a:moveTo>
                  <a:lnTo>
                    <a:pt x="1060450" y="1060450"/>
                  </a:lnTo>
                  <a:lnTo>
                    <a:pt x="0" y="1060450"/>
                  </a:lnTo>
                  <a:cubicBezTo>
                    <a:pt x="0" y="474780"/>
                    <a:pt x="474780" y="0"/>
                    <a:pt x="1060450" y="0"/>
                  </a:cubicBezTo>
                  <a:close/>
                </a:path>
              </a:pathLst>
            </a:custGeom>
            <a:solidFill>
              <a:srgbClr val="96B9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48623" name="椭圆 7"/>
            <p:cNvSpPr/>
            <p:nvPr/>
          </p:nvSpPr>
          <p:spPr>
            <a:xfrm>
              <a:off x="11363480" y="4948509"/>
              <a:ext cx="387040" cy="387040"/>
            </a:xfrm>
            <a:prstGeom prst="ellipse">
              <a:avLst/>
            </a:prstGeom>
            <a:solidFill>
              <a:srgbClr val="AFCAD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48624" name="椭圆 8"/>
            <p:cNvSpPr/>
            <p:nvPr/>
          </p:nvSpPr>
          <p:spPr>
            <a:xfrm>
              <a:off x="10685966" y="5734515"/>
              <a:ext cx="871034" cy="871034"/>
            </a:xfrm>
            <a:prstGeom prst="ellipse">
              <a:avLst/>
            </a:prstGeom>
            <a:solidFill>
              <a:srgbClr val="AFCAD3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9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810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811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812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2C6C-F1B4-4434-9736-8A95160A9EDD}" type="datetimeFigureOut">
              <a:rPr lang="zh-CN" altLang="en-US" smtClean="0"/>
              <a:t>2021-11-23</a:t>
            </a:fld>
            <a:endParaRPr lang="zh-CN" altLang="en-US"/>
          </a:p>
        </p:txBody>
      </p:sp>
      <p:sp>
        <p:nvSpPr>
          <p:cNvPr id="1048813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14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79FC2-189D-4150-BB89-16F1642DF8B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9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780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8781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782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2C6C-F1B4-4434-9736-8A95160A9EDD}" type="datetimeFigureOut">
              <a:rPr lang="zh-CN" altLang="en-US" smtClean="0"/>
              <a:t>2021-11-23</a:t>
            </a:fld>
            <a:endParaRPr lang="zh-CN" altLang="en-US"/>
          </a:p>
        </p:txBody>
      </p:sp>
      <p:sp>
        <p:nvSpPr>
          <p:cNvPr id="1048783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84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79FC2-189D-4150-BB89-16F1642DF8B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F2C6C-F1B4-4434-9736-8A95160A9EDD}" type="datetimeFigureOut">
              <a:rPr lang="zh-CN" altLang="en-US" smtClean="0"/>
              <a:t>2021-11-23</a:t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79FC2-189D-4150-BB89-16F1642DF8B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51"/>
          <p:cNvGrpSpPr/>
          <p:nvPr/>
        </p:nvGrpSpPr>
        <p:grpSpPr>
          <a:xfrm>
            <a:off x="819732" y="-13971"/>
            <a:ext cx="10552536" cy="6886304"/>
            <a:chOff x="819732" y="-1"/>
            <a:chExt cx="10552536" cy="6886304"/>
          </a:xfrm>
        </p:grpSpPr>
        <p:sp>
          <p:nvSpPr>
            <p:cNvPr id="1048586" name="任意多边形: 形状 23"/>
            <p:cNvSpPr/>
            <p:nvPr/>
          </p:nvSpPr>
          <p:spPr>
            <a:xfrm>
              <a:off x="1669142" y="0"/>
              <a:ext cx="8853716" cy="6872152"/>
            </a:xfrm>
            <a:custGeom>
              <a:avLst/>
              <a:gdLst>
                <a:gd name="connsiteX0" fmla="*/ 1627535 w 8853716"/>
                <a:gd name="connsiteY0" fmla="*/ 0 h 6872152"/>
                <a:gd name="connsiteX1" fmla="*/ 7226181 w 8853716"/>
                <a:gd name="connsiteY1" fmla="*/ 0 h 6872152"/>
                <a:gd name="connsiteX2" fmla="*/ 7242751 w 8853716"/>
                <a:gd name="connsiteY2" fmla="*/ 13021 h 6872152"/>
                <a:gd name="connsiteX3" fmla="*/ 8853716 w 8853716"/>
                <a:gd name="connsiteY3" fmla="*/ 3429000 h 6872152"/>
                <a:gd name="connsiteX4" fmla="*/ 7242751 w 8853716"/>
                <a:gd name="connsiteY4" fmla="*/ 6844979 h 6872152"/>
                <a:gd name="connsiteX5" fmla="*/ 7208172 w 8853716"/>
                <a:gd name="connsiteY5" fmla="*/ 6872152 h 6872152"/>
                <a:gd name="connsiteX6" fmla="*/ 1645544 w 8853716"/>
                <a:gd name="connsiteY6" fmla="*/ 6872152 h 6872152"/>
                <a:gd name="connsiteX7" fmla="*/ 1610966 w 8853716"/>
                <a:gd name="connsiteY7" fmla="*/ 6844979 h 6872152"/>
                <a:gd name="connsiteX8" fmla="*/ 0 w 8853716"/>
                <a:gd name="connsiteY8" fmla="*/ 3429000 h 6872152"/>
                <a:gd name="connsiteX9" fmla="*/ 1610966 w 8853716"/>
                <a:gd name="connsiteY9" fmla="*/ 13021 h 687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53716" h="6872152">
                  <a:moveTo>
                    <a:pt x="1627535" y="0"/>
                  </a:moveTo>
                  <a:lnTo>
                    <a:pt x="7226181" y="0"/>
                  </a:lnTo>
                  <a:lnTo>
                    <a:pt x="7242751" y="13021"/>
                  </a:lnTo>
                  <a:cubicBezTo>
                    <a:pt x="8226608" y="824972"/>
                    <a:pt x="8853716" y="2053752"/>
                    <a:pt x="8853716" y="3429000"/>
                  </a:cubicBezTo>
                  <a:cubicBezTo>
                    <a:pt x="8853716" y="4804249"/>
                    <a:pt x="8226608" y="6033028"/>
                    <a:pt x="7242751" y="6844979"/>
                  </a:cubicBezTo>
                  <a:lnTo>
                    <a:pt x="7208172" y="6872152"/>
                  </a:lnTo>
                  <a:lnTo>
                    <a:pt x="1645544" y="6872152"/>
                  </a:lnTo>
                  <a:lnTo>
                    <a:pt x="1610966" y="6844979"/>
                  </a:lnTo>
                  <a:cubicBezTo>
                    <a:pt x="627109" y="6033028"/>
                    <a:pt x="0" y="4804249"/>
                    <a:pt x="0" y="3429000"/>
                  </a:cubicBezTo>
                  <a:cubicBezTo>
                    <a:pt x="0" y="2053752"/>
                    <a:pt x="627109" y="824972"/>
                    <a:pt x="1610966" y="13021"/>
                  </a:cubicBezTo>
                  <a:close/>
                </a:path>
              </a:pathLst>
            </a:custGeom>
            <a:solidFill>
              <a:srgbClr val="96B9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587" name="任意多边形: 形状 50"/>
            <p:cNvSpPr/>
            <p:nvPr/>
          </p:nvSpPr>
          <p:spPr>
            <a:xfrm>
              <a:off x="819732" y="-1"/>
              <a:ext cx="10552536" cy="6886304"/>
            </a:xfrm>
            <a:custGeom>
              <a:avLst/>
              <a:gdLst>
                <a:gd name="connsiteX0" fmla="*/ 9233530 w 10552536"/>
                <a:gd name="connsiteY0" fmla="*/ 0 h 6886304"/>
                <a:gd name="connsiteX1" fmla="*/ 9285312 w 10552536"/>
                <a:gd name="connsiteY1" fmla="*/ 0 h 6886304"/>
                <a:gd name="connsiteX2" fmla="*/ 9347692 w 10552536"/>
                <a:gd name="connsiteY2" fmla="*/ 72015 h 6886304"/>
                <a:gd name="connsiteX3" fmla="*/ 10552536 w 10552536"/>
                <a:gd name="connsiteY3" fmla="*/ 3428211 h 6886304"/>
                <a:gd name="connsiteX4" fmla="*/ 9347692 w 10552536"/>
                <a:gd name="connsiteY4" fmla="*/ 6784407 h 6886304"/>
                <a:gd name="connsiteX5" fmla="*/ 9259426 w 10552536"/>
                <a:gd name="connsiteY5" fmla="*/ 6886304 h 6886304"/>
                <a:gd name="connsiteX6" fmla="*/ 9207646 w 10552536"/>
                <a:gd name="connsiteY6" fmla="*/ 6886304 h 6886304"/>
                <a:gd name="connsiteX7" fmla="*/ 9317482 w 10552536"/>
                <a:gd name="connsiteY7" fmla="*/ 6759505 h 6886304"/>
                <a:gd name="connsiteX8" fmla="*/ 10513386 w 10552536"/>
                <a:gd name="connsiteY8" fmla="*/ 3428211 h 6886304"/>
                <a:gd name="connsiteX9" fmla="*/ 9317482 w 10552536"/>
                <a:gd name="connsiteY9" fmla="*/ 96918 h 6886304"/>
                <a:gd name="connsiteX10" fmla="*/ 1267224 w 10552536"/>
                <a:gd name="connsiteY10" fmla="*/ 0 h 6886304"/>
                <a:gd name="connsiteX11" fmla="*/ 1319007 w 10552536"/>
                <a:gd name="connsiteY11" fmla="*/ 0 h 6886304"/>
                <a:gd name="connsiteX12" fmla="*/ 1235054 w 10552536"/>
                <a:gd name="connsiteY12" fmla="*/ 96918 h 6886304"/>
                <a:gd name="connsiteX13" fmla="*/ 39151 w 10552536"/>
                <a:gd name="connsiteY13" fmla="*/ 3428211 h 6886304"/>
                <a:gd name="connsiteX14" fmla="*/ 1235054 w 10552536"/>
                <a:gd name="connsiteY14" fmla="*/ 6759505 h 6886304"/>
                <a:gd name="connsiteX15" fmla="*/ 1344891 w 10552536"/>
                <a:gd name="connsiteY15" fmla="*/ 6886304 h 6886304"/>
                <a:gd name="connsiteX16" fmla="*/ 1293110 w 10552536"/>
                <a:gd name="connsiteY16" fmla="*/ 6886304 h 6886304"/>
                <a:gd name="connsiteX17" fmla="*/ 1204844 w 10552536"/>
                <a:gd name="connsiteY17" fmla="*/ 6784407 h 6886304"/>
                <a:gd name="connsiteX18" fmla="*/ 0 w 10552536"/>
                <a:gd name="connsiteY18" fmla="*/ 3428211 h 6886304"/>
                <a:gd name="connsiteX19" fmla="*/ 1204844 w 10552536"/>
                <a:gd name="connsiteY19" fmla="*/ 72015 h 688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552536" h="6886304">
                  <a:moveTo>
                    <a:pt x="9233530" y="0"/>
                  </a:moveTo>
                  <a:lnTo>
                    <a:pt x="9285312" y="0"/>
                  </a:lnTo>
                  <a:lnTo>
                    <a:pt x="9347692" y="72015"/>
                  </a:lnTo>
                  <a:cubicBezTo>
                    <a:pt x="10100384" y="984065"/>
                    <a:pt x="10552536" y="2153335"/>
                    <a:pt x="10552536" y="3428211"/>
                  </a:cubicBezTo>
                  <a:cubicBezTo>
                    <a:pt x="10552536" y="4703087"/>
                    <a:pt x="10100384" y="5872357"/>
                    <a:pt x="9347692" y="6784407"/>
                  </a:cubicBezTo>
                  <a:lnTo>
                    <a:pt x="9259426" y="6886304"/>
                  </a:lnTo>
                  <a:lnTo>
                    <a:pt x="9207646" y="6886304"/>
                  </a:lnTo>
                  <a:lnTo>
                    <a:pt x="9317482" y="6759505"/>
                  </a:lnTo>
                  <a:cubicBezTo>
                    <a:pt x="10064588" y="5854222"/>
                    <a:pt x="10513386" y="4693628"/>
                    <a:pt x="10513386" y="3428211"/>
                  </a:cubicBezTo>
                  <a:cubicBezTo>
                    <a:pt x="10513386" y="2162795"/>
                    <a:pt x="10064588" y="1002201"/>
                    <a:pt x="9317482" y="96918"/>
                  </a:cubicBezTo>
                  <a:close/>
                  <a:moveTo>
                    <a:pt x="1267224" y="0"/>
                  </a:moveTo>
                  <a:lnTo>
                    <a:pt x="1319007" y="0"/>
                  </a:lnTo>
                  <a:lnTo>
                    <a:pt x="1235054" y="96918"/>
                  </a:lnTo>
                  <a:cubicBezTo>
                    <a:pt x="487948" y="1002201"/>
                    <a:pt x="39151" y="2162795"/>
                    <a:pt x="39151" y="3428211"/>
                  </a:cubicBezTo>
                  <a:cubicBezTo>
                    <a:pt x="39151" y="4693628"/>
                    <a:pt x="487948" y="5854222"/>
                    <a:pt x="1235054" y="6759505"/>
                  </a:cubicBezTo>
                  <a:lnTo>
                    <a:pt x="1344891" y="6886304"/>
                  </a:lnTo>
                  <a:lnTo>
                    <a:pt x="1293110" y="6886304"/>
                  </a:lnTo>
                  <a:lnTo>
                    <a:pt x="1204844" y="6784407"/>
                  </a:lnTo>
                  <a:cubicBezTo>
                    <a:pt x="452153" y="5872357"/>
                    <a:pt x="0" y="4703087"/>
                    <a:pt x="0" y="3428211"/>
                  </a:cubicBezTo>
                  <a:cubicBezTo>
                    <a:pt x="0" y="2153335"/>
                    <a:pt x="452153" y="984065"/>
                    <a:pt x="1204844" y="72015"/>
                  </a:cubicBezTo>
                  <a:close/>
                </a:path>
              </a:pathLst>
            </a:custGeom>
            <a:solidFill>
              <a:srgbClr val="AFCAD3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48588" name="任意多边形: 形状 24"/>
          <p:cNvSpPr/>
          <p:nvPr/>
        </p:nvSpPr>
        <p:spPr>
          <a:xfrm>
            <a:off x="1349828" y="-14152"/>
            <a:ext cx="9492344" cy="6900456"/>
          </a:xfrm>
          <a:custGeom>
            <a:avLst/>
            <a:gdLst>
              <a:gd name="connsiteX0" fmla="*/ 7959844 w 9492344"/>
              <a:gd name="connsiteY0" fmla="*/ 0 h 6900456"/>
              <a:gd name="connsiteX1" fmla="*/ 8010864 w 9492344"/>
              <a:gd name="connsiteY1" fmla="*/ 0 h 6900456"/>
              <a:gd name="connsiteX2" fmla="*/ 8102222 w 9492344"/>
              <a:gd name="connsiteY2" fmla="*/ 87102 h 6900456"/>
              <a:gd name="connsiteX3" fmla="*/ 9492344 w 9492344"/>
              <a:gd name="connsiteY3" fmla="*/ 3443152 h 6900456"/>
              <a:gd name="connsiteX4" fmla="*/ 8102222 w 9492344"/>
              <a:gd name="connsiteY4" fmla="*/ 6799202 h 6900456"/>
              <a:gd name="connsiteX5" fmla="*/ 7996021 w 9492344"/>
              <a:gd name="connsiteY5" fmla="*/ 6900456 h 6900456"/>
              <a:gd name="connsiteX6" fmla="*/ 7945000 w 9492344"/>
              <a:gd name="connsiteY6" fmla="*/ 6900456 h 6900456"/>
              <a:gd name="connsiteX7" fmla="*/ 8077320 w 9492344"/>
              <a:gd name="connsiteY7" fmla="*/ 6774301 h 6900456"/>
              <a:gd name="connsiteX8" fmla="*/ 9457127 w 9492344"/>
              <a:gd name="connsiteY8" fmla="*/ 3443152 h 6900456"/>
              <a:gd name="connsiteX9" fmla="*/ 8077320 w 9492344"/>
              <a:gd name="connsiteY9" fmla="*/ 112004 h 6900456"/>
              <a:gd name="connsiteX10" fmla="*/ 1481480 w 9492344"/>
              <a:gd name="connsiteY10" fmla="*/ 0 h 6900456"/>
              <a:gd name="connsiteX11" fmla="*/ 1532500 w 9492344"/>
              <a:gd name="connsiteY11" fmla="*/ 0 h 6900456"/>
              <a:gd name="connsiteX12" fmla="*/ 1415024 w 9492344"/>
              <a:gd name="connsiteY12" fmla="*/ 112004 h 6900456"/>
              <a:gd name="connsiteX13" fmla="*/ 35217 w 9492344"/>
              <a:gd name="connsiteY13" fmla="*/ 3443152 h 6900456"/>
              <a:gd name="connsiteX14" fmla="*/ 1415024 w 9492344"/>
              <a:gd name="connsiteY14" fmla="*/ 6774301 h 6900456"/>
              <a:gd name="connsiteX15" fmla="*/ 1547344 w 9492344"/>
              <a:gd name="connsiteY15" fmla="*/ 6900456 h 6900456"/>
              <a:gd name="connsiteX16" fmla="*/ 1496324 w 9492344"/>
              <a:gd name="connsiteY16" fmla="*/ 6900456 h 6900456"/>
              <a:gd name="connsiteX17" fmla="*/ 1390122 w 9492344"/>
              <a:gd name="connsiteY17" fmla="*/ 6799202 h 6900456"/>
              <a:gd name="connsiteX18" fmla="*/ 0 w 9492344"/>
              <a:gd name="connsiteY18" fmla="*/ 3443152 h 6900456"/>
              <a:gd name="connsiteX19" fmla="*/ 1390122 w 9492344"/>
              <a:gd name="connsiteY19" fmla="*/ 87102 h 690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492344" h="6900456">
                <a:moveTo>
                  <a:pt x="7959844" y="0"/>
                </a:moveTo>
                <a:lnTo>
                  <a:pt x="8010864" y="0"/>
                </a:lnTo>
                <a:lnTo>
                  <a:pt x="8102222" y="87102"/>
                </a:lnTo>
                <a:cubicBezTo>
                  <a:pt x="8961111" y="945990"/>
                  <a:pt x="9492344" y="2132533"/>
                  <a:pt x="9492344" y="3443152"/>
                </a:cubicBezTo>
                <a:cubicBezTo>
                  <a:pt x="9492344" y="4753771"/>
                  <a:pt x="8961111" y="5940314"/>
                  <a:pt x="8102222" y="6799202"/>
                </a:cubicBezTo>
                <a:lnTo>
                  <a:pt x="7996021" y="6900456"/>
                </a:lnTo>
                <a:lnTo>
                  <a:pt x="7945000" y="6900456"/>
                </a:lnTo>
                <a:lnTo>
                  <a:pt x="8077320" y="6774301"/>
                </a:lnTo>
                <a:cubicBezTo>
                  <a:pt x="8929835" y="5921786"/>
                  <a:pt x="9457127" y="4744047"/>
                  <a:pt x="9457127" y="3443152"/>
                </a:cubicBezTo>
                <a:cubicBezTo>
                  <a:pt x="9457127" y="2142258"/>
                  <a:pt x="8929835" y="964519"/>
                  <a:pt x="8077320" y="112004"/>
                </a:cubicBezTo>
                <a:close/>
                <a:moveTo>
                  <a:pt x="1481480" y="0"/>
                </a:moveTo>
                <a:lnTo>
                  <a:pt x="1532500" y="0"/>
                </a:lnTo>
                <a:lnTo>
                  <a:pt x="1415024" y="112004"/>
                </a:lnTo>
                <a:cubicBezTo>
                  <a:pt x="562509" y="964519"/>
                  <a:pt x="35217" y="2142258"/>
                  <a:pt x="35217" y="3443152"/>
                </a:cubicBezTo>
                <a:cubicBezTo>
                  <a:pt x="35217" y="4744047"/>
                  <a:pt x="562509" y="5921786"/>
                  <a:pt x="1415024" y="6774301"/>
                </a:cubicBezTo>
                <a:lnTo>
                  <a:pt x="1547344" y="6900456"/>
                </a:lnTo>
                <a:lnTo>
                  <a:pt x="1496324" y="6900456"/>
                </a:lnTo>
                <a:lnTo>
                  <a:pt x="1390122" y="6799202"/>
                </a:lnTo>
                <a:cubicBezTo>
                  <a:pt x="531234" y="5940314"/>
                  <a:pt x="0" y="4753771"/>
                  <a:pt x="0" y="3443152"/>
                </a:cubicBezTo>
                <a:cubicBezTo>
                  <a:pt x="0" y="2132533"/>
                  <a:pt x="531234" y="945990"/>
                  <a:pt x="1390122" y="87102"/>
                </a:cubicBezTo>
                <a:close/>
              </a:path>
            </a:pathLst>
          </a:custGeom>
          <a:solidFill>
            <a:srgbClr val="AFC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8589" name="矩形 26"/>
          <p:cNvSpPr/>
          <p:nvPr/>
        </p:nvSpPr>
        <p:spPr>
          <a:xfrm>
            <a:off x="1056640" y="1710055"/>
            <a:ext cx="970661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bg1"/>
                </a:solidFill>
                <a:latin typeface="汉仪昌黎宋刻本(原版)W" panose="00020600040101010101" pitchFamily="18" charset="-122"/>
                <a:ea typeface="汉仪昌黎宋刻本(原版)W" panose="00020600040101010101" pitchFamily="18" charset="-122"/>
              </a:rPr>
              <a:t>地方综合年鉴</a:t>
            </a:r>
            <a:endParaRPr lang="zh-CN" altLang="en-US" sz="6000" b="1" dirty="0">
              <a:solidFill>
                <a:schemeClr val="bg1"/>
              </a:solidFill>
              <a:latin typeface="汉仪昌黎宋刻本(原版)W" panose="00020600040101010101" pitchFamily="18" charset="-122"/>
              <a:ea typeface="汉仪昌黎宋刻本(原版)W" panose="00020600040101010101" pitchFamily="18" charset="-122"/>
            </a:endParaRPr>
          </a:p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汉仪昌黎宋刻本(原版)W" panose="00020600040101010101" pitchFamily="18" charset="-122"/>
                <a:ea typeface="汉仪昌黎宋刻本(原版)W" panose="00020600040101010101" pitchFamily="18" charset="-122"/>
              </a:rPr>
              <a:t>单一性条目的编纂要点</a:t>
            </a:r>
          </a:p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汉仪昌黎宋刻本(原版)W" panose="00020600040101010101" pitchFamily="18" charset="-122"/>
                <a:ea typeface="汉仪昌黎宋刻本(原版)W" panose="00020600040101010101" pitchFamily="18" charset="-122"/>
              </a:rPr>
              <a:t>及问题对策</a:t>
            </a:r>
          </a:p>
        </p:txBody>
      </p:sp>
      <p:sp>
        <p:nvSpPr>
          <p:cNvPr id="1048590" name="文本框 30"/>
          <p:cNvSpPr txBox="1"/>
          <p:nvPr/>
        </p:nvSpPr>
        <p:spPr>
          <a:xfrm>
            <a:off x="3721735" y="5139055"/>
            <a:ext cx="45135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汉仪昌黎宋刻本(原版)W" panose="00020600040101010101" pitchFamily="18" charset="-122"/>
                <a:ea typeface="汉仪昌黎宋刻本(原版)W" panose="00020600040101010101" pitchFamily="18" charset="-122"/>
              </a:rPr>
              <a:t> </a:t>
            </a:r>
            <a:r>
              <a:rPr lang="zh-CN" altLang="en-US" sz="2800" b="1" dirty="0">
                <a:solidFill>
                  <a:schemeClr val="bg1"/>
                </a:solidFill>
                <a:latin typeface="汉仪昌黎宋刻本(原版)W" panose="00020600040101010101" pitchFamily="18" charset="-122"/>
                <a:ea typeface="汉仪昌黎宋刻本(原版)W" panose="00020600040101010101" pitchFamily="18" charset="-122"/>
              </a:rPr>
              <a:t>盐城市地方志办公室</a:t>
            </a:r>
            <a:r>
              <a:rPr lang="en-US" altLang="zh-CN" sz="2800" b="1" dirty="0">
                <a:solidFill>
                  <a:schemeClr val="bg1"/>
                </a:solidFill>
                <a:latin typeface="汉仪昌黎宋刻本(原版)W" panose="00020600040101010101" pitchFamily="18" charset="-122"/>
                <a:ea typeface="汉仪昌黎宋刻本(原版)W" panose="00020600040101010101" pitchFamily="18" charset="-122"/>
              </a:rPr>
              <a:t>  </a:t>
            </a: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汉仪昌黎宋刻本(原版)W" panose="00020600040101010101" pitchFamily="18" charset="-122"/>
                <a:ea typeface="汉仪昌黎宋刻本(原版)W" panose="00020600040101010101" pitchFamily="18" charset="-122"/>
              </a:rPr>
              <a:t>王海燕 </a:t>
            </a:r>
            <a:r>
              <a:rPr lang="zh-CN" altLang="en-US" sz="2000" b="1" dirty="0">
                <a:solidFill>
                  <a:schemeClr val="bg1"/>
                </a:solidFill>
                <a:latin typeface="汉仪昌黎宋刻本(原版)W" panose="00020600040101010101" pitchFamily="18" charset="-122"/>
                <a:ea typeface="汉仪昌黎宋刻本(原版)W" panose="00020600040101010101" pitchFamily="18" charset="-122"/>
              </a:rPr>
              <a:t> </a:t>
            </a:r>
          </a:p>
        </p:txBody>
      </p:sp>
      <p:cxnSp>
        <p:nvCxnSpPr>
          <p:cNvPr id="3145728" name="直接连接符 43"/>
          <p:cNvCxnSpPr>
            <a:cxnSpLocks/>
          </p:cNvCxnSpPr>
          <p:nvPr/>
        </p:nvCxnSpPr>
        <p:spPr>
          <a:xfrm>
            <a:off x="3752215" y="5139055"/>
            <a:ext cx="4483100" cy="698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591" name="椭圆 52"/>
          <p:cNvSpPr/>
          <p:nvPr/>
        </p:nvSpPr>
        <p:spPr>
          <a:xfrm>
            <a:off x="11099800" y="2794000"/>
            <a:ext cx="635000" cy="635000"/>
          </a:xfrm>
          <a:prstGeom prst="ellipse">
            <a:avLst/>
          </a:prstGeom>
          <a:solidFill>
            <a:srgbClr val="AFC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8592" name="椭圆 53"/>
          <p:cNvSpPr/>
          <p:nvPr/>
        </p:nvSpPr>
        <p:spPr>
          <a:xfrm>
            <a:off x="1056448" y="5138915"/>
            <a:ext cx="1039356" cy="1039356"/>
          </a:xfrm>
          <a:prstGeom prst="ellipse">
            <a:avLst/>
          </a:prstGeom>
          <a:solidFill>
            <a:srgbClr val="AFCAD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8593" name="椭圆 54"/>
          <p:cNvSpPr/>
          <p:nvPr/>
        </p:nvSpPr>
        <p:spPr>
          <a:xfrm>
            <a:off x="9816701" y="357195"/>
            <a:ext cx="1185128" cy="1185128"/>
          </a:xfrm>
          <a:prstGeom prst="ellipse">
            <a:avLst/>
          </a:prstGeom>
          <a:solidFill>
            <a:srgbClr val="AFCAD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8594" name="椭圆 55"/>
          <p:cNvSpPr/>
          <p:nvPr/>
        </p:nvSpPr>
        <p:spPr>
          <a:xfrm>
            <a:off x="1411514" y="1226194"/>
            <a:ext cx="316129" cy="316129"/>
          </a:xfrm>
          <a:prstGeom prst="ellipse">
            <a:avLst/>
          </a:prstGeom>
          <a:solidFill>
            <a:srgbClr val="AFC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A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文本框 1" descr="7b0a20202020227461726765744d6f64756c65223a20226b6f6e6c696e65666f6e7473220a7d0a"/>
          <p:cNvSpPr txBox="1"/>
          <p:nvPr/>
        </p:nvSpPr>
        <p:spPr>
          <a:xfrm>
            <a:off x="451543" y="716279"/>
            <a:ext cx="11740457" cy="5425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两者的逻辑关系:</a:t>
            </a:r>
          </a:p>
          <a:p>
            <a:endParaRPr lang="zh-CN" altLang="en-US" sz="3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总与分的关系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。综合性条目提纲挈领, 兼顾整体平衡, 不作细节描述和展开。单一性条目可作专题展开，与综合性条目相互参见, 详略得当、优势互补, 系统体现整体效应。</a:t>
            </a:r>
          </a:p>
          <a:p>
            <a:endParaRPr lang="zh-CN" altLang="en-US" sz="36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横与纵的关系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综合性条目强调全面,担负宏观、整体上的责任。单一性条目体现精专,就事论事。综合性条目是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广角镜头，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单一性条目是特写镜头。</a:t>
            </a:r>
          </a:p>
          <a:p>
            <a:endParaRPr lang="zh-CN" altLang="en-US" sz="36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A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文本框 1" descr="7b0a20202020227461726765744d6f64756c65223a20226b6f6e6c696e65666f6e7473220a7d0a"/>
          <p:cNvSpPr txBox="1"/>
          <p:nvPr/>
        </p:nvSpPr>
        <p:spPr>
          <a:xfrm>
            <a:off x="165735" y="1167130"/>
            <a:ext cx="11753215" cy="435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面与点的关系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。综合性条目里的重要内容, 需要以单一性条目的形式进行进一步展现;若干单一性条目组合, 勾勒出综合性条目的经纬和概貌。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单一性条目是以上年度有记载价值的单个事物为内容，是反映某一“点”的具体情况。</a:t>
            </a:r>
          </a:p>
          <a:p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呼与应的关系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。依据各自的定位和职责, 两类条目合理分工, 在年鉴中呈现出共存互联、有同有分的格局。避免交叉重复。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1"/>
          <p:cNvSpPr>
            <a:spLocks noEditPoints="1"/>
          </p:cNvSpPr>
          <p:nvPr/>
        </p:nvSpPr>
        <p:spPr bwMode="auto">
          <a:xfrm>
            <a:off x="6572964" y="4827095"/>
            <a:ext cx="468472" cy="468806"/>
          </a:xfrm>
          <a:custGeom>
            <a:avLst/>
            <a:gdLst>
              <a:gd name="T0" fmla="*/ 567 w 698"/>
              <a:gd name="T1" fmla="*/ 274 h 698"/>
              <a:gd name="T2" fmla="*/ 489 w 698"/>
              <a:gd name="T3" fmla="*/ 307 h 698"/>
              <a:gd name="T4" fmla="*/ 535 w 698"/>
              <a:gd name="T5" fmla="*/ 293 h 698"/>
              <a:gd name="T6" fmla="*/ 535 w 698"/>
              <a:gd name="T7" fmla="*/ 320 h 698"/>
              <a:gd name="T8" fmla="*/ 379 w 698"/>
              <a:gd name="T9" fmla="*/ 339 h 698"/>
              <a:gd name="T10" fmla="*/ 443 w 698"/>
              <a:gd name="T11" fmla="*/ 274 h 698"/>
              <a:gd name="T12" fmla="*/ 401 w 698"/>
              <a:gd name="T13" fmla="*/ 297 h 698"/>
              <a:gd name="T14" fmla="*/ 421 w 698"/>
              <a:gd name="T15" fmla="*/ 297 h 698"/>
              <a:gd name="T16" fmla="*/ 397 w 698"/>
              <a:gd name="T17" fmla="*/ 307 h 698"/>
              <a:gd name="T18" fmla="*/ 443 w 698"/>
              <a:gd name="T19" fmla="*/ 461 h 698"/>
              <a:gd name="T20" fmla="*/ 411 w 698"/>
              <a:gd name="T21" fmla="*/ 382 h 698"/>
              <a:gd name="T22" fmla="*/ 379 w 698"/>
              <a:gd name="T23" fmla="*/ 461 h 698"/>
              <a:gd name="T24" fmla="*/ 421 w 698"/>
              <a:gd name="T25" fmla="*/ 418 h 698"/>
              <a:gd name="T26" fmla="*/ 411 w 698"/>
              <a:gd name="T27" fmla="*/ 441 h 698"/>
              <a:gd name="T28" fmla="*/ 379 w 698"/>
              <a:gd name="T29" fmla="*/ 582 h 698"/>
              <a:gd name="T30" fmla="*/ 457 w 698"/>
              <a:gd name="T31" fmla="*/ 550 h 698"/>
              <a:gd name="T32" fmla="*/ 365 w 698"/>
              <a:gd name="T33" fmla="*/ 550 h 698"/>
              <a:gd name="T34" fmla="*/ 411 w 698"/>
              <a:gd name="T35" fmla="*/ 536 h 698"/>
              <a:gd name="T36" fmla="*/ 421 w 698"/>
              <a:gd name="T37" fmla="*/ 559 h 698"/>
              <a:gd name="T38" fmla="*/ 401 w 698"/>
              <a:gd name="T39" fmla="*/ 540 h 698"/>
              <a:gd name="T40" fmla="*/ 196 w 698"/>
              <a:gd name="T41" fmla="*/ 460 h 698"/>
              <a:gd name="T42" fmla="*/ 131 w 698"/>
              <a:gd name="T43" fmla="*/ 396 h 698"/>
              <a:gd name="T44" fmla="*/ 154 w 698"/>
              <a:gd name="T45" fmla="*/ 419 h 698"/>
              <a:gd name="T46" fmla="*/ 173 w 698"/>
              <a:gd name="T47" fmla="*/ 419 h 698"/>
              <a:gd name="T48" fmla="*/ 154 w 698"/>
              <a:gd name="T49" fmla="*/ 438 h 698"/>
              <a:gd name="T50" fmla="*/ 131 w 698"/>
              <a:gd name="T51" fmla="*/ 582 h 698"/>
              <a:gd name="T52" fmla="*/ 196 w 698"/>
              <a:gd name="T53" fmla="*/ 517 h 698"/>
              <a:gd name="T54" fmla="*/ 118 w 698"/>
              <a:gd name="T55" fmla="*/ 550 h 698"/>
              <a:gd name="T56" fmla="*/ 154 w 698"/>
              <a:gd name="T57" fmla="*/ 540 h 698"/>
              <a:gd name="T58" fmla="*/ 173 w 698"/>
              <a:gd name="T59" fmla="*/ 559 h 698"/>
              <a:gd name="T60" fmla="*/ 150 w 698"/>
              <a:gd name="T61" fmla="*/ 550 h 698"/>
              <a:gd name="T62" fmla="*/ 319 w 698"/>
              <a:gd name="T63" fmla="*/ 339 h 698"/>
              <a:gd name="T64" fmla="*/ 255 w 698"/>
              <a:gd name="T65" fmla="*/ 274 h 698"/>
              <a:gd name="T66" fmla="*/ 278 w 698"/>
              <a:gd name="T67" fmla="*/ 297 h 698"/>
              <a:gd name="T68" fmla="*/ 301 w 698"/>
              <a:gd name="T69" fmla="*/ 307 h 698"/>
              <a:gd name="T70" fmla="*/ 278 w 698"/>
              <a:gd name="T71" fmla="*/ 297 h 698"/>
              <a:gd name="T72" fmla="*/ 0 w 698"/>
              <a:gd name="T73" fmla="*/ 670 h 698"/>
              <a:gd name="T74" fmla="*/ 671 w 698"/>
              <a:gd name="T75" fmla="*/ 0 h 698"/>
              <a:gd name="T76" fmla="*/ 644 w 698"/>
              <a:gd name="T77" fmla="*/ 210 h 698"/>
              <a:gd name="T78" fmla="*/ 54 w 698"/>
              <a:gd name="T79" fmla="*/ 53 h 698"/>
              <a:gd name="T80" fmla="*/ 160 w 698"/>
              <a:gd name="T81" fmla="*/ 53 h 698"/>
              <a:gd name="T82" fmla="*/ 304 w 698"/>
              <a:gd name="T83" fmla="*/ 53 h 698"/>
              <a:gd name="T84" fmla="*/ 448 w 698"/>
              <a:gd name="T85" fmla="*/ 53 h 698"/>
              <a:gd name="T86" fmla="*/ 592 w 698"/>
              <a:gd name="T87" fmla="*/ 53 h 698"/>
              <a:gd name="T88" fmla="*/ 287 w 698"/>
              <a:gd name="T89" fmla="*/ 595 h 698"/>
              <a:gd name="T90" fmla="*/ 255 w 698"/>
              <a:gd name="T91" fmla="*/ 517 h 698"/>
              <a:gd name="T92" fmla="*/ 278 w 698"/>
              <a:gd name="T93" fmla="*/ 540 h 698"/>
              <a:gd name="T94" fmla="*/ 297 w 698"/>
              <a:gd name="T95" fmla="*/ 540 h 698"/>
              <a:gd name="T96" fmla="*/ 278 w 698"/>
              <a:gd name="T97" fmla="*/ 559 h 698"/>
              <a:gd name="T98" fmla="*/ 255 w 698"/>
              <a:gd name="T99" fmla="*/ 461 h 698"/>
              <a:gd name="T100" fmla="*/ 319 w 698"/>
              <a:gd name="T101" fmla="*/ 396 h 698"/>
              <a:gd name="T102" fmla="*/ 241 w 698"/>
              <a:gd name="T103" fmla="*/ 428 h 698"/>
              <a:gd name="T104" fmla="*/ 278 w 698"/>
              <a:gd name="T105" fmla="*/ 418 h 698"/>
              <a:gd name="T106" fmla="*/ 297 w 698"/>
              <a:gd name="T107" fmla="*/ 438 h 698"/>
              <a:gd name="T108" fmla="*/ 273 w 698"/>
              <a:gd name="T109" fmla="*/ 428 h 698"/>
              <a:gd name="T110" fmla="*/ 567 w 698"/>
              <a:gd name="T111" fmla="*/ 461 h 698"/>
              <a:gd name="T112" fmla="*/ 535 w 698"/>
              <a:gd name="T113" fmla="*/ 382 h 698"/>
              <a:gd name="T114" fmla="*/ 503 w 698"/>
              <a:gd name="T115" fmla="*/ 461 h 698"/>
              <a:gd name="T116" fmla="*/ 544 w 698"/>
              <a:gd name="T117" fmla="*/ 418 h 698"/>
              <a:gd name="T118" fmla="*/ 535 w 698"/>
              <a:gd name="T119" fmla="*/ 441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98" h="698">
                <a:moveTo>
                  <a:pt x="503" y="339"/>
                </a:moveTo>
                <a:cubicBezTo>
                  <a:pt x="511" y="347"/>
                  <a:pt x="522" y="352"/>
                  <a:pt x="535" y="352"/>
                </a:cubicBezTo>
                <a:cubicBezTo>
                  <a:pt x="547" y="352"/>
                  <a:pt x="559" y="347"/>
                  <a:pt x="567" y="339"/>
                </a:cubicBezTo>
                <a:cubicBezTo>
                  <a:pt x="575" y="331"/>
                  <a:pt x="581" y="319"/>
                  <a:pt x="581" y="307"/>
                </a:cubicBezTo>
                <a:cubicBezTo>
                  <a:pt x="581" y="294"/>
                  <a:pt x="575" y="283"/>
                  <a:pt x="567" y="274"/>
                </a:cubicBezTo>
                <a:cubicBezTo>
                  <a:pt x="567" y="274"/>
                  <a:pt x="567" y="274"/>
                  <a:pt x="567" y="274"/>
                </a:cubicBezTo>
                <a:cubicBezTo>
                  <a:pt x="559" y="266"/>
                  <a:pt x="547" y="261"/>
                  <a:pt x="535" y="261"/>
                </a:cubicBezTo>
                <a:cubicBezTo>
                  <a:pt x="523" y="261"/>
                  <a:pt x="511" y="266"/>
                  <a:pt x="503" y="274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94" y="283"/>
                  <a:pt x="489" y="294"/>
                  <a:pt x="489" y="307"/>
                </a:cubicBezTo>
                <a:cubicBezTo>
                  <a:pt x="489" y="319"/>
                  <a:pt x="494" y="330"/>
                  <a:pt x="503" y="339"/>
                </a:cubicBezTo>
                <a:close/>
                <a:moveTo>
                  <a:pt x="525" y="297"/>
                </a:moveTo>
                <a:cubicBezTo>
                  <a:pt x="525" y="297"/>
                  <a:pt x="525" y="297"/>
                  <a:pt x="525" y="297"/>
                </a:cubicBezTo>
                <a:cubicBezTo>
                  <a:pt x="525" y="297"/>
                  <a:pt x="525" y="297"/>
                  <a:pt x="525" y="297"/>
                </a:cubicBezTo>
                <a:cubicBezTo>
                  <a:pt x="528" y="295"/>
                  <a:pt x="531" y="293"/>
                  <a:pt x="535" y="293"/>
                </a:cubicBezTo>
                <a:cubicBezTo>
                  <a:pt x="539" y="293"/>
                  <a:pt x="542" y="295"/>
                  <a:pt x="544" y="297"/>
                </a:cubicBezTo>
                <a:cubicBezTo>
                  <a:pt x="544" y="297"/>
                  <a:pt x="544" y="297"/>
                  <a:pt x="544" y="297"/>
                </a:cubicBezTo>
                <a:cubicBezTo>
                  <a:pt x="547" y="299"/>
                  <a:pt x="548" y="303"/>
                  <a:pt x="548" y="307"/>
                </a:cubicBezTo>
                <a:cubicBezTo>
                  <a:pt x="548" y="310"/>
                  <a:pt x="547" y="313"/>
                  <a:pt x="544" y="316"/>
                </a:cubicBezTo>
                <a:cubicBezTo>
                  <a:pt x="542" y="318"/>
                  <a:pt x="539" y="320"/>
                  <a:pt x="535" y="320"/>
                </a:cubicBezTo>
                <a:cubicBezTo>
                  <a:pt x="531" y="320"/>
                  <a:pt x="528" y="318"/>
                  <a:pt x="525" y="316"/>
                </a:cubicBezTo>
                <a:cubicBezTo>
                  <a:pt x="523" y="314"/>
                  <a:pt x="521" y="310"/>
                  <a:pt x="521" y="307"/>
                </a:cubicBezTo>
                <a:cubicBezTo>
                  <a:pt x="521" y="303"/>
                  <a:pt x="523" y="299"/>
                  <a:pt x="525" y="297"/>
                </a:cubicBezTo>
                <a:close/>
                <a:moveTo>
                  <a:pt x="379" y="339"/>
                </a:moveTo>
                <a:cubicBezTo>
                  <a:pt x="379" y="339"/>
                  <a:pt x="379" y="339"/>
                  <a:pt x="379" y="339"/>
                </a:cubicBezTo>
                <a:cubicBezTo>
                  <a:pt x="387" y="347"/>
                  <a:pt x="398" y="352"/>
                  <a:pt x="411" y="352"/>
                </a:cubicBezTo>
                <a:cubicBezTo>
                  <a:pt x="424" y="352"/>
                  <a:pt x="435" y="347"/>
                  <a:pt x="443" y="339"/>
                </a:cubicBezTo>
                <a:cubicBezTo>
                  <a:pt x="452" y="331"/>
                  <a:pt x="457" y="319"/>
                  <a:pt x="457" y="307"/>
                </a:cubicBezTo>
                <a:cubicBezTo>
                  <a:pt x="457" y="294"/>
                  <a:pt x="452" y="283"/>
                  <a:pt x="443" y="274"/>
                </a:cubicBezTo>
                <a:cubicBezTo>
                  <a:pt x="443" y="274"/>
                  <a:pt x="443" y="274"/>
                  <a:pt x="443" y="274"/>
                </a:cubicBezTo>
                <a:cubicBezTo>
                  <a:pt x="435" y="266"/>
                  <a:pt x="424" y="261"/>
                  <a:pt x="411" y="261"/>
                </a:cubicBezTo>
                <a:cubicBezTo>
                  <a:pt x="398" y="261"/>
                  <a:pt x="387" y="266"/>
                  <a:pt x="379" y="274"/>
                </a:cubicBezTo>
                <a:cubicBezTo>
                  <a:pt x="370" y="283"/>
                  <a:pt x="365" y="294"/>
                  <a:pt x="365" y="307"/>
                </a:cubicBezTo>
                <a:cubicBezTo>
                  <a:pt x="365" y="319"/>
                  <a:pt x="370" y="330"/>
                  <a:pt x="379" y="339"/>
                </a:cubicBezTo>
                <a:close/>
                <a:moveTo>
                  <a:pt x="401" y="297"/>
                </a:moveTo>
                <a:cubicBezTo>
                  <a:pt x="401" y="297"/>
                  <a:pt x="401" y="297"/>
                  <a:pt x="401" y="297"/>
                </a:cubicBezTo>
                <a:cubicBezTo>
                  <a:pt x="401" y="297"/>
                  <a:pt x="401" y="297"/>
                  <a:pt x="401" y="297"/>
                </a:cubicBezTo>
                <a:cubicBezTo>
                  <a:pt x="404" y="295"/>
                  <a:pt x="407" y="293"/>
                  <a:pt x="411" y="293"/>
                </a:cubicBezTo>
                <a:cubicBezTo>
                  <a:pt x="415" y="293"/>
                  <a:pt x="418" y="295"/>
                  <a:pt x="421" y="297"/>
                </a:cubicBezTo>
                <a:cubicBezTo>
                  <a:pt x="421" y="297"/>
                  <a:pt x="421" y="297"/>
                  <a:pt x="421" y="297"/>
                </a:cubicBezTo>
                <a:cubicBezTo>
                  <a:pt x="423" y="299"/>
                  <a:pt x="425" y="303"/>
                  <a:pt x="425" y="307"/>
                </a:cubicBezTo>
                <a:cubicBezTo>
                  <a:pt x="425" y="310"/>
                  <a:pt x="423" y="313"/>
                  <a:pt x="421" y="316"/>
                </a:cubicBezTo>
                <a:cubicBezTo>
                  <a:pt x="418" y="318"/>
                  <a:pt x="415" y="320"/>
                  <a:pt x="411" y="320"/>
                </a:cubicBezTo>
                <a:cubicBezTo>
                  <a:pt x="407" y="320"/>
                  <a:pt x="404" y="318"/>
                  <a:pt x="401" y="316"/>
                </a:cubicBezTo>
                <a:cubicBezTo>
                  <a:pt x="399" y="314"/>
                  <a:pt x="397" y="310"/>
                  <a:pt x="397" y="307"/>
                </a:cubicBezTo>
                <a:cubicBezTo>
                  <a:pt x="397" y="303"/>
                  <a:pt x="399" y="299"/>
                  <a:pt x="401" y="297"/>
                </a:cubicBezTo>
                <a:close/>
                <a:moveTo>
                  <a:pt x="379" y="461"/>
                </a:moveTo>
                <a:cubicBezTo>
                  <a:pt x="379" y="461"/>
                  <a:pt x="379" y="461"/>
                  <a:pt x="379" y="461"/>
                </a:cubicBezTo>
                <a:cubicBezTo>
                  <a:pt x="387" y="469"/>
                  <a:pt x="398" y="474"/>
                  <a:pt x="411" y="474"/>
                </a:cubicBezTo>
                <a:cubicBezTo>
                  <a:pt x="424" y="474"/>
                  <a:pt x="435" y="469"/>
                  <a:pt x="443" y="461"/>
                </a:cubicBezTo>
                <a:cubicBezTo>
                  <a:pt x="443" y="460"/>
                  <a:pt x="443" y="460"/>
                  <a:pt x="443" y="460"/>
                </a:cubicBezTo>
                <a:cubicBezTo>
                  <a:pt x="452" y="452"/>
                  <a:pt x="457" y="441"/>
                  <a:pt x="457" y="428"/>
                </a:cubicBezTo>
                <a:cubicBezTo>
                  <a:pt x="457" y="416"/>
                  <a:pt x="452" y="404"/>
                  <a:pt x="443" y="396"/>
                </a:cubicBezTo>
                <a:cubicBezTo>
                  <a:pt x="443" y="396"/>
                  <a:pt x="443" y="396"/>
                  <a:pt x="443" y="396"/>
                </a:cubicBezTo>
                <a:cubicBezTo>
                  <a:pt x="435" y="388"/>
                  <a:pt x="424" y="382"/>
                  <a:pt x="411" y="382"/>
                </a:cubicBezTo>
                <a:cubicBezTo>
                  <a:pt x="398" y="382"/>
                  <a:pt x="387" y="388"/>
                  <a:pt x="379" y="396"/>
                </a:cubicBezTo>
                <a:cubicBezTo>
                  <a:pt x="379" y="396"/>
                  <a:pt x="379" y="396"/>
                  <a:pt x="379" y="396"/>
                </a:cubicBezTo>
                <a:cubicBezTo>
                  <a:pt x="370" y="404"/>
                  <a:pt x="365" y="416"/>
                  <a:pt x="365" y="428"/>
                </a:cubicBezTo>
                <a:cubicBezTo>
                  <a:pt x="365" y="441"/>
                  <a:pt x="370" y="452"/>
                  <a:pt x="379" y="460"/>
                </a:cubicBezTo>
                <a:cubicBezTo>
                  <a:pt x="379" y="461"/>
                  <a:pt x="379" y="461"/>
                  <a:pt x="379" y="461"/>
                </a:cubicBezTo>
                <a:close/>
                <a:moveTo>
                  <a:pt x="401" y="419"/>
                </a:moveTo>
                <a:cubicBezTo>
                  <a:pt x="401" y="419"/>
                  <a:pt x="401" y="419"/>
                  <a:pt x="401" y="419"/>
                </a:cubicBezTo>
                <a:cubicBezTo>
                  <a:pt x="401" y="418"/>
                  <a:pt x="401" y="418"/>
                  <a:pt x="401" y="418"/>
                </a:cubicBezTo>
                <a:cubicBezTo>
                  <a:pt x="404" y="416"/>
                  <a:pt x="407" y="414"/>
                  <a:pt x="411" y="414"/>
                </a:cubicBezTo>
                <a:cubicBezTo>
                  <a:pt x="415" y="414"/>
                  <a:pt x="418" y="416"/>
                  <a:pt x="421" y="418"/>
                </a:cubicBezTo>
                <a:cubicBezTo>
                  <a:pt x="421" y="419"/>
                  <a:pt x="421" y="419"/>
                  <a:pt x="421" y="419"/>
                </a:cubicBezTo>
                <a:cubicBezTo>
                  <a:pt x="423" y="421"/>
                  <a:pt x="425" y="424"/>
                  <a:pt x="425" y="428"/>
                </a:cubicBezTo>
                <a:cubicBezTo>
                  <a:pt x="425" y="432"/>
                  <a:pt x="423" y="435"/>
                  <a:pt x="421" y="438"/>
                </a:cubicBezTo>
                <a:cubicBezTo>
                  <a:pt x="421" y="438"/>
                  <a:pt x="421" y="438"/>
                  <a:pt x="421" y="438"/>
                </a:cubicBezTo>
                <a:cubicBezTo>
                  <a:pt x="418" y="440"/>
                  <a:pt x="415" y="441"/>
                  <a:pt x="411" y="441"/>
                </a:cubicBezTo>
                <a:cubicBezTo>
                  <a:pt x="407" y="441"/>
                  <a:pt x="404" y="440"/>
                  <a:pt x="401" y="438"/>
                </a:cubicBezTo>
                <a:cubicBezTo>
                  <a:pt x="401" y="438"/>
                  <a:pt x="401" y="438"/>
                  <a:pt x="401" y="438"/>
                </a:cubicBezTo>
                <a:cubicBezTo>
                  <a:pt x="399" y="435"/>
                  <a:pt x="397" y="432"/>
                  <a:pt x="397" y="428"/>
                </a:cubicBezTo>
                <a:cubicBezTo>
                  <a:pt x="397" y="424"/>
                  <a:pt x="399" y="421"/>
                  <a:pt x="401" y="419"/>
                </a:cubicBezTo>
                <a:close/>
                <a:moveTo>
                  <a:pt x="379" y="582"/>
                </a:moveTo>
                <a:cubicBezTo>
                  <a:pt x="379" y="582"/>
                  <a:pt x="379" y="582"/>
                  <a:pt x="379" y="582"/>
                </a:cubicBezTo>
                <a:cubicBezTo>
                  <a:pt x="387" y="590"/>
                  <a:pt x="398" y="595"/>
                  <a:pt x="411" y="595"/>
                </a:cubicBezTo>
                <a:cubicBezTo>
                  <a:pt x="424" y="595"/>
                  <a:pt x="435" y="590"/>
                  <a:pt x="443" y="582"/>
                </a:cubicBezTo>
                <a:cubicBezTo>
                  <a:pt x="443" y="582"/>
                  <a:pt x="443" y="582"/>
                  <a:pt x="443" y="582"/>
                </a:cubicBezTo>
                <a:cubicBezTo>
                  <a:pt x="452" y="574"/>
                  <a:pt x="457" y="562"/>
                  <a:pt x="457" y="550"/>
                </a:cubicBezTo>
                <a:cubicBezTo>
                  <a:pt x="457" y="537"/>
                  <a:pt x="452" y="526"/>
                  <a:pt x="443" y="517"/>
                </a:cubicBezTo>
                <a:cubicBezTo>
                  <a:pt x="443" y="517"/>
                  <a:pt x="443" y="517"/>
                  <a:pt x="443" y="517"/>
                </a:cubicBezTo>
                <a:cubicBezTo>
                  <a:pt x="435" y="509"/>
                  <a:pt x="424" y="504"/>
                  <a:pt x="411" y="504"/>
                </a:cubicBezTo>
                <a:cubicBezTo>
                  <a:pt x="398" y="504"/>
                  <a:pt x="387" y="509"/>
                  <a:pt x="379" y="517"/>
                </a:cubicBezTo>
                <a:cubicBezTo>
                  <a:pt x="370" y="526"/>
                  <a:pt x="365" y="537"/>
                  <a:pt x="365" y="550"/>
                </a:cubicBezTo>
                <a:cubicBezTo>
                  <a:pt x="365" y="562"/>
                  <a:pt x="370" y="574"/>
                  <a:pt x="379" y="582"/>
                </a:cubicBezTo>
                <a:close/>
                <a:moveTo>
                  <a:pt x="401" y="540"/>
                </a:moveTo>
                <a:cubicBezTo>
                  <a:pt x="401" y="540"/>
                  <a:pt x="401" y="540"/>
                  <a:pt x="401" y="540"/>
                </a:cubicBezTo>
                <a:cubicBezTo>
                  <a:pt x="401" y="540"/>
                  <a:pt x="401" y="540"/>
                  <a:pt x="401" y="540"/>
                </a:cubicBezTo>
                <a:cubicBezTo>
                  <a:pt x="404" y="538"/>
                  <a:pt x="407" y="536"/>
                  <a:pt x="411" y="536"/>
                </a:cubicBezTo>
                <a:cubicBezTo>
                  <a:pt x="415" y="536"/>
                  <a:pt x="418" y="538"/>
                  <a:pt x="421" y="540"/>
                </a:cubicBezTo>
                <a:cubicBezTo>
                  <a:pt x="421" y="540"/>
                  <a:pt x="421" y="540"/>
                  <a:pt x="421" y="540"/>
                </a:cubicBezTo>
                <a:cubicBezTo>
                  <a:pt x="423" y="542"/>
                  <a:pt x="425" y="546"/>
                  <a:pt x="425" y="550"/>
                </a:cubicBezTo>
                <a:cubicBezTo>
                  <a:pt x="425" y="553"/>
                  <a:pt x="423" y="557"/>
                  <a:pt x="421" y="559"/>
                </a:cubicBezTo>
                <a:cubicBezTo>
                  <a:pt x="421" y="559"/>
                  <a:pt x="421" y="559"/>
                  <a:pt x="421" y="559"/>
                </a:cubicBezTo>
                <a:cubicBezTo>
                  <a:pt x="418" y="562"/>
                  <a:pt x="415" y="563"/>
                  <a:pt x="411" y="563"/>
                </a:cubicBezTo>
                <a:cubicBezTo>
                  <a:pt x="407" y="563"/>
                  <a:pt x="404" y="562"/>
                  <a:pt x="401" y="559"/>
                </a:cubicBezTo>
                <a:cubicBezTo>
                  <a:pt x="401" y="559"/>
                  <a:pt x="401" y="559"/>
                  <a:pt x="401" y="559"/>
                </a:cubicBezTo>
                <a:cubicBezTo>
                  <a:pt x="399" y="557"/>
                  <a:pt x="397" y="553"/>
                  <a:pt x="397" y="550"/>
                </a:cubicBezTo>
                <a:cubicBezTo>
                  <a:pt x="397" y="546"/>
                  <a:pt x="399" y="542"/>
                  <a:pt x="401" y="540"/>
                </a:cubicBezTo>
                <a:close/>
                <a:moveTo>
                  <a:pt x="131" y="461"/>
                </a:moveTo>
                <a:cubicBezTo>
                  <a:pt x="131" y="461"/>
                  <a:pt x="131" y="461"/>
                  <a:pt x="131" y="461"/>
                </a:cubicBezTo>
                <a:cubicBezTo>
                  <a:pt x="139" y="469"/>
                  <a:pt x="151" y="474"/>
                  <a:pt x="163" y="474"/>
                </a:cubicBezTo>
                <a:cubicBezTo>
                  <a:pt x="176" y="474"/>
                  <a:pt x="187" y="469"/>
                  <a:pt x="196" y="461"/>
                </a:cubicBezTo>
                <a:cubicBezTo>
                  <a:pt x="196" y="460"/>
                  <a:pt x="196" y="460"/>
                  <a:pt x="196" y="460"/>
                </a:cubicBezTo>
                <a:cubicBezTo>
                  <a:pt x="204" y="452"/>
                  <a:pt x="209" y="441"/>
                  <a:pt x="209" y="428"/>
                </a:cubicBezTo>
                <a:cubicBezTo>
                  <a:pt x="209" y="416"/>
                  <a:pt x="204" y="404"/>
                  <a:pt x="196" y="396"/>
                </a:cubicBezTo>
                <a:cubicBezTo>
                  <a:pt x="196" y="396"/>
                  <a:pt x="196" y="396"/>
                  <a:pt x="196" y="396"/>
                </a:cubicBezTo>
                <a:cubicBezTo>
                  <a:pt x="187" y="388"/>
                  <a:pt x="176" y="382"/>
                  <a:pt x="163" y="382"/>
                </a:cubicBezTo>
                <a:cubicBezTo>
                  <a:pt x="151" y="382"/>
                  <a:pt x="139" y="388"/>
                  <a:pt x="131" y="396"/>
                </a:cubicBezTo>
                <a:cubicBezTo>
                  <a:pt x="131" y="396"/>
                  <a:pt x="131" y="396"/>
                  <a:pt x="131" y="396"/>
                </a:cubicBezTo>
                <a:cubicBezTo>
                  <a:pt x="123" y="404"/>
                  <a:pt x="118" y="416"/>
                  <a:pt x="118" y="428"/>
                </a:cubicBezTo>
                <a:cubicBezTo>
                  <a:pt x="118" y="441"/>
                  <a:pt x="123" y="452"/>
                  <a:pt x="131" y="460"/>
                </a:cubicBezTo>
                <a:cubicBezTo>
                  <a:pt x="131" y="461"/>
                  <a:pt x="131" y="461"/>
                  <a:pt x="131" y="461"/>
                </a:cubicBezTo>
                <a:close/>
                <a:moveTo>
                  <a:pt x="154" y="419"/>
                </a:moveTo>
                <a:cubicBezTo>
                  <a:pt x="154" y="419"/>
                  <a:pt x="154" y="419"/>
                  <a:pt x="154" y="419"/>
                </a:cubicBezTo>
                <a:cubicBezTo>
                  <a:pt x="154" y="418"/>
                  <a:pt x="154" y="418"/>
                  <a:pt x="154" y="418"/>
                </a:cubicBezTo>
                <a:cubicBezTo>
                  <a:pt x="156" y="416"/>
                  <a:pt x="159" y="414"/>
                  <a:pt x="163" y="414"/>
                </a:cubicBezTo>
                <a:cubicBezTo>
                  <a:pt x="167" y="414"/>
                  <a:pt x="171" y="416"/>
                  <a:pt x="173" y="418"/>
                </a:cubicBezTo>
                <a:cubicBezTo>
                  <a:pt x="173" y="419"/>
                  <a:pt x="173" y="419"/>
                  <a:pt x="173" y="419"/>
                </a:cubicBezTo>
                <a:cubicBezTo>
                  <a:pt x="176" y="421"/>
                  <a:pt x="177" y="424"/>
                  <a:pt x="177" y="428"/>
                </a:cubicBezTo>
                <a:cubicBezTo>
                  <a:pt x="177" y="432"/>
                  <a:pt x="176" y="435"/>
                  <a:pt x="173" y="438"/>
                </a:cubicBezTo>
                <a:cubicBezTo>
                  <a:pt x="173" y="438"/>
                  <a:pt x="173" y="438"/>
                  <a:pt x="173" y="438"/>
                </a:cubicBezTo>
                <a:cubicBezTo>
                  <a:pt x="171" y="440"/>
                  <a:pt x="167" y="441"/>
                  <a:pt x="163" y="441"/>
                </a:cubicBezTo>
                <a:cubicBezTo>
                  <a:pt x="159" y="441"/>
                  <a:pt x="156" y="440"/>
                  <a:pt x="154" y="438"/>
                </a:cubicBezTo>
                <a:cubicBezTo>
                  <a:pt x="154" y="438"/>
                  <a:pt x="154" y="438"/>
                  <a:pt x="154" y="438"/>
                </a:cubicBezTo>
                <a:cubicBezTo>
                  <a:pt x="151" y="435"/>
                  <a:pt x="150" y="432"/>
                  <a:pt x="150" y="428"/>
                </a:cubicBezTo>
                <a:cubicBezTo>
                  <a:pt x="150" y="424"/>
                  <a:pt x="151" y="421"/>
                  <a:pt x="154" y="419"/>
                </a:cubicBezTo>
                <a:close/>
                <a:moveTo>
                  <a:pt x="131" y="582"/>
                </a:moveTo>
                <a:cubicBezTo>
                  <a:pt x="131" y="582"/>
                  <a:pt x="131" y="582"/>
                  <a:pt x="131" y="582"/>
                </a:cubicBezTo>
                <a:cubicBezTo>
                  <a:pt x="139" y="590"/>
                  <a:pt x="151" y="595"/>
                  <a:pt x="163" y="595"/>
                </a:cubicBezTo>
                <a:cubicBezTo>
                  <a:pt x="176" y="595"/>
                  <a:pt x="187" y="590"/>
                  <a:pt x="196" y="582"/>
                </a:cubicBezTo>
                <a:cubicBezTo>
                  <a:pt x="196" y="582"/>
                  <a:pt x="196" y="582"/>
                  <a:pt x="196" y="582"/>
                </a:cubicBezTo>
                <a:cubicBezTo>
                  <a:pt x="204" y="574"/>
                  <a:pt x="209" y="562"/>
                  <a:pt x="209" y="550"/>
                </a:cubicBezTo>
                <a:cubicBezTo>
                  <a:pt x="209" y="537"/>
                  <a:pt x="204" y="526"/>
                  <a:pt x="196" y="517"/>
                </a:cubicBezTo>
                <a:cubicBezTo>
                  <a:pt x="196" y="517"/>
                  <a:pt x="196" y="517"/>
                  <a:pt x="196" y="517"/>
                </a:cubicBezTo>
                <a:cubicBezTo>
                  <a:pt x="187" y="509"/>
                  <a:pt x="176" y="504"/>
                  <a:pt x="163" y="504"/>
                </a:cubicBezTo>
                <a:cubicBezTo>
                  <a:pt x="151" y="504"/>
                  <a:pt x="139" y="509"/>
                  <a:pt x="131" y="517"/>
                </a:cubicBezTo>
                <a:cubicBezTo>
                  <a:pt x="131" y="517"/>
                  <a:pt x="131" y="517"/>
                  <a:pt x="131" y="517"/>
                </a:cubicBezTo>
                <a:cubicBezTo>
                  <a:pt x="123" y="526"/>
                  <a:pt x="118" y="537"/>
                  <a:pt x="118" y="550"/>
                </a:cubicBezTo>
                <a:cubicBezTo>
                  <a:pt x="118" y="562"/>
                  <a:pt x="123" y="574"/>
                  <a:pt x="131" y="582"/>
                </a:cubicBezTo>
                <a:cubicBezTo>
                  <a:pt x="131" y="582"/>
                  <a:pt x="131" y="582"/>
                  <a:pt x="131" y="582"/>
                </a:cubicBezTo>
                <a:close/>
                <a:moveTo>
                  <a:pt x="154" y="540"/>
                </a:moveTo>
                <a:cubicBezTo>
                  <a:pt x="154" y="540"/>
                  <a:pt x="154" y="540"/>
                  <a:pt x="154" y="540"/>
                </a:cubicBezTo>
                <a:cubicBezTo>
                  <a:pt x="154" y="540"/>
                  <a:pt x="154" y="540"/>
                  <a:pt x="154" y="540"/>
                </a:cubicBezTo>
                <a:cubicBezTo>
                  <a:pt x="156" y="538"/>
                  <a:pt x="159" y="536"/>
                  <a:pt x="163" y="536"/>
                </a:cubicBezTo>
                <a:cubicBezTo>
                  <a:pt x="167" y="536"/>
                  <a:pt x="171" y="538"/>
                  <a:pt x="173" y="540"/>
                </a:cubicBezTo>
                <a:cubicBezTo>
                  <a:pt x="173" y="540"/>
                  <a:pt x="173" y="540"/>
                  <a:pt x="173" y="540"/>
                </a:cubicBezTo>
                <a:cubicBezTo>
                  <a:pt x="176" y="542"/>
                  <a:pt x="177" y="546"/>
                  <a:pt x="177" y="550"/>
                </a:cubicBezTo>
                <a:cubicBezTo>
                  <a:pt x="177" y="553"/>
                  <a:pt x="176" y="557"/>
                  <a:pt x="173" y="559"/>
                </a:cubicBezTo>
                <a:cubicBezTo>
                  <a:pt x="173" y="559"/>
                  <a:pt x="173" y="559"/>
                  <a:pt x="173" y="559"/>
                </a:cubicBezTo>
                <a:cubicBezTo>
                  <a:pt x="171" y="562"/>
                  <a:pt x="167" y="563"/>
                  <a:pt x="163" y="563"/>
                </a:cubicBezTo>
                <a:cubicBezTo>
                  <a:pt x="159" y="563"/>
                  <a:pt x="156" y="562"/>
                  <a:pt x="154" y="559"/>
                </a:cubicBezTo>
                <a:cubicBezTo>
                  <a:pt x="154" y="559"/>
                  <a:pt x="154" y="559"/>
                  <a:pt x="154" y="559"/>
                </a:cubicBezTo>
                <a:cubicBezTo>
                  <a:pt x="151" y="557"/>
                  <a:pt x="150" y="553"/>
                  <a:pt x="150" y="550"/>
                </a:cubicBezTo>
                <a:cubicBezTo>
                  <a:pt x="150" y="546"/>
                  <a:pt x="151" y="542"/>
                  <a:pt x="154" y="540"/>
                </a:cubicBezTo>
                <a:close/>
                <a:moveTo>
                  <a:pt x="255" y="339"/>
                </a:moveTo>
                <a:cubicBezTo>
                  <a:pt x="255" y="339"/>
                  <a:pt x="255" y="339"/>
                  <a:pt x="255" y="339"/>
                </a:cubicBezTo>
                <a:cubicBezTo>
                  <a:pt x="263" y="347"/>
                  <a:pt x="275" y="352"/>
                  <a:pt x="287" y="352"/>
                </a:cubicBezTo>
                <a:cubicBezTo>
                  <a:pt x="300" y="352"/>
                  <a:pt x="311" y="347"/>
                  <a:pt x="319" y="339"/>
                </a:cubicBezTo>
                <a:cubicBezTo>
                  <a:pt x="328" y="331"/>
                  <a:pt x="333" y="319"/>
                  <a:pt x="333" y="307"/>
                </a:cubicBezTo>
                <a:cubicBezTo>
                  <a:pt x="333" y="294"/>
                  <a:pt x="328" y="283"/>
                  <a:pt x="319" y="274"/>
                </a:cubicBezTo>
                <a:cubicBezTo>
                  <a:pt x="311" y="266"/>
                  <a:pt x="300" y="261"/>
                  <a:pt x="287" y="261"/>
                </a:cubicBezTo>
                <a:cubicBezTo>
                  <a:pt x="275" y="261"/>
                  <a:pt x="263" y="266"/>
                  <a:pt x="255" y="274"/>
                </a:cubicBezTo>
                <a:cubicBezTo>
                  <a:pt x="255" y="274"/>
                  <a:pt x="255" y="274"/>
                  <a:pt x="255" y="274"/>
                </a:cubicBezTo>
                <a:cubicBezTo>
                  <a:pt x="246" y="283"/>
                  <a:pt x="241" y="294"/>
                  <a:pt x="241" y="307"/>
                </a:cubicBezTo>
                <a:cubicBezTo>
                  <a:pt x="241" y="319"/>
                  <a:pt x="246" y="330"/>
                  <a:pt x="255" y="339"/>
                </a:cubicBezTo>
                <a:cubicBezTo>
                  <a:pt x="255" y="339"/>
                  <a:pt x="255" y="339"/>
                  <a:pt x="255" y="339"/>
                </a:cubicBezTo>
                <a:close/>
                <a:moveTo>
                  <a:pt x="278" y="297"/>
                </a:moveTo>
                <a:cubicBezTo>
                  <a:pt x="278" y="297"/>
                  <a:pt x="278" y="297"/>
                  <a:pt x="278" y="297"/>
                </a:cubicBezTo>
                <a:cubicBezTo>
                  <a:pt x="278" y="297"/>
                  <a:pt x="278" y="297"/>
                  <a:pt x="278" y="297"/>
                </a:cubicBezTo>
                <a:cubicBezTo>
                  <a:pt x="280" y="295"/>
                  <a:pt x="283" y="293"/>
                  <a:pt x="287" y="293"/>
                </a:cubicBezTo>
                <a:cubicBezTo>
                  <a:pt x="291" y="293"/>
                  <a:pt x="294" y="295"/>
                  <a:pt x="296" y="297"/>
                </a:cubicBezTo>
                <a:cubicBezTo>
                  <a:pt x="297" y="297"/>
                  <a:pt x="297" y="297"/>
                  <a:pt x="297" y="297"/>
                </a:cubicBezTo>
                <a:cubicBezTo>
                  <a:pt x="299" y="299"/>
                  <a:pt x="301" y="303"/>
                  <a:pt x="301" y="307"/>
                </a:cubicBezTo>
                <a:cubicBezTo>
                  <a:pt x="301" y="310"/>
                  <a:pt x="299" y="313"/>
                  <a:pt x="296" y="316"/>
                </a:cubicBezTo>
                <a:cubicBezTo>
                  <a:pt x="294" y="318"/>
                  <a:pt x="291" y="320"/>
                  <a:pt x="287" y="320"/>
                </a:cubicBezTo>
                <a:cubicBezTo>
                  <a:pt x="283" y="320"/>
                  <a:pt x="280" y="318"/>
                  <a:pt x="278" y="316"/>
                </a:cubicBezTo>
                <a:cubicBezTo>
                  <a:pt x="275" y="314"/>
                  <a:pt x="273" y="310"/>
                  <a:pt x="273" y="307"/>
                </a:cubicBezTo>
                <a:cubicBezTo>
                  <a:pt x="273" y="303"/>
                  <a:pt x="275" y="299"/>
                  <a:pt x="278" y="297"/>
                </a:cubicBezTo>
                <a:close/>
                <a:moveTo>
                  <a:pt x="671" y="0"/>
                </a:moveTo>
                <a:cubicBezTo>
                  <a:pt x="671" y="0"/>
                  <a:pt x="671" y="0"/>
                  <a:pt x="671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670"/>
                  <a:pt x="0" y="670"/>
                  <a:pt x="0" y="670"/>
                </a:cubicBezTo>
                <a:cubicBezTo>
                  <a:pt x="0" y="686"/>
                  <a:pt x="12" y="698"/>
                  <a:pt x="27" y="698"/>
                </a:cubicBezTo>
                <a:cubicBezTo>
                  <a:pt x="671" y="698"/>
                  <a:pt x="671" y="698"/>
                  <a:pt x="671" y="698"/>
                </a:cubicBezTo>
                <a:cubicBezTo>
                  <a:pt x="686" y="698"/>
                  <a:pt x="698" y="686"/>
                  <a:pt x="698" y="670"/>
                </a:cubicBezTo>
                <a:cubicBezTo>
                  <a:pt x="698" y="27"/>
                  <a:pt x="698" y="27"/>
                  <a:pt x="698" y="27"/>
                </a:cubicBezTo>
                <a:cubicBezTo>
                  <a:pt x="698" y="12"/>
                  <a:pt x="686" y="0"/>
                  <a:pt x="671" y="0"/>
                </a:cubicBezTo>
                <a:close/>
                <a:moveTo>
                  <a:pt x="644" y="644"/>
                </a:moveTo>
                <a:cubicBezTo>
                  <a:pt x="644" y="644"/>
                  <a:pt x="644" y="644"/>
                  <a:pt x="644" y="644"/>
                </a:cubicBezTo>
                <a:cubicBezTo>
                  <a:pt x="54" y="644"/>
                  <a:pt x="54" y="644"/>
                  <a:pt x="54" y="644"/>
                </a:cubicBezTo>
                <a:cubicBezTo>
                  <a:pt x="54" y="210"/>
                  <a:pt x="54" y="210"/>
                  <a:pt x="54" y="210"/>
                </a:cubicBezTo>
                <a:cubicBezTo>
                  <a:pt x="644" y="210"/>
                  <a:pt x="644" y="210"/>
                  <a:pt x="644" y="210"/>
                </a:cubicBezTo>
                <a:cubicBezTo>
                  <a:pt x="644" y="644"/>
                  <a:pt x="644" y="644"/>
                  <a:pt x="644" y="644"/>
                </a:cubicBezTo>
                <a:close/>
                <a:moveTo>
                  <a:pt x="644" y="178"/>
                </a:moveTo>
                <a:cubicBezTo>
                  <a:pt x="644" y="178"/>
                  <a:pt x="644" y="178"/>
                  <a:pt x="644" y="178"/>
                </a:cubicBezTo>
                <a:cubicBezTo>
                  <a:pt x="54" y="178"/>
                  <a:pt x="54" y="178"/>
                  <a:pt x="54" y="178"/>
                </a:cubicBezTo>
                <a:cubicBezTo>
                  <a:pt x="54" y="53"/>
                  <a:pt x="54" y="53"/>
                  <a:pt x="54" y="53"/>
                </a:cubicBezTo>
                <a:cubicBezTo>
                  <a:pt x="107" y="53"/>
                  <a:pt x="107" y="53"/>
                  <a:pt x="107" y="53"/>
                </a:cubicBezTo>
                <a:cubicBezTo>
                  <a:pt x="107" y="93"/>
                  <a:pt x="107" y="93"/>
                  <a:pt x="107" y="93"/>
                </a:cubicBezTo>
                <a:cubicBezTo>
                  <a:pt x="107" y="108"/>
                  <a:pt x="119" y="120"/>
                  <a:pt x="134" y="120"/>
                </a:cubicBezTo>
                <a:cubicBezTo>
                  <a:pt x="148" y="120"/>
                  <a:pt x="160" y="108"/>
                  <a:pt x="160" y="93"/>
                </a:cubicBezTo>
                <a:cubicBezTo>
                  <a:pt x="160" y="53"/>
                  <a:pt x="160" y="53"/>
                  <a:pt x="160" y="53"/>
                </a:cubicBezTo>
                <a:cubicBezTo>
                  <a:pt x="250" y="53"/>
                  <a:pt x="250" y="53"/>
                  <a:pt x="250" y="53"/>
                </a:cubicBezTo>
                <a:cubicBezTo>
                  <a:pt x="250" y="93"/>
                  <a:pt x="250" y="93"/>
                  <a:pt x="250" y="93"/>
                </a:cubicBezTo>
                <a:cubicBezTo>
                  <a:pt x="250" y="108"/>
                  <a:pt x="262" y="120"/>
                  <a:pt x="277" y="120"/>
                </a:cubicBezTo>
                <a:cubicBezTo>
                  <a:pt x="292" y="120"/>
                  <a:pt x="304" y="108"/>
                  <a:pt x="304" y="93"/>
                </a:cubicBezTo>
                <a:cubicBezTo>
                  <a:pt x="304" y="53"/>
                  <a:pt x="304" y="53"/>
                  <a:pt x="304" y="53"/>
                </a:cubicBezTo>
                <a:cubicBezTo>
                  <a:pt x="394" y="53"/>
                  <a:pt x="394" y="53"/>
                  <a:pt x="394" y="53"/>
                </a:cubicBezTo>
                <a:cubicBezTo>
                  <a:pt x="394" y="93"/>
                  <a:pt x="394" y="93"/>
                  <a:pt x="394" y="93"/>
                </a:cubicBezTo>
                <a:cubicBezTo>
                  <a:pt x="394" y="108"/>
                  <a:pt x="406" y="120"/>
                  <a:pt x="421" y="120"/>
                </a:cubicBezTo>
                <a:cubicBezTo>
                  <a:pt x="436" y="120"/>
                  <a:pt x="448" y="108"/>
                  <a:pt x="448" y="93"/>
                </a:cubicBezTo>
                <a:cubicBezTo>
                  <a:pt x="448" y="53"/>
                  <a:pt x="448" y="53"/>
                  <a:pt x="448" y="53"/>
                </a:cubicBezTo>
                <a:cubicBezTo>
                  <a:pt x="538" y="53"/>
                  <a:pt x="538" y="53"/>
                  <a:pt x="538" y="53"/>
                </a:cubicBezTo>
                <a:cubicBezTo>
                  <a:pt x="538" y="93"/>
                  <a:pt x="538" y="93"/>
                  <a:pt x="538" y="93"/>
                </a:cubicBezTo>
                <a:cubicBezTo>
                  <a:pt x="538" y="108"/>
                  <a:pt x="550" y="120"/>
                  <a:pt x="565" y="120"/>
                </a:cubicBezTo>
                <a:cubicBezTo>
                  <a:pt x="579" y="120"/>
                  <a:pt x="592" y="108"/>
                  <a:pt x="592" y="93"/>
                </a:cubicBezTo>
                <a:cubicBezTo>
                  <a:pt x="592" y="53"/>
                  <a:pt x="592" y="53"/>
                  <a:pt x="592" y="53"/>
                </a:cubicBezTo>
                <a:cubicBezTo>
                  <a:pt x="644" y="53"/>
                  <a:pt x="644" y="53"/>
                  <a:pt x="644" y="53"/>
                </a:cubicBezTo>
                <a:cubicBezTo>
                  <a:pt x="644" y="178"/>
                  <a:pt x="644" y="178"/>
                  <a:pt x="644" y="178"/>
                </a:cubicBezTo>
                <a:close/>
                <a:moveTo>
                  <a:pt x="255" y="582"/>
                </a:moveTo>
                <a:cubicBezTo>
                  <a:pt x="255" y="582"/>
                  <a:pt x="255" y="582"/>
                  <a:pt x="255" y="582"/>
                </a:cubicBezTo>
                <a:cubicBezTo>
                  <a:pt x="263" y="590"/>
                  <a:pt x="275" y="595"/>
                  <a:pt x="287" y="595"/>
                </a:cubicBezTo>
                <a:cubicBezTo>
                  <a:pt x="300" y="595"/>
                  <a:pt x="311" y="590"/>
                  <a:pt x="319" y="582"/>
                </a:cubicBezTo>
                <a:cubicBezTo>
                  <a:pt x="328" y="574"/>
                  <a:pt x="333" y="562"/>
                  <a:pt x="333" y="550"/>
                </a:cubicBezTo>
                <a:cubicBezTo>
                  <a:pt x="333" y="537"/>
                  <a:pt x="328" y="526"/>
                  <a:pt x="319" y="517"/>
                </a:cubicBezTo>
                <a:cubicBezTo>
                  <a:pt x="311" y="509"/>
                  <a:pt x="300" y="504"/>
                  <a:pt x="287" y="504"/>
                </a:cubicBezTo>
                <a:cubicBezTo>
                  <a:pt x="275" y="504"/>
                  <a:pt x="263" y="509"/>
                  <a:pt x="255" y="517"/>
                </a:cubicBezTo>
                <a:cubicBezTo>
                  <a:pt x="255" y="517"/>
                  <a:pt x="255" y="517"/>
                  <a:pt x="255" y="517"/>
                </a:cubicBezTo>
                <a:cubicBezTo>
                  <a:pt x="246" y="526"/>
                  <a:pt x="241" y="537"/>
                  <a:pt x="241" y="550"/>
                </a:cubicBezTo>
                <a:cubicBezTo>
                  <a:pt x="241" y="562"/>
                  <a:pt x="246" y="574"/>
                  <a:pt x="255" y="582"/>
                </a:cubicBezTo>
                <a:cubicBezTo>
                  <a:pt x="255" y="582"/>
                  <a:pt x="255" y="582"/>
                  <a:pt x="255" y="582"/>
                </a:cubicBezTo>
                <a:close/>
                <a:moveTo>
                  <a:pt x="278" y="540"/>
                </a:moveTo>
                <a:cubicBezTo>
                  <a:pt x="278" y="540"/>
                  <a:pt x="278" y="540"/>
                  <a:pt x="278" y="540"/>
                </a:cubicBezTo>
                <a:cubicBezTo>
                  <a:pt x="278" y="540"/>
                  <a:pt x="278" y="540"/>
                  <a:pt x="278" y="540"/>
                </a:cubicBezTo>
                <a:cubicBezTo>
                  <a:pt x="280" y="538"/>
                  <a:pt x="283" y="536"/>
                  <a:pt x="287" y="536"/>
                </a:cubicBezTo>
                <a:cubicBezTo>
                  <a:pt x="291" y="536"/>
                  <a:pt x="294" y="538"/>
                  <a:pt x="296" y="540"/>
                </a:cubicBezTo>
                <a:cubicBezTo>
                  <a:pt x="297" y="540"/>
                  <a:pt x="297" y="540"/>
                  <a:pt x="297" y="540"/>
                </a:cubicBezTo>
                <a:cubicBezTo>
                  <a:pt x="299" y="542"/>
                  <a:pt x="301" y="546"/>
                  <a:pt x="301" y="550"/>
                </a:cubicBezTo>
                <a:cubicBezTo>
                  <a:pt x="301" y="553"/>
                  <a:pt x="299" y="557"/>
                  <a:pt x="297" y="559"/>
                </a:cubicBezTo>
                <a:cubicBezTo>
                  <a:pt x="296" y="559"/>
                  <a:pt x="296" y="559"/>
                  <a:pt x="296" y="559"/>
                </a:cubicBezTo>
                <a:cubicBezTo>
                  <a:pt x="294" y="562"/>
                  <a:pt x="291" y="563"/>
                  <a:pt x="287" y="563"/>
                </a:cubicBezTo>
                <a:cubicBezTo>
                  <a:pt x="283" y="563"/>
                  <a:pt x="280" y="562"/>
                  <a:pt x="278" y="559"/>
                </a:cubicBezTo>
                <a:cubicBezTo>
                  <a:pt x="278" y="559"/>
                  <a:pt x="278" y="559"/>
                  <a:pt x="278" y="559"/>
                </a:cubicBezTo>
                <a:cubicBezTo>
                  <a:pt x="275" y="557"/>
                  <a:pt x="273" y="553"/>
                  <a:pt x="273" y="550"/>
                </a:cubicBezTo>
                <a:cubicBezTo>
                  <a:pt x="273" y="546"/>
                  <a:pt x="275" y="542"/>
                  <a:pt x="278" y="540"/>
                </a:cubicBezTo>
                <a:close/>
                <a:moveTo>
                  <a:pt x="255" y="461"/>
                </a:moveTo>
                <a:cubicBezTo>
                  <a:pt x="255" y="461"/>
                  <a:pt x="255" y="461"/>
                  <a:pt x="255" y="461"/>
                </a:cubicBezTo>
                <a:cubicBezTo>
                  <a:pt x="263" y="469"/>
                  <a:pt x="275" y="474"/>
                  <a:pt x="287" y="474"/>
                </a:cubicBezTo>
                <a:cubicBezTo>
                  <a:pt x="300" y="474"/>
                  <a:pt x="311" y="469"/>
                  <a:pt x="319" y="461"/>
                </a:cubicBezTo>
                <a:cubicBezTo>
                  <a:pt x="319" y="460"/>
                  <a:pt x="319" y="460"/>
                  <a:pt x="319" y="460"/>
                </a:cubicBezTo>
                <a:cubicBezTo>
                  <a:pt x="328" y="452"/>
                  <a:pt x="333" y="441"/>
                  <a:pt x="333" y="428"/>
                </a:cubicBezTo>
                <a:cubicBezTo>
                  <a:pt x="333" y="416"/>
                  <a:pt x="328" y="404"/>
                  <a:pt x="319" y="396"/>
                </a:cubicBezTo>
                <a:cubicBezTo>
                  <a:pt x="319" y="396"/>
                  <a:pt x="319" y="396"/>
                  <a:pt x="319" y="396"/>
                </a:cubicBezTo>
                <a:cubicBezTo>
                  <a:pt x="311" y="388"/>
                  <a:pt x="300" y="382"/>
                  <a:pt x="287" y="382"/>
                </a:cubicBezTo>
                <a:cubicBezTo>
                  <a:pt x="275" y="382"/>
                  <a:pt x="263" y="388"/>
                  <a:pt x="255" y="396"/>
                </a:cubicBezTo>
                <a:cubicBezTo>
                  <a:pt x="255" y="396"/>
                  <a:pt x="255" y="396"/>
                  <a:pt x="255" y="396"/>
                </a:cubicBezTo>
                <a:cubicBezTo>
                  <a:pt x="246" y="404"/>
                  <a:pt x="241" y="416"/>
                  <a:pt x="241" y="428"/>
                </a:cubicBezTo>
                <a:cubicBezTo>
                  <a:pt x="241" y="441"/>
                  <a:pt x="246" y="452"/>
                  <a:pt x="255" y="460"/>
                </a:cubicBezTo>
                <a:cubicBezTo>
                  <a:pt x="255" y="461"/>
                  <a:pt x="255" y="461"/>
                  <a:pt x="255" y="461"/>
                </a:cubicBezTo>
                <a:close/>
                <a:moveTo>
                  <a:pt x="278" y="419"/>
                </a:moveTo>
                <a:cubicBezTo>
                  <a:pt x="278" y="419"/>
                  <a:pt x="278" y="419"/>
                  <a:pt x="278" y="419"/>
                </a:cubicBezTo>
                <a:cubicBezTo>
                  <a:pt x="278" y="418"/>
                  <a:pt x="278" y="418"/>
                  <a:pt x="278" y="418"/>
                </a:cubicBezTo>
                <a:cubicBezTo>
                  <a:pt x="280" y="416"/>
                  <a:pt x="283" y="414"/>
                  <a:pt x="287" y="414"/>
                </a:cubicBezTo>
                <a:cubicBezTo>
                  <a:pt x="291" y="414"/>
                  <a:pt x="294" y="416"/>
                  <a:pt x="296" y="418"/>
                </a:cubicBezTo>
                <a:cubicBezTo>
                  <a:pt x="297" y="419"/>
                  <a:pt x="297" y="419"/>
                  <a:pt x="297" y="419"/>
                </a:cubicBezTo>
                <a:cubicBezTo>
                  <a:pt x="299" y="421"/>
                  <a:pt x="301" y="424"/>
                  <a:pt x="301" y="428"/>
                </a:cubicBezTo>
                <a:cubicBezTo>
                  <a:pt x="301" y="432"/>
                  <a:pt x="299" y="435"/>
                  <a:pt x="297" y="438"/>
                </a:cubicBezTo>
                <a:cubicBezTo>
                  <a:pt x="296" y="438"/>
                  <a:pt x="296" y="438"/>
                  <a:pt x="296" y="438"/>
                </a:cubicBezTo>
                <a:cubicBezTo>
                  <a:pt x="294" y="440"/>
                  <a:pt x="291" y="441"/>
                  <a:pt x="287" y="441"/>
                </a:cubicBezTo>
                <a:cubicBezTo>
                  <a:pt x="283" y="441"/>
                  <a:pt x="280" y="440"/>
                  <a:pt x="278" y="438"/>
                </a:cubicBezTo>
                <a:cubicBezTo>
                  <a:pt x="278" y="438"/>
                  <a:pt x="278" y="438"/>
                  <a:pt x="278" y="438"/>
                </a:cubicBezTo>
                <a:cubicBezTo>
                  <a:pt x="275" y="435"/>
                  <a:pt x="273" y="432"/>
                  <a:pt x="273" y="428"/>
                </a:cubicBezTo>
                <a:cubicBezTo>
                  <a:pt x="273" y="424"/>
                  <a:pt x="275" y="421"/>
                  <a:pt x="278" y="419"/>
                </a:cubicBezTo>
                <a:close/>
                <a:moveTo>
                  <a:pt x="503" y="461"/>
                </a:moveTo>
                <a:cubicBezTo>
                  <a:pt x="503" y="461"/>
                  <a:pt x="503" y="461"/>
                  <a:pt x="503" y="461"/>
                </a:cubicBezTo>
                <a:cubicBezTo>
                  <a:pt x="511" y="469"/>
                  <a:pt x="523" y="474"/>
                  <a:pt x="535" y="474"/>
                </a:cubicBezTo>
                <a:cubicBezTo>
                  <a:pt x="547" y="474"/>
                  <a:pt x="559" y="469"/>
                  <a:pt x="567" y="461"/>
                </a:cubicBezTo>
                <a:cubicBezTo>
                  <a:pt x="567" y="460"/>
                  <a:pt x="567" y="460"/>
                  <a:pt x="567" y="460"/>
                </a:cubicBezTo>
                <a:cubicBezTo>
                  <a:pt x="575" y="452"/>
                  <a:pt x="581" y="441"/>
                  <a:pt x="581" y="428"/>
                </a:cubicBezTo>
                <a:cubicBezTo>
                  <a:pt x="581" y="416"/>
                  <a:pt x="575" y="404"/>
                  <a:pt x="567" y="396"/>
                </a:cubicBezTo>
                <a:cubicBezTo>
                  <a:pt x="567" y="396"/>
                  <a:pt x="567" y="396"/>
                  <a:pt x="567" y="396"/>
                </a:cubicBezTo>
                <a:cubicBezTo>
                  <a:pt x="559" y="388"/>
                  <a:pt x="547" y="382"/>
                  <a:pt x="535" y="382"/>
                </a:cubicBezTo>
                <a:cubicBezTo>
                  <a:pt x="523" y="382"/>
                  <a:pt x="511" y="388"/>
                  <a:pt x="503" y="396"/>
                </a:cubicBezTo>
                <a:cubicBezTo>
                  <a:pt x="503" y="396"/>
                  <a:pt x="503" y="396"/>
                  <a:pt x="503" y="396"/>
                </a:cubicBezTo>
                <a:cubicBezTo>
                  <a:pt x="494" y="404"/>
                  <a:pt x="489" y="416"/>
                  <a:pt x="489" y="428"/>
                </a:cubicBezTo>
                <a:cubicBezTo>
                  <a:pt x="489" y="441"/>
                  <a:pt x="494" y="452"/>
                  <a:pt x="503" y="460"/>
                </a:cubicBezTo>
                <a:cubicBezTo>
                  <a:pt x="503" y="461"/>
                  <a:pt x="503" y="461"/>
                  <a:pt x="503" y="461"/>
                </a:cubicBezTo>
                <a:close/>
                <a:moveTo>
                  <a:pt x="525" y="419"/>
                </a:moveTo>
                <a:cubicBezTo>
                  <a:pt x="525" y="419"/>
                  <a:pt x="525" y="419"/>
                  <a:pt x="525" y="419"/>
                </a:cubicBezTo>
                <a:cubicBezTo>
                  <a:pt x="525" y="418"/>
                  <a:pt x="525" y="418"/>
                  <a:pt x="525" y="418"/>
                </a:cubicBezTo>
                <a:cubicBezTo>
                  <a:pt x="528" y="416"/>
                  <a:pt x="531" y="414"/>
                  <a:pt x="535" y="414"/>
                </a:cubicBezTo>
                <a:cubicBezTo>
                  <a:pt x="539" y="414"/>
                  <a:pt x="542" y="416"/>
                  <a:pt x="544" y="418"/>
                </a:cubicBezTo>
                <a:cubicBezTo>
                  <a:pt x="544" y="419"/>
                  <a:pt x="544" y="419"/>
                  <a:pt x="544" y="419"/>
                </a:cubicBezTo>
                <a:cubicBezTo>
                  <a:pt x="547" y="421"/>
                  <a:pt x="548" y="424"/>
                  <a:pt x="548" y="428"/>
                </a:cubicBezTo>
                <a:cubicBezTo>
                  <a:pt x="548" y="432"/>
                  <a:pt x="547" y="435"/>
                  <a:pt x="544" y="438"/>
                </a:cubicBezTo>
                <a:cubicBezTo>
                  <a:pt x="544" y="438"/>
                  <a:pt x="544" y="438"/>
                  <a:pt x="544" y="438"/>
                </a:cubicBezTo>
                <a:cubicBezTo>
                  <a:pt x="542" y="440"/>
                  <a:pt x="539" y="441"/>
                  <a:pt x="535" y="441"/>
                </a:cubicBezTo>
                <a:cubicBezTo>
                  <a:pt x="531" y="441"/>
                  <a:pt x="528" y="440"/>
                  <a:pt x="525" y="438"/>
                </a:cubicBezTo>
                <a:cubicBezTo>
                  <a:pt x="525" y="438"/>
                  <a:pt x="525" y="438"/>
                  <a:pt x="525" y="438"/>
                </a:cubicBezTo>
                <a:cubicBezTo>
                  <a:pt x="523" y="435"/>
                  <a:pt x="521" y="432"/>
                  <a:pt x="521" y="428"/>
                </a:cubicBezTo>
                <a:cubicBezTo>
                  <a:pt x="521" y="424"/>
                  <a:pt x="523" y="421"/>
                  <a:pt x="525" y="4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48636" name="1"/>
          <p:cNvSpPr>
            <a:spLocks noEditPoints="1"/>
          </p:cNvSpPr>
          <p:nvPr/>
        </p:nvSpPr>
        <p:spPr bwMode="auto">
          <a:xfrm>
            <a:off x="1182349" y="4814524"/>
            <a:ext cx="492803" cy="493949"/>
          </a:xfrm>
          <a:custGeom>
            <a:avLst/>
            <a:gdLst>
              <a:gd name="T0" fmla="*/ 517 w 643"/>
              <a:gd name="T1" fmla="*/ 480 h 644"/>
              <a:gd name="T2" fmla="*/ 585 w 643"/>
              <a:gd name="T3" fmla="*/ 293 h 644"/>
              <a:gd name="T4" fmla="*/ 562 w 643"/>
              <a:gd name="T5" fmla="*/ 181 h 644"/>
              <a:gd name="T6" fmla="*/ 499 w 643"/>
              <a:gd name="T7" fmla="*/ 86 h 644"/>
              <a:gd name="T8" fmla="*/ 404 w 643"/>
              <a:gd name="T9" fmla="*/ 23 h 644"/>
              <a:gd name="T10" fmla="*/ 85 w 643"/>
              <a:gd name="T11" fmla="*/ 86 h 644"/>
              <a:gd name="T12" fmla="*/ 0 w 643"/>
              <a:gd name="T13" fmla="*/ 293 h 644"/>
              <a:gd name="T14" fmla="*/ 22 w 643"/>
              <a:gd name="T15" fmla="*/ 405 h 644"/>
              <a:gd name="T16" fmla="*/ 85 w 643"/>
              <a:gd name="T17" fmla="*/ 499 h 644"/>
              <a:gd name="T18" fmla="*/ 181 w 643"/>
              <a:gd name="T19" fmla="*/ 563 h 644"/>
              <a:gd name="T20" fmla="*/ 404 w 643"/>
              <a:gd name="T21" fmla="*/ 563 h 644"/>
              <a:gd name="T22" fmla="*/ 595 w 643"/>
              <a:gd name="T23" fmla="*/ 634 h 644"/>
              <a:gd name="T24" fmla="*/ 633 w 643"/>
              <a:gd name="T25" fmla="*/ 595 h 644"/>
              <a:gd name="T26" fmla="*/ 461 w 643"/>
              <a:gd name="T27" fmla="*/ 461 h 644"/>
              <a:gd name="T28" fmla="*/ 461 w 643"/>
              <a:gd name="T29" fmla="*/ 462 h 644"/>
              <a:gd name="T30" fmla="*/ 292 w 643"/>
              <a:gd name="T31" fmla="*/ 531 h 644"/>
              <a:gd name="T32" fmla="*/ 201 w 643"/>
              <a:gd name="T33" fmla="*/ 513 h 644"/>
              <a:gd name="T34" fmla="*/ 123 w 643"/>
              <a:gd name="T35" fmla="*/ 461 h 644"/>
              <a:gd name="T36" fmla="*/ 72 w 643"/>
              <a:gd name="T37" fmla="*/ 384 h 644"/>
              <a:gd name="T38" fmla="*/ 53 w 643"/>
              <a:gd name="T39" fmla="*/ 293 h 644"/>
              <a:gd name="T40" fmla="*/ 123 w 643"/>
              <a:gd name="T41" fmla="*/ 124 h 644"/>
              <a:gd name="T42" fmla="*/ 383 w 643"/>
              <a:gd name="T43" fmla="*/ 72 h 644"/>
              <a:gd name="T44" fmla="*/ 462 w 643"/>
              <a:gd name="T45" fmla="*/ 125 h 644"/>
              <a:gd name="T46" fmla="*/ 514 w 643"/>
              <a:gd name="T47" fmla="*/ 203 h 644"/>
              <a:gd name="T48" fmla="*/ 513 w 643"/>
              <a:gd name="T49" fmla="*/ 384 h 644"/>
              <a:gd name="T50" fmla="*/ 219 w 643"/>
              <a:gd name="T51" fmla="*/ 118 h 644"/>
              <a:gd name="T52" fmla="*/ 187 w 643"/>
              <a:gd name="T53" fmla="*/ 136 h 644"/>
              <a:gd name="T54" fmla="*/ 159 w 643"/>
              <a:gd name="T55" fmla="*/ 159 h 644"/>
              <a:gd name="T56" fmla="*/ 135 w 643"/>
              <a:gd name="T57" fmla="*/ 187 h 644"/>
              <a:gd name="T58" fmla="*/ 126 w 643"/>
              <a:gd name="T59" fmla="*/ 240 h 644"/>
              <a:gd name="T60" fmla="*/ 162 w 643"/>
              <a:gd name="T61" fmla="*/ 205 h 644"/>
              <a:gd name="T62" fmla="*/ 205 w 643"/>
              <a:gd name="T63" fmla="*/ 163 h 644"/>
              <a:gd name="T64" fmla="*/ 240 w 643"/>
              <a:gd name="T65" fmla="*/ 127 h 644"/>
              <a:gd name="T66" fmla="*/ 465 w 643"/>
              <a:gd name="T67" fmla="*/ 277 h 644"/>
              <a:gd name="T68" fmla="*/ 449 w 643"/>
              <a:gd name="T69" fmla="*/ 293 h 644"/>
              <a:gd name="T70" fmla="*/ 437 w 643"/>
              <a:gd name="T71" fmla="*/ 354 h 644"/>
              <a:gd name="T72" fmla="*/ 352 w 643"/>
              <a:gd name="T73" fmla="*/ 438 h 644"/>
              <a:gd name="T74" fmla="*/ 276 w 643"/>
              <a:gd name="T75" fmla="*/ 466 h 644"/>
              <a:gd name="T76" fmla="*/ 365 w 643"/>
              <a:gd name="T77" fmla="*/ 468 h 644"/>
              <a:gd name="T78" fmla="*/ 467 w 643"/>
              <a:gd name="T79" fmla="*/ 366 h 644"/>
              <a:gd name="T80" fmla="*/ 482 w 643"/>
              <a:gd name="T81" fmla="*/ 29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43" h="644">
                <a:moveTo>
                  <a:pt x="633" y="595"/>
                </a:moveTo>
                <a:cubicBezTo>
                  <a:pt x="517" y="480"/>
                  <a:pt x="517" y="480"/>
                  <a:pt x="517" y="480"/>
                </a:cubicBezTo>
                <a:cubicBezTo>
                  <a:pt x="536" y="457"/>
                  <a:pt x="551" y="432"/>
                  <a:pt x="562" y="405"/>
                </a:cubicBezTo>
                <a:cubicBezTo>
                  <a:pt x="577" y="370"/>
                  <a:pt x="585" y="332"/>
                  <a:pt x="585" y="293"/>
                </a:cubicBezTo>
                <a:cubicBezTo>
                  <a:pt x="585" y="254"/>
                  <a:pt x="577" y="217"/>
                  <a:pt x="563" y="182"/>
                </a:cubicBezTo>
                <a:cubicBezTo>
                  <a:pt x="562" y="181"/>
                  <a:pt x="562" y="181"/>
                  <a:pt x="562" y="181"/>
                </a:cubicBezTo>
                <a:cubicBezTo>
                  <a:pt x="548" y="146"/>
                  <a:pt x="526" y="114"/>
                  <a:pt x="500" y="87"/>
                </a:cubicBezTo>
                <a:cubicBezTo>
                  <a:pt x="499" y="86"/>
                  <a:pt x="499" y="86"/>
                  <a:pt x="499" y="86"/>
                </a:cubicBezTo>
                <a:cubicBezTo>
                  <a:pt x="472" y="59"/>
                  <a:pt x="440" y="37"/>
                  <a:pt x="404" y="23"/>
                </a:cubicBezTo>
                <a:cubicBezTo>
                  <a:pt x="404" y="23"/>
                  <a:pt x="404" y="23"/>
                  <a:pt x="404" y="23"/>
                </a:cubicBezTo>
                <a:cubicBezTo>
                  <a:pt x="369" y="8"/>
                  <a:pt x="332" y="0"/>
                  <a:pt x="292" y="0"/>
                </a:cubicBezTo>
                <a:cubicBezTo>
                  <a:pt x="211" y="0"/>
                  <a:pt x="138" y="33"/>
                  <a:pt x="85" y="86"/>
                </a:cubicBezTo>
                <a:cubicBezTo>
                  <a:pt x="59" y="113"/>
                  <a:pt x="37" y="145"/>
                  <a:pt x="22" y="181"/>
                </a:cubicBezTo>
                <a:cubicBezTo>
                  <a:pt x="8" y="216"/>
                  <a:pt x="0" y="253"/>
                  <a:pt x="0" y="293"/>
                </a:cubicBezTo>
                <a:cubicBezTo>
                  <a:pt x="0" y="332"/>
                  <a:pt x="8" y="369"/>
                  <a:pt x="21" y="403"/>
                </a:cubicBezTo>
                <a:cubicBezTo>
                  <a:pt x="22" y="405"/>
                  <a:pt x="22" y="405"/>
                  <a:pt x="22" y="405"/>
                </a:cubicBezTo>
                <a:cubicBezTo>
                  <a:pt x="37" y="440"/>
                  <a:pt x="59" y="473"/>
                  <a:pt x="85" y="499"/>
                </a:cubicBezTo>
                <a:cubicBezTo>
                  <a:pt x="85" y="499"/>
                  <a:pt x="85" y="499"/>
                  <a:pt x="85" y="499"/>
                </a:cubicBezTo>
                <a:cubicBezTo>
                  <a:pt x="113" y="526"/>
                  <a:pt x="145" y="548"/>
                  <a:pt x="180" y="563"/>
                </a:cubicBezTo>
                <a:cubicBezTo>
                  <a:pt x="181" y="563"/>
                  <a:pt x="181" y="563"/>
                  <a:pt x="181" y="563"/>
                </a:cubicBezTo>
                <a:cubicBezTo>
                  <a:pt x="215" y="577"/>
                  <a:pt x="253" y="585"/>
                  <a:pt x="292" y="585"/>
                </a:cubicBezTo>
                <a:cubicBezTo>
                  <a:pt x="332" y="585"/>
                  <a:pt x="370" y="577"/>
                  <a:pt x="404" y="563"/>
                </a:cubicBezTo>
                <a:cubicBezTo>
                  <a:pt x="431" y="552"/>
                  <a:pt x="457" y="536"/>
                  <a:pt x="479" y="517"/>
                </a:cubicBezTo>
                <a:cubicBezTo>
                  <a:pt x="595" y="634"/>
                  <a:pt x="595" y="634"/>
                  <a:pt x="595" y="634"/>
                </a:cubicBezTo>
                <a:cubicBezTo>
                  <a:pt x="606" y="644"/>
                  <a:pt x="622" y="644"/>
                  <a:pt x="633" y="634"/>
                </a:cubicBezTo>
                <a:cubicBezTo>
                  <a:pt x="643" y="623"/>
                  <a:pt x="643" y="606"/>
                  <a:pt x="633" y="595"/>
                </a:cubicBezTo>
                <a:close/>
                <a:moveTo>
                  <a:pt x="461" y="461"/>
                </a:moveTo>
                <a:cubicBezTo>
                  <a:pt x="461" y="461"/>
                  <a:pt x="461" y="461"/>
                  <a:pt x="461" y="461"/>
                </a:cubicBezTo>
                <a:cubicBezTo>
                  <a:pt x="461" y="462"/>
                  <a:pt x="461" y="462"/>
                  <a:pt x="461" y="462"/>
                </a:cubicBezTo>
                <a:cubicBezTo>
                  <a:pt x="461" y="462"/>
                  <a:pt x="461" y="462"/>
                  <a:pt x="461" y="462"/>
                </a:cubicBezTo>
                <a:cubicBezTo>
                  <a:pt x="439" y="484"/>
                  <a:pt x="413" y="501"/>
                  <a:pt x="383" y="513"/>
                </a:cubicBezTo>
                <a:cubicBezTo>
                  <a:pt x="356" y="525"/>
                  <a:pt x="325" y="531"/>
                  <a:pt x="292" y="531"/>
                </a:cubicBezTo>
                <a:cubicBezTo>
                  <a:pt x="260" y="531"/>
                  <a:pt x="229" y="525"/>
                  <a:pt x="201" y="513"/>
                </a:cubicBezTo>
                <a:cubicBezTo>
                  <a:pt x="201" y="513"/>
                  <a:pt x="201" y="513"/>
                  <a:pt x="201" y="513"/>
                </a:cubicBezTo>
                <a:cubicBezTo>
                  <a:pt x="172" y="501"/>
                  <a:pt x="145" y="484"/>
                  <a:pt x="123" y="462"/>
                </a:cubicBezTo>
                <a:cubicBezTo>
                  <a:pt x="123" y="461"/>
                  <a:pt x="123" y="461"/>
                  <a:pt x="123" y="461"/>
                </a:cubicBezTo>
                <a:cubicBezTo>
                  <a:pt x="123" y="461"/>
                  <a:pt x="123" y="461"/>
                  <a:pt x="123" y="461"/>
                </a:cubicBezTo>
                <a:cubicBezTo>
                  <a:pt x="101" y="439"/>
                  <a:pt x="84" y="413"/>
                  <a:pt x="72" y="384"/>
                </a:cubicBezTo>
                <a:cubicBezTo>
                  <a:pt x="71" y="383"/>
                  <a:pt x="71" y="383"/>
                  <a:pt x="71" y="383"/>
                </a:cubicBezTo>
                <a:cubicBezTo>
                  <a:pt x="60" y="355"/>
                  <a:pt x="53" y="325"/>
                  <a:pt x="53" y="293"/>
                </a:cubicBezTo>
                <a:cubicBezTo>
                  <a:pt x="53" y="260"/>
                  <a:pt x="60" y="229"/>
                  <a:pt x="72" y="201"/>
                </a:cubicBezTo>
                <a:cubicBezTo>
                  <a:pt x="84" y="172"/>
                  <a:pt x="101" y="146"/>
                  <a:pt x="123" y="124"/>
                </a:cubicBezTo>
                <a:cubicBezTo>
                  <a:pt x="167" y="81"/>
                  <a:pt x="226" y="54"/>
                  <a:pt x="292" y="54"/>
                </a:cubicBezTo>
                <a:cubicBezTo>
                  <a:pt x="325" y="54"/>
                  <a:pt x="356" y="60"/>
                  <a:pt x="383" y="72"/>
                </a:cubicBezTo>
                <a:cubicBezTo>
                  <a:pt x="413" y="84"/>
                  <a:pt x="439" y="102"/>
                  <a:pt x="461" y="124"/>
                </a:cubicBezTo>
                <a:cubicBezTo>
                  <a:pt x="462" y="125"/>
                  <a:pt x="462" y="125"/>
                  <a:pt x="462" y="125"/>
                </a:cubicBezTo>
                <a:cubicBezTo>
                  <a:pt x="484" y="147"/>
                  <a:pt x="501" y="173"/>
                  <a:pt x="513" y="201"/>
                </a:cubicBezTo>
                <a:cubicBezTo>
                  <a:pt x="514" y="203"/>
                  <a:pt x="514" y="203"/>
                  <a:pt x="514" y="203"/>
                </a:cubicBezTo>
                <a:cubicBezTo>
                  <a:pt x="525" y="230"/>
                  <a:pt x="531" y="261"/>
                  <a:pt x="531" y="293"/>
                </a:cubicBezTo>
                <a:cubicBezTo>
                  <a:pt x="531" y="325"/>
                  <a:pt x="525" y="356"/>
                  <a:pt x="513" y="384"/>
                </a:cubicBezTo>
                <a:cubicBezTo>
                  <a:pt x="501" y="413"/>
                  <a:pt x="483" y="440"/>
                  <a:pt x="461" y="461"/>
                </a:cubicBezTo>
                <a:close/>
                <a:moveTo>
                  <a:pt x="219" y="118"/>
                </a:moveTo>
                <a:cubicBezTo>
                  <a:pt x="219" y="118"/>
                  <a:pt x="219" y="118"/>
                  <a:pt x="219" y="118"/>
                </a:cubicBezTo>
                <a:cubicBezTo>
                  <a:pt x="207" y="123"/>
                  <a:pt x="197" y="129"/>
                  <a:pt x="187" y="136"/>
                </a:cubicBezTo>
                <a:cubicBezTo>
                  <a:pt x="177" y="142"/>
                  <a:pt x="167" y="150"/>
                  <a:pt x="159" y="159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50" y="168"/>
                  <a:pt x="142" y="177"/>
                  <a:pt x="135" y="187"/>
                </a:cubicBezTo>
                <a:cubicBezTo>
                  <a:pt x="129" y="197"/>
                  <a:pt x="123" y="208"/>
                  <a:pt x="118" y="219"/>
                </a:cubicBezTo>
                <a:cubicBezTo>
                  <a:pt x="114" y="227"/>
                  <a:pt x="118" y="237"/>
                  <a:pt x="126" y="240"/>
                </a:cubicBezTo>
                <a:cubicBezTo>
                  <a:pt x="135" y="244"/>
                  <a:pt x="144" y="240"/>
                  <a:pt x="147" y="232"/>
                </a:cubicBezTo>
                <a:cubicBezTo>
                  <a:pt x="151" y="222"/>
                  <a:pt x="156" y="213"/>
                  <a:pt x="162" y="205"/>
                </a:cubicBezTo>
                <a:cubicBezTo>
                  <a:pt x="168" y="197"/>
                  <a:pt x="174" y="189"/>
                  <a:pt x="181" y="182"/>
                </a:cubicBezTo>
                <a:cubicBezTo>
                  <a:pt x="188" y="174"/>
                  <a:pt x="196" y="168"/>
                  <a:pt x="205" y="163"/>
                </a:cubicBezTo>
                <a:cubicBezTo>
                  <a:pt x="213" y="157"/>
                  <a:pt x="222" y="152"/>
                  <a:pt x="231" y="148"/>
                </a:cubicBezTo>
                <a:cubicBezTo>
                  <a:pt x="239" y="144"/>
                  <a:pt x="243" y="135"/>
                  <a:pt x="240" y="127"/>
                </a:cubicBezTo>
                <a:cubicBezTo>
                  <a:pt x="236" y="119"/>
                  <a:pt x="227" y="115"/>
                  <a:pt x="219" y="118"/>
                </a:cubicBezTo>
                <a:close/>
                <a:moveTo>
                  <a:pt x="465" y="277"/>
                </a:moveTo>
                <a:cubicBezTo>
                  <a:pt x="465" y="277"/>
                  <a:pt x="465" y="277"/>
                  <a:pt x="465" y="277"/>
                </a:cubicBezTo>
                <a:cubicBezTo>
                  <a:pt x="457" y="277"/>
                  <a:pt x="449" y="284"/>
                  <a:pt x="449" y="293"/>
                </a:cubicBezTo>
                <a:cubicBezTo>
                  <a:pt x="449" y="313"/>
                  <a:pt x="445" y="334"/>
                  <a:pt x="438" y="353"/>
                </a:cubicBezTo>
                <a:cubicBezTo>
                  <a:pt x="437" y="354"/>
                  <a:pt x="437" y="354"/>
                  <a:pt x="437" y="354"/>
                </a:cubicBezTo>
                <a:cubicBezTo>
                  <a:pt x="430" y="372"/>
                  <a:pt x="418" y="389"/>
                  <a:pt x="403" y="404"/>
                </a:cubicBezTo>
                <a:cubicBezTo>
                  <a:pt x="388" y="419"/>
                  <a:pt x="371" y="430"/>
                  <a:pt x="352" y="438"/>
                </a:cubicBezTo>
                <a:cubicBezTo>
                  <a:pt x="333" y="446"/>
                  <a:pt x="313" y="450"/>
                  <a:pt x="292" y="450"/>
                </a:cubicBezTo>
                <a:cubicBezTo>
                  <a:pt x="283" y="450"/>
                  <a:pt x="276" y="457"/>
                  <a:pt x="276" y="466"/>
                </a:cubicBezTo>
                <a:cubicBezTo>
                  <a:pt x="276" y="475"/>
                  <a:pt x="283" y="482"/>
                  <a:pt x="292" y="482"/>
                </a:cubicBezTo>
                <a:cubicBezTo>
                  <a:pt x="317" y="482"/>
                  <a:pt x="341" y="477"/>
                  <a:pt x="365" y="468"/>
                </a:cubicBezTo>
                <a:cubicBezTo>
                  <a:pt x="387" y="458"/>
                  <a:pt x="408" y="445"/>
                  <a:pt x="426" y="427"/>
                </a:cubicBezTo>
                <a:cubicBezTo>
                  <a:pt x="444" y="409"/>
                  <a:pt x="458" y="388"/>
                  <a:pt x="467" y="366"/>
                </a:cubicBezTo>
                <a:cubicBezTo>
                  <a:pt x="467" y="365"/>
                  <a:pt x="467" y="365"/>
                  <a:pt x="467" y="365"/>
                </a:cubicBezTo>
                <a:cubicBezTo>
                  <a:pt x="477" y="342"/>
                  <a:pt x="482" y="317"/>
                  <a:pt x="482" y="293"/>
                </a:cubicBezTo>
                <a:cubicBezTo>
                  <a:pt x="482" y="284"/>
                  <a:pt x="474" y="277"/>
                  <a:pt x="465" y="2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48637" name="文本框 1" descr="7b0a20202020227461726765744d6f64756c65223a20226b6f6e6c696e65666f6e7473220a7d0a"/>
          <p:cNvSpPr txBox="1"/>
          <p:nvPr/>
        </p:nvSpPr>
        <p:spPr>
          <a:xfrm>
            <a:off x="401955" y="191135"/>
            <a:ext cx="11085195" cy="510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4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97157" name="图片 2" descr="年鉴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 b="26620"/>
          <a:stretch>
            <a:fillRect/>
          </a:stretch>
        </p:blipFill>
        <p:spPr>
          <a:xfrm rot="16200000">
            <a:off x="6275070" y="259080"/>
            <a:ext cx="5880100" cy="5977890"/>
          </a:xfrm>
          <a:prstGeom prst="rect">
            <a:avLst/>
          </a:prstGeom>
        </p:spPr>
      </p:pic>
      <p:sp>
        <p:nvSpPr>
          <p:cNvPr id="1048638" name="文本框 3"/>
          <p:cNvSpPr txBox="1"/>
          <p:nvPr/>
        </p:nvSpPr>
        <p:spPr>
          <a:xfrm>
            <a:off x="299085" y="975360"/>
            <a:ext cx="386778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总与分的关系</a:t>
            </a:r>
          </a:p>
        </p:txBody>
      </p:sp>
      <p:pic>
        <p:nvPicPr>
          <p:cNvPr id="2097158" name="图片 4"/>
          <p:cNvPicPr>
            <a:picLocks noChangeAspect="1"/>
          </p:cNvPicPr>
          <p:nvPr/>
        </p:nvPicPr>
        <p:blipFill>
          <a:blip r:embed="rId4"/>
          <a:srcRect l="3056" t="12051" r="2086" b="11268"/>
          <a:stretch>
            <a:fillRect/>
          </a:stretch>
        </p:blipFill>
        <p:spPr>
          <a:xfrm rot="16200000">
            <a:off x="1211580" y="1174750"/>
            <a:ext cx="3801110" cy="62249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1"/>
          <p:cNvSpPr>
            <a:spLocks noEditPoints="1"/>
          </p:cNvSpPr>
          <p:nvPr/>
        </p:nvSpPr>
        <p:spPr bwMode="auto">
          <a:xfrm>
            <a:off x="1182349" y="4814524"/>
            <a:ext cx="492803" cy="493949"/>
          </a:xfrm>
          <a:custGeom>
            <a:avLst/>
            <a:gdLst>
              <a:gd name="T0" fmla="*/ 517 w 643"/>
              <a:gd name="T1" fmla="*/ 480 h 644"/>
              <a:gd name="T2" fmla="*/ 585 w 643"/>
              <a:gd name="T3" fmla="*/ 293 h 644"/>
              <a:gd name="T4" fmla="*/ 562 w 643"/>
              <a:gd name="T5" fmla="*/ 181 h 644"/>
              <a:gd name="T6" fmla="*/ 499 w 643"/>
              <a:gd name="T7" fmla="*/ 86 h 644"/>
              <a:gd name="T8" fmla="*/ 404 w 643"/>
              <a:gd name="T9" fmla="*/ 23 h 644"/>
              <a:gd name="T10" fmla="*/ 85 w 643"/>
              <a:gd name="T11" fmla="*/ 86 h 644"/>
              <a:gd name="T12" fmla="*/ 0 w 643"/>
              <a:gd name="T13" fmla="*/ 293 h 644"/>
              <a:gd name="T14" fmla="*/ 22 w 643"/>
              <a:gd name="T15" fmla="*/ 405 h 644"/>
              <a:gd name="T16" fmla="*/ 85 w 643"/>
              <a:gd name="T17" fmla="*/ 499 h 644"/>
              <a:gd name="T18" fmla="*/ 181 w 643"/>
              <a:gd name="T19" fmla="*/ 563 h 644"/>
              <a:gd name="T20" fmla="*/ 404 w 643"/>
              <a:gd name="T21" fmla="*/ 563 h 644"/>
              <a:gd name="T22" fmla="*/ 595 w 643"/>
              <a:gd name="T23" fmla="*/ 634 h 644"/>
              <a:gd name="T24" fmla="*/ 633 w 643"/>
              <a:gd name="T25" fmla="*/ 595 h 644"/>
              <a:gd name="T26" fmla="*/ 461 w 643"/>
              <a:gd name="T27" fmla="*/ 461 h 644"/>
              <a:gd name="T28" fmla="*/ 461 w 643"/>
              <a:gd name="T29" fmla="*/ 462 h 644"/>
              <a:gd name="T30" fmla="*/ 292 w 643"/>
              <a:gd name="T31" fmla="*/ 531 h 644"/>
              <a:gd name="T32" fmla="*/ 201 w 643"/>
              <a:gd name="T33" fmla="*/ 513 h 644"/>
              <a:gd name="T34" fmla="*/ 123 w 643"/>
              <a:gd name="T35" fmla="*/ 461 h 644"/>
              <a:gd name="T36" fmla="*/ 72 w 643"/>
              <a:gd name="T37" fmla="*/ 384 h 644"/>
              <a:gd name="T38" fmla="*/ 53 w 643"/>
              <a:gd name="T39" fmla="*/ 293 h 644"/>
              <a:gd name="T40" fmla="*/ 123 w 643"/>
              <a:gd name="T41" fmla="*/ 124 h 644"/>
              <a:gd name="T42" fmla="*/ 383 w 643"/>
              <a:gd name="T43" fmla="*/ 72 h 644"/>
              <a:gd name="T44" fmla="*/ 462 w 643"/>
              <a:gd name="T45" fmla="*/ 125 h 644"/>
              <a:gd name="T46" fmla="*/ 514 w 643"/>
              <a:gd name="T47" fmla="*/ 203 h 644"/>
              <a:gd name="T48" fmla="*/ 513 w 643"/>
              <a:gd name="T49" fmla="*/ 384 h 644"/>
              <a:gd name="T50" fmla="*/ 219 w 643"/>
              <a:gd name="T51" fmla="*/ 118 h 644"/>
              <a:gd name="T52" fmla="*/ 187 w 643"/>
              <a:gd name="T53" fmla="*/ 136 h 644"/>
              <a:gd name="T54" fmla="*/ 159 w 643"/>
              <a:gd name="T55" fmla="*/ 159 h 644"/>
              <a:gd name="T56" fmla="*/ 135 w 643"/>
              <a:gd name="T57" fmla="*/ 187 h 644"/>
              <a:gd name="T58" fmla="*/ 126 w 643"/>
              <a:gd name="T59" fmla="*/ 240 h 644"/>
              <a:gd name="T60" fmla="*/ 162 w 643"/>
              <a:gd name="T61" fmla="*/ 205 h 644"/>
              <a:gd name="T62" fmla="*/ 205 w 643"/>
              <a:gd name="T63" fmla="*/ 163 h 644"/>
              <a:gd name="T64" fmla="*/ 240 w 643"/>
              <a:gd name="T65" fmla="*/ 127 h 644"/>
              <a:gd name="T66" fmla="*/ 465 w 643"/>
              <a:gd name="T67" fmla="*/ 277 h 644"/>
              <a:gd name="T68" fmla="*/ 449 w 643"/>
              <a:gd name="T69" fmla="*/ 293 h 644"/>
              <a:gd name="T70" fmla="*/ 437 w 643"/>
              <a:gd name="T71" fmla="*/ 354 h 644"/>
              <a:gd name="T72" fmla="*/ 352 w 643"/>
              <a:gd name="T73" fmla="*/ 438 h 644"/>
              <a:gd name="T74" fmla="*/ 276 w 643"/>
              <a:gd name="T75" fmla="*/ 466 h 644"/>
              <a:gd name="T76" fmla="*/ 365 w 643"/>
              <a:gd name="T77" fmla="*/ 468 h 644"/>
              <a:gd name="T78" fmla="*/ 467 w 643"/>
              <a:gd name="T79" fmla="*/ 366 h 644"/>
              <a:gd name="T80" fmla="*/ 482 w 643"/>
              <a:gd name="T81" fmla="*/ 29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43" h="644">
                <a:moveTo>
                  <a:pt x="633" y="595"/>
                </a:moveTo>
                <a:cubicBezTo>
                  <a:pt x="517" y="480"/>
                  <a:pt x="517" y="480"/>
                  <a:pt x="517" y="480"/>
                </a:cubicBezTo>
                <a:cubicBezTo>
                  <a:pt x="536" y="457"/>
                  <a:pt x="551" y="432"/>
                  <a:pt x="562" y="405"/>
                </a:cubicBezTo>
                <a:cubicBezTo>
                  <a:pt x="577" y="370"/>
                  <a:pt x="585" y="332"/>
                  <a:pt x="585" y="293"/>
                </a:cubicBezTo>
                <a:cubicBezTo>
                  <a:pt x="585" y="254"/>
                  <a:pt x="577" y="217"/>
                  <a:pt x="563" y="182"/>
                </a:cubicBezTo>
                <a:cubicBezTo>
                  <a:pt x="562" y="181"/>
                  <a:pt x="562" y="181"/>
                  <a:pt x="562" y="181"/>
                </a:cubicBezTo>
                <a:cubicBezTo>
                  <a:pt x="548" y="146"/>
                  <a:pt x="526" y="114"/>
                  <a:pt x="500" y="87"/>
                </a:cubicBezTo>
                <a:cubicBezTo>
                  <a:pt x="499" y="86"/>
                  <a:pt x="499" y="86"/>
                  <a:pt x="499" y="86"/>
                </a:cubicBezTo>
                <a:cubicBezTo>
                  <a:pt x="472" y="59"/>
                  <a:pt x="440" y="37"/>
                  <a:pt x="404" y="23"/>
                </a:cubicBezTo>
                <a:cubicBezTo>
                  <a:pt x="404" y="23"/>
                  <a:pt x="404" y="23"/>
                  <a:pt x="404" y="23"/>
                </a:cubicBezTo>
                <a:cubicBezTo>
                  <a:pt x="369" y="8"/>
                  <a:pt x="332" y="0"/>
                  <a:pt x="292" y="0"/>
                </a:cubicBezTo>
                <a:cubicBezTo>
                  <a:pt x="211" y="0"/>
                  <a:pt x="138" y="33"/>
                  <a:pt x="85" y="86"/>
                </a:cubicBezTo>
                <a:cubicBezTo>
                  <a:pt x="59" y="113"/>
                  <a:pt x="37" y="145"/>
                  <a:pt x="22" y="181"/>
                </a:cubicBezTo>
                <a:cubicBezTo>
                  <a:pt x="8" y="216"/>
                  <a:pt x="0" y="253"/>
                  <a:pt x="0" y="293"/>
                </a:cubicBezTo>
                <a:cubicBezTo>
                  <a:pt x="0" y="332"/>
                  <a:pt x="8" y="369"/>
                  <a:pt x="21" y="403"/>
                </a:cubicBezTo>
                <a:cubicBezTo>
                  <a:pt x="22" y="405"/>
                  <a:pt x="22" y="405"/>
                  <a:pt x="22" y="405"/>
                </a:cubicBezTo>
                <a:cubicBezTo>
                  <a:pt x="37" y="440"/>
                  <a:pt x="59" y="473"/>
                  <a:pt x="85" y="499"/>
                </a:cubicBezTo>
                <a:cubicBezTo>
                  <a:pt x="85" y="499"/>
                  <a:pt x="85" y="499"/>
                  <a:pt x="85" y="499"/>
                </a:cubicBezTo>
                <a:cubicBezTo>
                  <a:pt x="113" y="526"/>
                  <a:pt x="145" y="548"/>
                  <a:pt x="180" y="563"/>
                </a:cubicBezTo>
                <a:cubicBezTo>
                  <a:pt x="181" y="563"/>
                  <a:pt x="181" y="563"/>
                  <a:pt x="181" y="563"/>
                </a:cubicBezTo>
                <a:cubicBezTo>
                  <a:pt x="215" y="577"/>
                  <a:pt x="253" y="585"/>
                  <a:pt x="292" y="585"/>
                </a:cubicBezTo>
                <a:cubicBezTo>
                  <a:pt x="332" y="585"/>
                  <a:pt x="370" y="577"/>
                  <a:pt x="404" y="563"/>
                </a:cubicBezTo>
                <a:cubicBezTo>
                  <a:pt x="431" y="552"/>
                  <a:pt x="457" y="536"/>
                  <a:pt x="479" y="517"/>
                </a:cubicBezTo>
                <a:cubicBezTo>
                  <a:pt x="595" y="634"/>
                  <a:pt x="595" y="634"/>
                  <a:pt x="595" y="634"/>
                </a:cubicBezTo>
                <a:cubicBezTo>
                  <a:pt x="606" y="644"/>
                  <a:pt x="622" y="644"/>
                  <a:pt x="633" y="634"/>
                </a:cubicBezTo>
                <a:cubicBezTo>
                  <a:pt x="643" y="623"/>
                  <a:pt x="643" y="606"/>
                  <a:pt x="633" y="595"/>
                </a:cubicBezTo>
                <a:close/>
                <a:moveTo>
                  <a:pt x="461" y="461"/>
                </a:moveTo>
                <a:cubicBezTo>
                  <a:pt x="461" y="461"/>
                  <a:pt x="461" y="461"/>
                  <a:pt x="461" y="461"/>
                </a:cubicBezTo>
                <a:cubicBezTo>
                  <a:pt x="461" y="462"/>
                  <a:pt x="461" y="462"/>
                  <a:pt x="461" y="462"/>
                </a:cubicBezTo>
                <a:cubicBezTo>
                  <a:pt x="461" y="462"/>
                  <a:pt x="461" y="462"/>
                  <a:pt x="461" y="462"/>
                </a:cubicBezTo>
                <a:cubicBezTo>
                  <a:pt x="439" y="484"/>
                  <a:pt x="413" y="501"/>
                  <a:pt x="383" y="513"/>
                </a:cubicBezTo>
                <a:cubicBezTo>
                  <a:pt x="356" y="525"/>
                  <a:pt x="325" y="531"/>
                  <a:pt x="292" y="531"/>
                </a:cubicBezTo>
                <a:cubicBezTo>
                  <a:pt x="260" y="531"/>
                  <a:pt x="229" y="525"/>
                  <a:pt x="201" y="513"/>
                </a:cubicBezTo>
                <a:cubicBezTo>
                  <a:pt x="201" y="513"/>
                  <a:pt x="201" y="513"/>
                  <a:pt x="201" y="513"/>
                </a:cubicBezTo>
                <a:cubicBezTo>
                  <a:pt x="172" y="501"/>
                  <a:pt x="145" y="484"/>
                  <a:pt x="123" y="462"/>
                </a:cubicBezTo>
                <a:cubicBezTo>
                  <a:pt x="123" y="461"/>
                  <a:pt x="123" y="461"/>
                  <a:pt x="123" y="461"/>
                </a:cubicBezTo>
                <a:cubicBezTo>
                  <a:pt x="123" y="461"/>
                  <a:pt x="123" y="461"/>
                  <a:pt x="123" y="461"/>
                </a:cubicBezTo>
                <a:cubicBezTo>
                  <a:pt x="101" y="439"/>
                  <a:pt x="84" y="413"/>
                  <a:pt x="72" y="384"/>
                </a:cubicBezTo>
                <a:cubicBezTo>
                  <a:pt x="71" y="383"/>
                  <a:pt x="71" y="383"/>
                  <a:pt x="71" y="383"/>
                </a:cubicBezTo>
                <a:cubicBezTo>
                  <a:pt x="60" y="355"/>
                  <a:pt x="53" y="325"/>
                  <a:pt x="53" y="293"/>
                </a:cubicBezTo>
                <a:cubicBezTo>
                  <a:pt x="53" y="260"/>
                  <a:pt x="60" y="229"/>
                  <a:pt x="72" y="201"/>
                </a:cubicBezTo>
                <a:cubicBezTo>
                  <a:pt x="84" y="172"/>
                  <a:pt x="101" y="146"/>
                  <a:pt x="123" y="124"/>
                </a:cubicBezTo>
                <a:cubicBezTo>
                  <a:pt x="167" y="81"/>
                  <a:pt x="226" y="54"/>
                  <a:pt x="292" y="54"/>
                </a:cubicBezTo>
                <a:cubicBezTo>
                  <a:pt x="325" y="54"/>
                  <a:pt x="356" y="60"/>
                  <a:pt x="383" y="72"/>
                </a:cubicBezTo>
                <a:cubicBezTo>
                  <a:pt x="413" y="84"/>
                  <a:pt x="439" y="102"/>
                  <a:pt x="461" y="124"/>
                </a:cubicBezTo>
                <a:cubicBezTo>
                  <a:pt x="462" y="125"/>
                  <a:pt x="462" y="125"/>
                  <a:pt x="462" y="125"/>
                </a:cubicBezTo>
                <a:cubicBezTo>
                  <a:pt x="484" y="147"/>
                  <a:pt x="501" y="173"/>
                  <a:pt x="513" y="201"/>
                </a:cubicBezTo>
                <a:cubicBezTo>
                  <a:pt x="514" y="203"/>
                  <a:pt x="514" y="203"/>
                  <a:pt x="514" y="203"/>
                </a:cubicBezTo>
                <a:cubicBezTo>
                  <a:pt x="525" y="230"/>
                  <a:pt x="531" y="261"/>
                  <a:pt x="531" y="293"/>
                </a:cubicBezTo>
                <a:cubicBezTo>
                  <a:pt x="531" y="325"/>
                  <a:pt x="525" y="356"/>
                  <a:pt x="513" y="384"/>
                </a:cubicBezTo>
                <a:cubicBezTo>
                  <a:pt x="501" y="413"/>
                  <a:pt x="483" y="440"/>
                  <a:pt x="461" y="461"/>
                </a:cubicBezTo>
                <a:close/>
                <a:moveTo>
                  <a:pt x="219" y="118"/>
                </a:moveTo>
                <a:cubicBezTo>
                  <a:pt x="219" y="118"/>
                  <a:pt x="219" y="118"/>
                  <a:pt x="219" y="118"/>
                </a:cubicBezTo>
                <a:cubicBezTo>
                  <a:pt x="207" y="123"/>
                  <a:pt x="197" y="129"/>
                  <a:pt x="187" y="136"/>
                </a:cubicBezTo>
                <a:cubicBezTo>
                  <a:pt x="177" y="142"/>
                  <a:pt x="167" y="150"/>
                  <a:pt x="159" y="159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50" y="168"/>
                  <a:pt x="142" y="177"/>
                  <a:pt x="135" y="187"/>
                </a:cubicBezTo>
                <a:cubicBezTo>
                  <a:pt x="129" y="197"/>
                  <a:pt x="123" y="208"/>
                  <a:pt x="118" y="219"/>
                </a:cubicBezTo>
                <a:cubicBezTo>
                  <a:pt x="114" y="227"/>
                  <a:pt x="118" y="237"/>
                  <a:pt x="126" y="240"/>
                </a:cubicBezTo>
                <a:cubicBezTo>
                  <a:pt x="135" y="244"/>
                  <a:pt x="144" y="240"/>
                  <a:pt x="147" y="232"/>
                </a:cubicBezTo>
                <a:cubicBezTo>
                  <a:pt x="151" y="222"/>
                  <a:pt x="156" y="213"/>
                  <a:pt x="162" y="205"/>
                </a:cubicBezTo>
                <a:cubicBezTo>
                  <a:pt x="168" y="197"/>
                  <a:pt x="174" y="189"/>
                  <a:pt x="181" y="182"/>
                </a:cubicBezTo>
                <a:cubicBezTo>
                  <a:pt x="188" y="174"/>
                  <a:pt x="196" y="168"/>
                  <a:pt x="205" y="163"/>
                </a:cubicBezTo>
                <a:cubicBezTo>
                  <a:pt x="213" y="157"/>
                  <a:pt x="222" y="152"/>
                  <a:pt x="231" y="148"/>
                </a:cubicBezTo>
                <a:cubicBezTo>
                  <a:pt x="239" y="144"/>
                  <a:pt x="243" y="135"/>
                  <a:pt x="240" y="127"/>
                </a:cubicBezTo>
                <a:cubicBezTo>
                  <a:pt x="236" y="119"/>
                  <a:pt x="227" y="115"/>
                  <a:pt x="219" y="118"/>
                </a:cubicBezTo>
                <a:close/>
                <a:moveTo>
                  <a:pt x="465" y="277"/>
                </a:moveTo>
                <a:cubicBezTo>
                  <a:pt x="465" y="277"/>
                  <a:pt x="465" y="277"/>
                  <a:pt x="465" y="277"/>
                </a:cubicBezTo>
                <a:cubicBezTo>
                  <a:pt x="457" y="277"/>
                  <a:pt x="449" y="284"/>
                  <a:pt x="449" y="293"/>
                </a:cubicBezTo>
                <a:cubicBezTo>
                  <a:pt x="449" y="313"/>
                  <a:pt x="445" y="334"/>
                  <a:pt x="438" y="353"/>
                </a:cubicBezTo>
                <a:cubicBezTo>
                  <a:pt x="437" y="354"/>
                  <a:pt x="437" y="354"/>
                  <a:pt x="437" y="354"/>
                </a:cubicBezTo>
                <a:cubicBezTo>
                  <a:pt x="430" y="372"/>
                  <a:pt x="418" y="389"/>
                  <a:pt x="403" y="404"/>
                </a:cubicBezTo>
                <a:cubicBezTo>
                  <a:pt x="388" y="419"/>
                  <a:pt x="371" y="430"/>
                  <a:pt x="352" y="438"/>
                </a:cubicBezTo>
                <a:cubicBezTo>
                  <a:pt x="333" y="446"/>
                  <a:pt x="313" y="450"/>
                  <a:pt x="292" y="450"/>
                </a:cubicBezTo>
                <a:cubicBezTo>
                  <a:pt x="283" y="450"/>
                  <a:pt x="276" y="457"/>
                  <a:pt x="276" y="466"/>
                </a:cubicBezTo>
                <a:cubicBezTo>
                  <a:pt x="276" y="475"/>
                  <a:pt x="283" y="482"/>
                  <a:pt x="292" y="482"/>
                </a:cubicBezTo>
                <a:cubicBezTo>
                  <a:pt x="317" y="482"/>
                  <a:pt x="341" y="477"/>
                  <a:pt x="365" y="468"/>
                </a:cubicBezTo>
                <a:cubicBezTo>
                  <a:pt x="387" y="458"/>
                  <a:pt x="408" y="445"/>
                  <a:pt x="426" y="427"/>
                </a:cubicBezTo>
                <a:cubicBezTo>
                  <a:pt x="444" y="409"/>
                  <a:pt x="458" y="388"/>
                  <a:pt x="467" y="366"/>
                </a:cubicBezTo>
                <a:cubicBezTo>
                  <a:pt x="467" y="365"/>
                  <a:pt x="467" y="365"/>
                  <a:pt x="467" y="365"/>
                </a:cubicBezTo>
                <a:cubicBezTo>
                  <a:pt x="477" y="342"/>
                  <a:pt x="482" y="317"/>
                  <a:pt x="482" y="293"/>
                </a:cubicBezTo>
                <a:cubicBezTo>
                  <a:pt x="482" y="284"/>
                  <a:pt x="474" y="277"/>
                  <a:pt x="465" y="2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097159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05" y="0"/>
            <a:ext cx="5475605" cy="6910070"/>
          </a:xfrm>
          <a:prstGeom prst="rect">
            <a:avLst/>
          </a:prstGeom>
        </p:spPr>
      </p:pic>
      <p:sp>
        <p:nvSpPr>
          <p:cNvPr id="1048640" name="文本框 4"/>
          <p:cNvSpPr txBox="1"/>
          <p:nvPr/>
        </p:nvSpPr>
        <p:spPr>
          <a:xfrm>
            <a:off x="6251575" y="669290"/>
            <a:ext cx="5940425" cy="5552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面与点的关系</a:t>
            </a:r>
          </a:p>
          <a:p>
            <a:endParaRPr lang="zh-CN" altLang="en-US" sz="4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体育设施概况中写到</a:t>
            </a:r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‘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五个一</a:t>
            </a:r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’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健身广场建设</a:t>
            </a:r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</a:p>
          <a:p>
            <a:endParaRPr lang="zh-CN" altLang="en-US" sz="36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◎</a:t>
            </a:r>
            <a:r>
              <a:rPr lang="zh-CN" altLang="en-US" sz="3600" b="1"/>
              <a:t>体育公园整体改造提升项目开工</a:t>
            </a:r>
          </a:p>
          <a:p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◎</a:t>
            </a:r>
            <a:r>
              <a:rPr lang="zh-CN" altLang="en-US" sz="3600" b="1"/>
              <a:t>仪征红山体育度假村获国家体育旅游示范基地称号</a:t>
            </a:r>
          </a:p>
          <a:p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◎</a:t>
            </a:r>
            <a:r>
              <a:rPr lang="zh-CN" altLang="en-US" sz="3600" b="1"/>
              <a:t>扬州市游泳健身中心建成。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1"/>
          <p:cNvSpPr>
            <a:spLocks noEditPoints="1"/>
          </p:cNvSpPr>
          <p:nvPr/>
        </p:nvSpPr>
        <p:spPr bwMode="auto">
          <a:xfrm>
            <a:off x="6572964" y="4827095"/>
            <a:ext cx="468472" cy="468806"/>
          </a:xfrm>
          <a:custGeom>
            <a:avLst/>
            <a:gdLst>
              <a:gd name="T0" fmla="*/ 567 w 698"/>
              <a:gd name="T1" fmla="*/ 274 h 698"/>
              <a:gd name="T2" fmla="*/ 489 w 698"/>
              <a:gd name="T3" fmla="*/ 307 h 698"/>
              <a:gd name="T4" fmla="*/ 535 w 698"/>
              <a:gd name="T5" fmla="*/ 293 h 698"/>
              <a:gd name="T6" fmla="*/ 535 w 698"/>
              <a:gd name="T7" fmla="*/ 320 h 698"/>
              <a:gd name="T8" fmla="*/ 379 w 698"/>
              <a:gd name="T9" fmla="*/ 339 h 698"/>
              <a:gd name="T10" fmla="*/ 443 w 698"/>
              <a:gd name="T11" fmla="*/ 274 h 698"/>
              <a:gd name="T12" fmla="*/ 401 w 698"/>
              <a:gd name="T13" fmla="*/ 297 h 698"/>
              <a:gd name="T14" fmla="*/ 421 w 698"/>
              <a:gd name="T15" fmla="*/ 297 h 698"/>
              <a:gd name="T16" fmla="*/ 397 w 698"/>
              <a:gd name="T17" fmla="*/ 307 h 698"/>
              <a:gd name="T18" fmla="*/ 443 w 698"/>
              <a:gd name="T19" fmla="*/ 461 h 698"/>
              <a:gd name="T20" fmla="*/ 411 w 698"/>
              <a:gd name="T21" fmla="*/ 382 h 698"/>
              <a:gd name="T22" fmla="*/ 379 w 698"/>
              <a:gd name="T23" fmla="*/ 461 h 698"/>
              <a:gd name="T24" fmla="*/ 421 w 698"/>
              <a:gd name="T25" fmla="*/ 418 h 698"/>
              <a:gd name="T26" fmla="*/ 411 w 698"/>
              <a:gd name="T27" fmla="*/ 441 h 698"/>
              <a:gd name="T28" fmla="*/ 379 w 698"/>
              <a:gd name="T29" fmla="*/ 582 h 698"/>
              <a:gd name="T30" fmla="*/ 457 w 698"/>
              <a:gd name="T31" fmla="*/ 550 h 698"/>
              <a:gd name="T32" fmla="*/ 365 w 698"/>
              <a:gd name="T33" fmla="*/ 550 h 698"/>
              <a:gd name="T34" fmla="*/ 411 w 698"/>
              <a:gd name="T35" fmla="*/ 536 h 698"/>
              <a:gd name="T36" fmla="*/ 421 w 698"/>
              <a:gd name="T37" fmla="*/ 559 h 698"/>
              <a:gd name="T38" fmla="*/ 401 w 698"/>
              <a:gd name="T39" fmla="*/ 540 h 698"/>
              <a:gd name="T40" fmla="*/ 196 w 698"/>
              <a:gd name="T41" fmla="*/ 460 h 698"/>
              <a:gd name="T42" fmla="*/ 131 w 698"/>
              <a:gd name="T43" fmla="*/ 396 h 698"/>
              <a:gd name="T44" fmla="*/ 154 w 698"/>
              <a:gd name="T45" fmla="*/ 419 h 698"/>
              <a:gd name="T46" fmla="*/ 173 w 698"/>
              <a:gd name="T47" fmla="*/ 419 h 698"/>
              <a:gd name="T48" fmla="*/ 154 w 698"/>
              <a:gd name="T49" fmla="*/ 438 h 698"/>
              <a:gd name="T50" fmla="*/ 131 w 698"/>
              <a:gd name="T51" fmla="*/ 582 h 698"/>
              <a:gd name="T52" fmla="*/ 196 w 698"/>
              <a:gd name="T53" fmla="*/ 517 h 698"/>
              <a:gd name="T54" fmla="*/ 118 w 698"/>
              <a:gd name="T55" fmla="*/ 550 h 698"/>
              <a:gd name="T56" fmla="*/ 154 w 698"/>
              <a:gd name="T57" fmla="*/ 540 h 698"/>
              <a:gd name="T58" fmla="*/ 173 w 698"/>
              <a:gd name="T59" fmla="*/ 559 h 698"/>
              <a:gd name="T60" fmla="*/ 150 w 698"/>
              <a:gd name="T61" fmla="*/ 550 h 698"/>
              <a:gd name="T62" fmla="*/ 319 w 698"/>
              <a:gd name="T63" fmla="*/ 339 h 698"/>
              <a:gd name="T64" fmla="*/ 255 w 698"/>
              <a:gd name="T65" fmla="*/ 274 h 698"/>
              <a:gd name="T66" fmla="*/ 278 w 698"/>
              <a:gd name="T67" fmla="*/ 297 h 698"/>
              <a:gd name="T68" fmla="*/ 301 w 698"/>
              <a:gd name="T69" fmla="*/ 307 h 698"/>
              <a:gd name="T70" fmla="*/ 278 w 698"/>
              <a:gd name="T71" fmla="*/ 297 h 698"/>
              <a:gd name="T72" fmla="*/ 0 w 698"/>
              <a:gd name="T73" fmla="*/ 670 h 698"/>
              <a:gd name="T74" fmla="*/ 671 w 698"/>
              <a:gd name="T75" fmla="*/ 0 h 698"/>
              <a:gd name="T76" fmla="*/ 644 w 698"/>
              <a:gd name="T77" fmla="*/ 210 h 698"/>
              <a:gd name="T78" fmla="*/ 54 w 698"/>
              <a:gd name="T79" fmla="*/ 53 h 698"/>
              <a:gd name="T80" fmla="*/ 160 w 698"/>
              <a:gd name="T81" fmla="*/ 53 h 698"/>
              <a:gd name="T82" fmla="*/ 304 w 698"/>
              <a:gd name="T83" fmla="*/ 53 h 698"/>
              <a:gd name="T84" fmla="*/ 448 w 698"/>
              <a:gd name="T85" fmla="*/ 53 h 698"/>
              <a:gd name="T86" fmla="*/ 592 w 698"/>
              <a:gd name="T87" fmla="*/ 53 h 698"/>
              <a:gd name="T88" fmla="*/ 287 w 698"/>
              <a:gd name="T89" fmla="*/ 595 h 698"/>
              <a:gd name="T90" fmla="*/ 255 w 698"/>
              <a:gd name="T91" fmla="*/ 517 h 698"/>
              <a:gd name="T92" fmla="*/ 278 w 698"/>
              <a:gd name="T93" fmla="*/ 540 h 698"/>
              <a:gd name="T94" fmla="*/ 297 w 698"/>
              <a:gd name="T95" fmla="*/ 540 h 698"/>
              <a:gd name="T96" fmla="*/ 278 w 698"/>
              <a:gd name="T97" fmla="*/ 559 h 698"/>
              <a:gd name="T98" fmla="*/ 255 w 698"/>
              <a:gd name="T99" fmla="*/ 461 h 698"/>
              <a:gd name="T100" fmla="*/ 319 w 698"/>
              <a:gd name="T101" fmla="*/ 396 h 698"/>
              <a:gd name="T102" fmla="*/ 241 w 698"/>
              <a:gd name="T103" fmla="*/ 428 h 698"/>
              <a:gd name="T104" fmla="*/ 278 w 698"/>
              <a:gd name="T105" fmla="*/ 418 h 698"/>
              <a:gd name="T106" fmla="*/ 297 w 698"/>
              <a:gd name="T107" fmla="*/ 438 h 698"/>
              <a:gd name="T108" fmla="*/ 273 w 698"/>
              <a:gd name="T109" fmla="*/ 428 h 698"/>
              <a:gd name="T110" fmla="*/ 567 w 698"/>
              <a:gd name="T111" fmla="*/ 461 h 698"/>
              <a:gd name="T112" fmla="*/ 535 w 698"/>
              <a:gd name="T113" fmla="*/ 382 h 698"/>
              <a:gd name="T114" fmla="*/ 503 w 698"/>
              <a:gd name="T115" fmla="*/ 461 h 698"/>
              <a:gd name="T116" fmla="*/ 544 w 698"/>
              <a:gd name="T117" fmla="*/ 418 h 698"/>
              <a:gd name="T118" fmla="*/ 535 w 698"/>
              <a:gd name="T119" fmla="*/ 441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98" h="698">
                <a:moveTo>
                  <a:pt x="503" y="339"/>
                </a:moveTo>
                <a:cubicBezTo>
                  <a:pt x="511" y="347"/>
                  <a:pt x="522" y="352"/>
                  <a:pt x="535" y="352"/>
                </a:cubicBezTo>
                <a:cubicBezTo>
                  <a:pt x="547" y="352"/>
                  <a:pt x="559" y="347"/>
                  <a:pt x="567" y="339"/>
                </a:cubicBezTo>
                <a:cubicBezTo>
                  <a:pt x="575" y="331"/>
                  <a:pt x="581" y="319"/>
                  <a:pt x="581" y="307"/>
                </a:cubicBezTo>
                <a:cubicBezTo>
                  <a:pt x="581" y="294"/>
                  <a:pt x="575" y="283"/>
                  <a:pt x="567" y="274"/>
                </a:cubicBezTo>
                <a:cubicBezTo>
                  <a:pt x="567" y="274"/>
                  <a:pt x="567" y="274"/>
                  <a:pt x="567" y="274"/>
                </a:cubicBezTo>
                <a:cubicBezTo>
                  <a:pt x="559" y="266"/>
                  <a:pt x="547" y="261"/>
                  <a:pt x="535" y="261"/>
                </a:cubicBezTo>
                <a:cubicBezTo>
                  <a:pt x="523" y="261"/>
                  <a:pt x="511" y="266"/>
                  <a:pt x="503" y="274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94" y="283"/>
                  <a:pt x="489" y="294"/>
                  <a:pt x="489" y="307"/>
                </a:cubicBezTo>
                <a:cubicBezTo>
                  <a:pt x="489" y="319"/>
                  <a:pt x="494" y="330"/>
                  <a:pt x="503" y="339"/>
                </a:cubicBezTo>
                <a:close/>
                <a:moveTo>
                  <a:pt x="525" y="297"/>
                </a:moveTo>
                <a:cubicBezTo>
                  <a:pt x="525" y="297"/>
                  <a:pt x="525" y="297"/>
                  <a:pt x="525" y="297"/>
                </a:cubicBezTo>
                <a:cubicBezTo>
                  <a:pt x="525" y="297"/>
                  <a:pt x="525" y="297"/>
                  <a:pt x="525" y="297"/>
                </a:cubicBezTo>
                <a:cubicBezTo>
                  <a:pt x="528" y="295"/>
                  <a:pt x="531" y="293"/>
                  <a:pt x="535" y="293"/>
                </a:cubicBezTo>
                <a:cubicBezTo>
                  <a:pt x="539" y="293"/>
                  <a:pt x="542" y="295"/>
                  <a:pt x="544" y="297"/>
                </a:cubicBezTo>
                <a:cubicBezTo>
                  <a:pt x="544" y="297"/>
                  <a:pt x="544" y="297"/>
                  <a:pt x="544" y="297"/>
                </a:cubicBezTo>
                <a:cubicBezTo>
                  <a:pt x="547" y="299"/>
                  <a:pt x="548" y="303"/>
                  <a:pt x="548" y="307"/>
                </a:cubicBezTo>
                <a:cubicBezTo>
                  <a:pt x="548" y="310"/>
                  <a:pt x="547" y="313"/>
                  <a:pt x="544" y="316"/>
                </a:cubicBezTo>
                <a:cubicBezTo>
                  <a:pt x="542" y="318"/>
                  <a:pt x="539" y="320"/>
                  <a:pt x="535" y="320"/>
                </a:cubicBezTo>
                <a:cubicBezTo>
                  <a:pt x="531" y="320"/>
                  <a:pt x="528" y="318"/>
                  <a:pt x="525" y="316"/>
                </a:cubicBezTo>
                <a:cubicBezTo>
                  <a:pt x="523" y="314"/>
                  <a:pt x="521" y="310"/>
                  <a:pt x="521" y="307"/>
                </a:cubicBezTo>
                <a:cubicBezTo>
                  <a:pt x="521" y="303"/>
                  <a:pt x="523" y="299"/>
                  <a:pt x="525" y="297"/>
                </a:cubicBezTo>
                <a:close/>
                <a:moveTo>
                  <a:pt x="379" y="339"/>
                </a:moveTo>
                <a:cubicBezTo>
                  <a:pt x="379" y="339"/>
                  <a:pt x="379" y="339"/>
                  <a:pt x="379" y="339"/>
                </a:cubicBezTo>
                <a:cubicBezTo>
                  <a:pt x="387" y="347"/>
                  <a:pt x="398" y="352"/>
                  <a:pt x="411" y="352"/>
                </a:cubicBezTo>
                <a:cubicBezTo>
                  <a:pt x="424" y="352"/>
                  <a:pt x="435" y="347"/>
                  <a:pt x="443" y="339"/>
                </a:cubicBezTo>
                <a:cubicBezTo>
                  <a:pt x="452" y="331"/>
                  <a:pt x="457" y="319"/>
                  <a:pt x="457" y="307"/>
                </a:cubicBezTo>
                <a:cubicBezTo>
                  <a:pt x="457" y="294"/>
                  <a:pt x="452" y="283"/>
                  <a:pt x="443" y="274"/>
                </a:cubicBezTo>
                <a:cubicBezTo>
                  <a:pt x="443" y="274"/>
                  <a:pt x="443" y="274"/>
                  <a:pt x="443" y="274"/>
                </a:cubicBezTo>
                <a:cubicBezTo>
                  <a:pt x="435" y="266"/>
                  <a:pt x="424" y="261"/>
                  <a:pt x="411" y="261"/>
                </a:cubicBezTo>
                <a:cubicBezTo>
                  <a:pt x="398" y="261"/>
                  <a:pt x="387" y="266"/>
                  <a:pt x="379" y="274"/>
                </a:cubicBezTo>
                <a:cubicBezTo>
                  <a:pt x="370" y="283"/>
                  <a:pt x="365" y="294"/>
                  <a:pt x="365" y="307"/>
                </a:cubicBezTo>
                <a:cubicBezTo>
                  <a:pt x="365" y="319"/>
                  <a:pt x="370" y="330"/>
                  <a:pt x="379" y="339"/>
                </a:cubicBezTo>
                <a:close/>
                <a:moveTo>
                  <a:pt x="401" y="297"/>
                </a:moveTo>
                <a:cubicBezTo>
                  <a:pt x="401" y="297"/>
                  <a:pt x="401" y="297"/>
                  <a:pt x="401" y="297"/>
                </a:cubicBezTo>
                <a:cubicBezTo>
                  <a:pt x="401" y="297"/>
                  <a:pt x="401" y="297"/>
                  <a:pt x="401" y="297"/>
                </a:cubicBezTo>
                <a:cubicBezTo>
                  <a:pt x="404" y="295"/>
                  <a:pt x="407" y="293"/>
                  <a:pt x="411" y="293"/>
                </a:cubicBezTo>
                <a:cubicBezTo>
                  <a:pt x="415" y="293"/>
                  <a:pt x="418" y="295"/>
                  <a:pt x="421" y="297"/>
                </a:cubicBezTo>
                <a:cubicBezTo>
                  <a:pt x="421" y="297"/>
                  <a:pt x="421" y="297"/>
                  <a:pt x="421" y="297"/>
                </a:cubicBezTo>
                <a:cubicBezTo>
                  <a:pt x="423" y="299"/>
                  <a:pt x="425" y="303"/>
                  <a:pt x="425" y="307"/>
                </a:cubicBezTo>
                <a:cubicBezTo>
                  <a:pt x="425" y="310"/>
                  <a:pt x="423" y="313"/>
                  <a:pt x="421" y="316"/>
                </a:cubicBezTo>
                <a:cubicBezTo>
                  <a:pt x="418" y="318"/>
                  <a:pt x="415" y="320"/>
                  <a:pt x="411" y="320"/>
                </a:cubicBezTo>
                <a:cubicBezTo>
                  <a:pt x="407" y="320"/>
                  <a:pt x="404" y="318"/>
                  <a:pt x="401" y="316"/>
                </a:cubicBezTo>
                <a:cubicBezTo>
                  <a:pt x="399" y="314"/>
                  <a:pt x="397" y="310"/>
                  <a:pt x="397" y="307"/>
                </a:cubicBezTo>
                <a:cubicBezTo>
                  <a:pt x="397" y="303"/>
                  <a:pt x="399" y="299"/>
                  <a:pt x="401" y="297"/>
                </a:cubicBezTo>
                <a:close/>
                <a:moveTo>
                  <a:pt x="379" y="461"/>
                </a:moveTo>
                <a:cubicBezTo>
                  <a:pt x="379" y="461"/>
                  <a:pt x="379" y="461"/>
                  <a:pt x="379" y="461"/>
                </a:cubicBezTo>
                <a:cubicBezTo>
                  <a:pt x="387" y="469"/>
                  <a:pt x="398" y="474"/>
                  <a:pt x="411" y="474"/>
                </a:cubicBezTo>
                <a:cubicBezTo>
                  <a:pt x="424" y="474"/>
                  <a:pt x="435" y="469"/>
                  <a:pt x="443" y="461"/>
                </a:cubicBezTo>
                <a:cubicBezTo>
                  <a:pt x="443" y="460"/>
                  <a:pt x="443" y="460"/>
                  <a:pt x="443" y="460"/>
                </a:cubicBezTo>
                <a:cubicBezTo>
                  <a:pt x="452" y="452"/>
                  <a:pt x="457" y="441"/>
                  <a:pt x="457" y="428"/>
                </a:cubicBezTo>
                <a:cubicBezTo>
                  <a:pt x="457" y="416"/>
                  <a:pt x="452" y="404"/>
                  <a:pt x="443" y="396"/>
                </a:cubicBezTo>
                <a:cubicBezTo>
                  <a:pt x="443" y="396"/>
                  <a:pt x="443" y="396"/>
                  <a:pt x="443" y="396"/>
                </a:cubicBezTo>
                <a:cubicBezTo>
                  <a:pt x="435" y="388"/>
                  <a:pt x="424" y="382"/>
                  <a:pt x="411" y="382"/>
                </a:cubicBezTo>
                <a:cubicBezTo>
                  <a:pt x="398" y="382"/>
                  <a:pt x="387" y="388"/>
                  <a:pt x="379" y="396"/>
                </a:cubicBezTo>
                <a:cubicBezTo>
                  <a:pt x="379" y="396"/>
                  <a:pt x="379" y="396"/>
                  <a:pt x="379" y="396"/>
                </a:cubicBezTo>
                <a:cubicBezTo>
                  <a:pt x="370" y="404"/>
                  <a:pt x="365" y="416"/>
                  <a:pt x="365" y="428"/>
                </a:cubicBezTo>
                <a:cubicBezTo>
                  <a:pt x="365" y="441"/>
                  <a:pt x="370" y="452"/>
                  <a:pt x="379" y="460"/>
                </a:cubicBezTo>
                <a:cubicBezTo>
                  <a:pt x="379" y="461"/>
                  <a:pt x="379" y="461"/>
                  <a:pt x="379" y="461"/>
                </a:cubicBezTo>
                <a:close/>
                <a:moveTo>
                  <a:pt x="401" y="419"/>
                </a:moveTo>
                <a:cubicBezTo>
                  <a:pt x="401" y="419"/>
                  <a:pt x="401" y="419"/>
                  <a:pt x="401" y="419"/>
                </a:cubicBezTo>
                <a:cubicBezTo>
                  <a:pt x="401" y="418"/>
                  <a:pt x="401" y="418"/>
                  <a:pt x="401" y="418"/>
                </a:cubicBezTo>
                <a:cubicBezTo>
                  <a:pt x="404" y="416"/>
                  <a:pt x="407" y="414"/>
                  <a:pt x="411" y="414"/>
                </a:cubicBezTo>
                <a:cubicBezTo>
                  <a:pt x="415" y="414"/>
                  <a:pt x="418" y="416"/>
                  <a:pt x="421" y="418"/>
                </a:cubicBezTo>
                <a:cubicBezTo>
                  <a:pt x="421" y="419"/>
                  <a:pt x="421" y="419"/>
                  <a:pt x="421" y="419"/>
                </a:cubicBezTo>
                <a:cubicBezTo>
                  <a:pt x="423" y="421"/>
                  <a:pt x="425" y="424"/>
                  <a:pt x="425" y="428"/>
                </a:cubicBezTo>
                <a:cubicBezTo>
                  <a:pt x="425" y="432"/>
                  <a:pt x="423" y="435"/>
                  <a:pt x="421" y="438"/>
                </a:cubicBezTo>
                <a:cubicBezTo>
                  <a:pt x="421" y="438"/>
                  <a:pt x="421" y="438"/>
                  <a:pt x="421" y="438"/>
                </a:cubicBezTo>
                <a:cubicBezTo>
                  <a:pt x="418" y="440"/>
                  <a:pt x="415" y="441"/>
                  <a:pt x="411" y="441"/>
                </a:cubicBezTo>
                <a:cubicBezTo>
                  <a:pt x="407" y="441"/>
                  <a:pt x="404" y="440"/>
                  <a:pt x="401" y="438"/>
                </a:cubicBezTo>
                <a:cubicBezTo>
                  <a:pt x="401" y="438"/>
                  <a:pt x="401" y="438"/>
                  <a:pt x="401" y="438"/>
                </a:cubicBezTo>
                <a:cubicBezTo>
                  <a:pt x="399" y="435"/>
                  <a:pt x="397" y="432"/>
                  <a:pt x="397" y="428"/>
                </a:cubicBezTo>
                <a:cubicBezTo>
                  <a:pt x="397" y="424"/>
                  <a:pt x="399" y="421"/>
                  <a:pt x="401" y="419"/>
                </a:cubicBezTo>
                <a:close/>
                <a:moveTo>
                  <a:pt x="379" y="582"/>
                </a:moveTo>
                <a:cubicBezTo>
                  <a:pt x="379" y="582"/>
                  <a:pt x="379" y="582"/>
                  <a:pt x="379" y="582"/>
                </a:cubicBezTo>
                <a:cubicBezTo>
                  <a:pt x="387" y="590"/>
                  <a:pt x="398" y="595"/>
                  <a:pt x="411" y="595"/>
                </a:cubicBezTo>
                <a:cubicBezTo>
                  <a:pt x="424" y="595"/>
                  <a:pt x="435" y="590"/>
                  <a:pt x="443" y="582"/>
                </a:cubicBezTo>
                <a:cubicBezTo>
                  <a:pt x="443" y="582"/>
                  <a:pt x="443" y="582"/>
                  <a:pt x="443" y="582"/>
                </a:cubicBezTo>
                <a:cubicBezTo>
                  <a:pt x="452" y="574"/>
                  <a:pt x="457" y="562"/>
                  <a:pt x="457" y="550"/>
                </a:cubicBezTo>
                <a:cubicBezTo>
                  <a:pt x="457" y="537"/>
                  <a:pt x="452" y="526"/>
                  <a:pt x="443" y="517"/>
                </a:cubicBezTo>
                <a:cubicBezTo>
                  <a:pt x="443" y="517"/>
                  <a:pt x="443" y="517"/>
                  <a:pt x="443" y="517"/>
                </a:cubicBezTo>
                <a:cubicBezTo>
                  <a:pt x="435" y="509"/>
                  <a:pt x="424" y="504"/>
                  <a:pt x="411" y="504"/>
                </a:cubicBezTo>
                <a:cubicBezTo>
                  <a:pt x="398" y="504"/>
                  <a:pt x="387" y="509"/>
                  <a:pt x="379" y="517"/>
                </a:cubicBezTo>
                <a:cubicBezTo>
                  <a:pt x="370" y="526"/>
                  <a:pt x="365" y="537"/>
                  <a:pt x="365" y="550"/>
                </a:cubicBezTo>
                <a:cubicBezTo>
                  <a:pt x="365" y="562"/>
                  <a:pt x="370" y="574"/>
                  <a:pt x="379" y="582"/>
                </a:cubicBezTo>
                <a:close/>
                <a:moveTo>
                  <a:pt x="401" y="540"/>
                </a:moveTo>
                <a:cubicBezTo>
                  <a:pt x="401" y="540"/>
                  <a:pt x="401" y="540"/>
                  <a:pt x="401" y="540"/>
                </a:cubicBezTo>
                <a:cubicBezTo>
                  <a:pt x="401" y="540"/>
                  <a:pt x="401" y="540"/>
                  <a:pt x="401" y="540"/>
                </a:cubicBezTo>
                <a:cubicBezTo>
                  <a:pt x="404" y="538"/>
                  <a:pt x="407" y="536"/>
                  <a:pt x="411" y="536"/>
                </a:cubicBezTo>
                <a:cubicBezTo>
                  <a:pt x="415" y="536"/>
                  <a:pt x="418" y="538"/>
                  <a:pt x="421" y="540"/>
                </a:cubicBezTo>
                <a:cubicBezTo>
                  <a:pt x="421" y="540"/>
                  <a:pt x="421" y="540"/>
                  <a:pt x="421" y="540"/>
                </a:cubicBezTo>
                <a:cubicBezTo>
                  <a:pt x="423" y="542"/>
                  <a:pt x="425" y="546"/>
                  <a:pt x="425" y="550"/>
                </a:cubicBezTo>
                <a:cubicBezTo>
                  <a:pt x="425" y="553"/>
                  <a:pt x="423" y="557"/>
                  <a:pt x="421" y="559"/>
                </a:cubicBezTo>
                <a:cubicBezTo>
                  <a:pt x="421" y="559"/>
                  <a:pt x="421" y="559"/>
                  <a:pt x="421" y="559"/>
                </a:cubicBezTo>
                <a:cubicBezTo>
                  <a:pt x="418" y="562"/>
                  <a:pt x="415" y="563"/>
                  <a:pt x="411" y="563"/>
                </a:cubicBezTo>
                <a:cubicBezTo>
                  <a:pt x="407" y="563"/>
                  <a:pt x="404" y="562"/>
                  <a:pt x="401" y="559"/>
                </a:cubicBezTo>
                <a:cubicBezTo>
                  <a:pt x="401" y="559"/>
                  <a:pt x="401" y="559"/>
                  <a:pt x="401" y="559"/>
                </a:cubicBezTo>
                <a:cubicBezTo>
                  <a:pt x="399" y="557"/>
                  <a:pt x="397" y="553"/>
                  <a:pt x="397" y="550"/>
                </a:cubicBezTo>
                <a:cubicBezTo>
                  <a:pt x="397" y="546"/>
                  <a:pt x="399" y="542"/>
                  <a:pt x="401" y="540"/>
                </a:cubicBezTo>
                <a:close/>
                <a:moveTo>
                  <a:pt x="131" y="461"/>
                </a:moveTo>
                <a:cubicBezTo>
                  <a:pt x="131" y="461"/>
                  <a:pt x="131" y="461"/>
                  <a:pt x="131" y="461"/>
                </a:cubicBezTo>
                <a:cubicBezTo>
                  <a:pt x="139" y="469"/>
                  <a:pt x="151" y="474"/>
                  <a:pt x="163" y="474"/>
                </a:cubicBezTo>
                <a:cubicBezTo>
                  <a:pt x="176" y="474"/>
                  <a:pt x="187" y="469"/>
                  <a:pt x="196" y="461"/>
                </a:cubicBezTo>
                <a:cubicBezTo>
                  <a:pt x="196" y="460"/>
                  <a:pt x="196" y="460"/>
                  <a:pt x="196" y="460"/>
                </a:cubicBezTo>
                <a:cubicBezTo>
                  <a:pt x="204" y="452"/>
                  <a:pt x="209" y="441"/>
                  <a:pt x="209" y="428"/>
                </a:cubicBezTo>
                <a:cubicBezTo>
                  <a:pt x="209" y="416"/>
                  <a:pt x="204" y="404"/>
                  <a:pt x="196" y="396"/>
                </a:cubicBezTo>
                <a:cubicBezTo>
                  <a:pt x="196" y="396"/>
                  <a:pt x="196" y="396"/>
                  <a:pt x="196" y="396"/>
                </a:cubicBezTo>
                <a:cubicBezTo>
                  <a:pt x="187" y="388"/>
                  <a:pt x="176" y="382"/>
                  <a:pt x="163" y="382"/>
                </a:cubicBezTo>
                <a:cubicBezTo>
                  <a:pt x="151" y="382"/>
                  <a:pt x="139" y="388"/>
                  <a:pt x="131" y="396"/>
                </a:cubicBezTo>
                <a:cubicBezTo>
                  <a:pt x="131" y="396"/>
                  <a:pt x="131" y="396"/>
                  <a:pt x="131" y="396"/>
                </a:cubicBezTo>
                <a:cubicBezTo>
                  <a:pt x="123" y="404"/>
                  <a:pt x="118" y="416"/>
                  <a:pt x="118" y="428"/>
                </a:cubicBezTo>
                <a:cubicBezTo>
                  <a:pt x="118" y="441"/>
                  <a:pt x="123" y="452"/>
                  <a:pt x="131" y="460"/>
                </a:cubicBezTo>
                <a:cubicBezTo>
                  <a:pt x="131" y="461"/>
                  <a:pt x="131" y="461"/>
                  <a:pt x="131" y="461"/>
                </a:cubicBezTo>
                <a:close/>
                <a:moveTo>
                  <a:pt x="154" y="419"/>
                </a:moveTo>
                <a:cubicBezTo>
                  <a:pt x="154" y="419"/>
                  <a:pt x="154" y="419"/>
                  <a:pt x="154" y="419"/>
                </a:cubicBezTo>
                <a:cubicBezTo>
                  <a:pt x="154" y="418"/>
                  <a:pt x="154" y="418"/>
                  <a:pt x="154" y="418"/>
                </a:cubicBezTo>
                <a:cubicBezTo>
                  <a:pt x="156" y="416"/>
                  <a:pt x="159" y="414"/>
                  <a:pt x="163" y="414"/>
                </a:cubicBezTo>
                <a:cubicBezTo>
                  <a:pt x="167" y="414"/>
                  <a:pt x="171" y="416"/>
                  <a:pt x="173" y="418"/>
                </a:cubicBezTo>
                <a:cubicBezTo>
                  <a:pt x="173" y="419"/>
                  <a:pt x="173" y="419"/>
                  <a:pt x="173" y="419"/>
                </a:cubicBezTo>
                <a:cubicBezTo>
                  <a:pt x="176" y="421"/>
                  <a:pt x="177" y="424"/>
                  <a:pt x="177" y="428"/>
                </a:cubicBezTo>
                <a:cubicBezTo>
                  <a:pt x="177" y="432"/>
                  <a:pt x="176" y="435"/>
                  <a:pt x="173" y="438"/>
                </a:cubicBezTo>
                <a:cubicBezTo>
                  <a:pt x="173" y="438"/>
                  <a:pt x="173" y="438"/>
                  <a:pt x="173" y="438"/>
                </a:cubicBezTo>
                <a:cubicBezTo>
                  <a:pt x="171" y="440"/>
                  <a:pt x="167" y="441"/>
                  <a:pt x="163" y="441"/>
                </a:cubicBezTo>
                <a:cubicBezTo>
                  <a:pt x="159" y="441"/>
                  <a:pt x="156" y="440"/>
                  <a:pt x="154" y="438"/>
                </a:cubicBezTo>
                <a:cubicBezTo>
                  <a:pt x="154" y="438"/>
                  <a:pt x="154" y="438"/>
                  <a:pt x="154" y="438"/>
                </a:cubicBezTo>
                <a:cubicBezTo>
                  <a:pt x="151" y="435"/>
                  <a:pt x="150" y="432"/>
                  <a:pt x="150" y="428"/>
                </a:cubicBezTo>
                <a:cubicBezTo>
                  <a:pt x="150" y="424"/>
                  <a:pt x="151" y="421"/>
                  <a:pt x="154" y="419"/>
                </a:cubicBezTo>
                <a:close/>
                <a:moveTo>
                  <a:pt x="131" y="582"/>
                </a:moveTo>
                <a:cubicBezTo>
                  <a:pt x="131" y="582"/>
                  <a:pt x="131" y="582"/>
                  <a:pt x="131" y="582"/>
                </a:cubicBezTo>
                <a:cubicBezTo>
                  <a:pt x="139" y="590"/>
                  <a:pt x="151" y="595"/>
                  <a:pt x="163" y="595"/>
                </a:cubicBezTo>
                <a:cubicBezTo>
                  <a:pt x="176" y="595"/>
                  <a:pt x="187" y="590"/>
                  <a:pt x="196" y="582"/>
                </a:cubicBezTo>
                <a:cubicBezTo>
                  <a:pt x="196" y="582"/>
                  <a:pt x="196" y="582"/>
                  <a:pt x="196" y="582"/>
                </a:cubicBezTo>
                <a:cubicBezTo>
                  <a:pt x="204" y="574"/>
                  <a:pt x="209" y="562"/>
                  <a:pt x="209" y="550"/>
                </a:cubicBezTo>
                <a:cubicBezTo>
                  <a:pt x="209" y="537"/>
                  <a:pt x="204" y="526"/>
                  <a:pt x="196" y="517"/>
                </a:cubicBezTo>
                <a:cubicBezTo>
                  <a:pt x="196" y="517"/>
                  <a:pt x="196" y="517"/>
                  <a:pt x="196" y="517"/>
                </a:cubicBezTo>
                <a:cubicBezTo>
                  <a:pt x="187" y="509"/>
                  <a:pt x="176" y="504"/>
                  <a:pt x="163" y="504"/>
                </a:cubicBezTo>
                <a:cubicBezTo>
                  <a:pt x="151" y="504"/>
                  <a:pt x="139" y="509"/>
                  <a:pt x="131" y="517"/>
                </a:cubicBezTo>
                <a:cubicBezTo>
                  <a:pt x="131" y="517"/>
                  <a:pt x="131" y="517"/>
                  <a:pt x="131" y="517"/>
                </a:cubicBezTo>
                <a:cubicBezTo>
                  <a:pt x="123" y="526"/>
                  <a:pt x="118" y="537"/>
                  <a:pt x="118" y="550"/>
                </a:cubicBezTo>
                <a:cubicBezTo>
                  <a:pt x="118" y="562"/>
                  <a:pt x="123" y="574"/>
                  <a:pt x="131" y="582"/>
                </a:cubicBezTo>
                <a:cubicBezTo>
                  <a:pt x="131" y="582"/>
                  <a:pt x="131" y="582"/>
                  <a:pt x="131" y="582"/>
                </a:cubicBezTo>
                <a:close/>
                <a:moveTo>
                  <a:pt x="154" y="540"/>
                </a:moveTo>
                <a:cubicBezTo>
                  <a:pt x="154" y="540"/>
                  <a:pt x="154" y="540"/>
                  <a:pt x="154" y="540"/>
                </a:cubicBezTo>
                <a:cubicBezTo>
                  <a:pt x="154" y="540"/>
                  <a:pt x="154" y="540"/>
                  <a:pt x="154" y="540"/>
                </a:cubicBezTo>
                <a:cubicBezTo>
                  <a:pt x="156" y="538"/>
                  <a:pt x="159" y="536"/>
                  <a:pt x="163" y="536"/>
                </a:cubicBezTo>
                <a:cubicBezTo>
                  <a:pt x="167" y="536"/>
                  <a:pt x="171" y="538"/>
                  <a:pt x="173" y="540"/>
                </a:cubicBezTo>
                <a:cubicBezTo>
                  <a:pt x="173" y="540"/>
                  <a:pt x="173" y="540"/>
                  <a:pt x="173" y="540"/>
                </a:cubicBezTo>
                <a:cubicBezTo>
                  <a:pt x="176" y="542"/>
                  <a:pt x="177" y="546"/>
                  <a:pt x="177" y="550"/>
                </a:cubicBezTo>
                <a:cubicBezTo>
                  <a:pt x="177" y="553"/>
                  <a:pt x="176" y="557"/>
                  <a:pt x="173" y="559"/>
                </a:cubicBezTo>
                <a:cubicBezTo>
                  <a:pt x="173" y="559"/>
                  <a:pt x="173" y="559"/>
                  <a:pt x="173" y="559"/>
                </a:cubicBezTo>
                <a:cubicBezTo>
                  <a:pt x="171" y="562"/>
                  <a:pt x="167" y="563"/>
                  <a:pt x="163" y="563"/>
                </a:cubicBezTo>
                <a:cubicBezTo>
                  <a:pt x="159" y="563"/>
                  <a:pt x="156" y="562"/>
                  <a:pt x="154" y="559"/>
                </a:cubicBezTo>
                <a:cubicBezTo>
                  <a:pt x="154" y="559"/>
                  <a:pt x="154" y="559"/>
                  <a:pt x="154" y="559"/>
                </a:cubicBezTo>
                <a:cubicBezTo>
                  <a:pt x="151" y="557"/>
                  <a:pt x="150" y="553"/>
                  <a:pt x="150" y="550"/>
                </a:cubicBezTo>
                <a:cubicBezTo>
                  <a:pt x="150" y="546"/>
                  <a:pt x="151" y="542"/>
                  <a:pt x="154" y="540"/>
                </a:cubicBezTo>
                <a:close/>
                <a:moveTo>
                  <a:pt x="255" y="339"/>
                </a:moveTo>
                <a:cubicBezTo>
                  <a:pt x="255" y="339"/>
                  <a:pt x="255" y="339"/>
                  <a:pt x="255" y="339"/>
                </a:cubicBezTo>
                <a:cubicBezTo>
                  <a:pt x="263" y="347"/>
                  <a:pt x="275" y="352"/>
                  <a:pt x="287" y="352"/>
                </a:cubicBezTo>
                <a:cubicBezTo>
                  <a:pt x="300" y="352"/>
                  <a:pt x="311" y="347"/>
                  <a:pt x="319" y="339"/>
                </a:cubicBezTo>
                <a:cubicBezTo>
                  <a:pt x="328" y="331"/>
                  <a:pt x="333" y="319"/>
                  <a:pt x="333" y="307"/>
                </a:cubicBezTo>
                <a:cubicBezTo>
                  <a:pt x="333" y="294"/>
                  <a:pt x="328" y="283"/>
                  <a:pt x="319" y="274"/>
                </a:cubicBezTo>
                <a:cubicBezTo>
                  <a:pt x="311" y="266"/>
                  <a:pt x="300" y="261"/>
                  <a:pt x="287" y="261"/>
                </a:cubicBezTo>
                <a:cubicBezTo>
                  <a:pt x="275" y="261"/>
                  <a:pt x="263" y="266"/>
                  <a:pt x="255" y="274"/>
                </a:cubicBezTo>
                <a:cubicBezTo>
                  <a:pt x="255" y="274"/>
                  <a:pt x="255" y="274"/>
                  <a:pt x="255" y="274"/>
                </a:cubicBezTo>
                <a:cubicBezTo>
                  <a:pt x="246" y="283"/>
                  <a:pt x="241" y="294"/>
                  <a:pt x="241" y="307"/>
                </a:cubicBezTo>
                <a:cubicBezTo>
                  <a:pt x="241" y="319"/>
                  <a:pt x="246" y="330"/>
                  <a:pt x="255" y="339"/>
                </a:cubicBezTo>
                <a:cubicBezTo>
                  <a:pt x="255" y="339"/>
                  <a:pt x="255" y="339"/>
                  <a:pt x="255" y="339"/>
                </a:cubicBezTo>
                <a:close/>
                <a:moveTo>
                  <a:pt x="278" y="297"/>
                </a:moveTo>
                <a:cubicBezTo>
                  <a:pt x="278" y="297"/>
                  <a:pt x="278" y="297"/>
                  <a:pt x="278" y="297"/>
                </a:cubicBezTo>
                <a:cubicBezTo>
                  <a:pt x="278" y="297"/>
                  <a:pt x="278" y="297"/>
                  <a:pt x="278" y="297"/>
                </a:cubicBezTo>
                <a:cubicBezTo>
                  <a:pt x="280" y="295"/>
                  <a:pt x="283" y="293"/>
                  <a:pt x="287" y="293"/>
                </a:cubicBezTo>
                <a:cubicBezTo>
                  <a:pt x="291" y="293"/>
                  <a:pt x="294" y="295"/>
                  <a:pt x="296" y="297"/>
                </a:cubicBezTo>
                <a:cubicBezTo>
                  <a:pt x="297" y="297"/>
                  <a:pt x="297" y="297"/>
                  <a:pt x="297" y="297"/>
                </a:cubicBezTo>
                <a:cubicBezTo>
                  <a:pt x="299" y="299"/>
                  <a:pt x="301" y="303"/>
                  <a:pt x="301" y="307"/>
                </a:cubicBezTo>
                <a:cubicBezTo>
                  <a:pt x="301" y="310"/>
                  <a:pt x="299" y="313"/>
                  <a:pt x="296" y="316"/>
                </a:cubicBezTo>
                <a:cubicBezTo>
                  <a:pt x="294" y="318"/>
                  <a:pt x="291" y="320"/>
                  <a:pt x="287" y="320"/>
                </a:cubicBezTo>
                <a:cubicBezTo>
                  <a:pt x="283" y="320"/>
                  <a:pt x="280" y="318"/>
                  <a:pt x="278" y="316"/>
                </a:cubicBezTo>
                <a:cubicBezTo>
                  <a:pt x="275" y="314"/>
                  <a:pt x="273" y="310"/>
                  <a:pt x="273" y="307"/>
                </a:cubicBezTo>
                <a:cubicBezTo>
                  <a:pt x="273" y="303"/>
                  <a:pt x="275" y="299"/>
                  <a:pt x="278" y="297"/>
                </a:cubicBezTo>
                <a:close/>
                <a:moveTo>
                  <a:pt x="671" y="0"/>
                </a:moveTo>
                <a:cubicBezTo>
                  <a:pt x="671" y="0"/>
                  <a:pt x="671" y="0"/>
                  <a:pt x="671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670"/>
                  <a:pt x="0" y="670"/>
                  <a:pt x="0" y="670"/>
                </a:cubicBezTo>
                <a:cubicBezTo>
                  <a:pt x="0" y="686"/>
                  <a:pt x="12" y="698"/>
                  <a:pt x="27" y="698"/>
                </a:cubicBezTo>
                <a:cubicBezTo>
                  <a:pt x="671" y="698"/>
                  <a:pt x="671" y="698"/>
                  <a:pt x="671" y="698"/>
                </a:cubicBezTo>
                <a:cubicBezTo>
                  <a:pt x="686" y="698"/>
                  <a:pt x="698" y="686"/>
                  <a:pt x="698" y="670"/>
                </a:cubicBezTo>
                <a:cubicBezTo>
                  <a:pt x="698" y="27"/>
                  <a:pt x="698" y="27"/>
                  <a:pt x="698" y="27"/>
                </a:cubicBezTo>
                <a:cubicBezTo>
                  <a:pt x="698" y="12"/>
                  <a:pt x="686" y="0"/>
                  <a:pt x="671" y="0"/>
                </a:cubicBezTo>
                <a:close/>
                <a:moveTo>
                  <a:pt x="644" y="644"/>
                </a:moveTo>
                <a:cubicBezTo>
                  <a:pt x="644" y="644"/>
                  <a:pt x="644" y="644"/>
                  <a:pt x="644" y="644"/>
                </a:cubicBezTo>
                <a:cubicBezTo>
                  <a:pt x="54" y="644"/>
                  <a:pt x="54" y="644"/>
                  <a:pt x="54" y="644"/>
                </a:cubicBezTo>
                <a:cubicBezTo>
                  <a:pt x="54" y="210"/>
                  <a:pt x="54" y="210"/>
                  <a:pt x="54" y="210"/>
                </a:cubicBezTo>
                <a:cubicBezTo>
                  <a:pt x="644" y="210"/>
                  <a:pt x="644" y="210"/>
                  <a:pt x="644" y="210"/>
                </a:cubicBezTo>
                <a:cubicBezTo>
                  <a:pt x="644" y="644"/>
                  <a:pt x="644" y="644"/>
                  <a:pt x="644" y="644"/>
                </a:cubicBezTo>
                <a:close/>
                <a:moveTo>
                  <a:pt x="644" y="178"/>
                </a:moveTo>
                <a:cubicBezTo>
                  <a:pt x="644" y="178"/>
                  <a:pt x="644" y="178"/>
                  <a:pt x="644" y="178"/>
                </a:cubicBezTo>
                <a:cubicBezTo>
                  <a:pt x="54" y="178"/>
                  <a:pt x="54" y="178"/>
                  <a:pt x="54" y="178"/>
                </a:cubicBezTo>
                <a:cubicBezTo>
                  <a:pt x="54" y="53"/>
                  <a:pt x="54" y="53"/>
                  <a:pt x="54" y="53"/>
                </a:cubicBezTo>
                <a:cubicBezTo>
                  <a:pt x="107" y="53"/>
                  <a:pt x="107" y="53"/>
                  <a:pt x="107" y="53"/>
                </a:cubicBezTo>
                <a:cubicBezTo>
                  <a:pt x="107" y="93"/>
                  <a:pt x="107" y="93"/>
                  <a:pt x="107" y="93"/>
                </a:cubicBezTo>
                <a:cubicBezTo>
                  <a:pt x="107" y="108"/>
                  <a:pt x="119" y="120"/>
                  <a:pt x="134" y="120"/>
                </a:cubicBezTo>
                <a:cubicBezTo>
                  <a:pt x="148" y="120"/>
                  <a:pt x="160" y="108"/>
                  <a:pt x="160" y="93"/>
                </a:cubicBezTo>
                <a:cubicBezTo>
                  <a:pt x="160" y="53"/>
                  <a:pt x="160" y="53"/>
                  <a:pt x="160" y="53"/>
                </a:cubicBezTo>
                <a:cubicBezTo>
                  <a:pt x="250" y="53"/>
                  <a:pt x="250" y="53"/>
                  <a:pt x="250" y="53"/>
                </a:cubicBezTo>
                <a:cubicBezTo>
                  <a:pt x="250" y="93"/>
                  <a:pt x="250" y="93"/>
                  <a:pt x="250" y="93"/>
                </a:cubicBezTo>
                <a:cubicBezTo>
                  <a:pt x="250" y="108"/>
                  <a:pt x="262" y="120"/>
                  <a:pt x="277" y="120"/>
                </a:cubicBezTo>
                <a:cubicBezTo>
                  <a:pt x="292" y="120"/>
                  <a:pt x="304" y="108"/>
                  <a:pt x="304" y="93"/>
                </a:cubicBezTo>
                <a:cubicBezTo>
                  <a:pt x="304" y="53"/>
                  <a:pt x="304" y="53"/>
                  <a:pt x="304" y="53"/>
                </a:cubicBezTo>
                <a:cubicBezTo>
                  <a:pt x="394" y="53"/>
                  <a:pt x="394" y="53"/>
                  <a:pt x="394" y="53"/>
                </a:cubicBezTo>
                <a:cubicBezTo>
                  <a:pt x="394" y="93"/>
                  <a:pt x="394" y="93"/>
                  <a:pt x="394" y="93"/>
                </a:cubicBezTo>
                <a:cubicBezTo>
                  <a:pt x="394" y="108"/>
                  <a:pt x="406" y="120"/>
                  <a:pt x="421" y="120"/>
                </a:cubicBezTo>
                <a:cubicBezTo>
                  <a:pt x="436" y="120"/>
                  <a:pt x="448" y="108"/>
                  <a:pt x="448" y="93"/>
                </a:cubicBezTo>
                <a:cubicBezTo>
                  <a:pt x="448" y="53"/>
                  <a:pt x="448" y="53"/>
                  <a:pt x="448" y="53"/>
                </a:cubicBezTo>
                <a:cubicBezTo>
                  <a:pt x="538" y="53"/>
                  <a:pt x="538" y="53"/>
                  <a:pt x="538" y="53"/>
                </a:cubicBezTo>
                <a:cubicBezTo>
                  <a:pt x="538" y="93"/>
                  <a:pt x="538" y="93"/>
                  <a:pt x="538" y="93"/>
                </a:cubicBezTo>
                <a:cubicBezTo>
                  <a:pt x="538" y="108"/>
                  <a:pt x="550" y="120"/>
                  <a:pt x="565" y="120"/>
                </a:cubicBezTo>
                <a:cubicBezTo>
                  <a:pt x="579" y="120"/>
                  <a:pt x="592" y="108"/>
                  <a:pt x="592" y="93"/>
                </a:cubicBezTo>
                <a:cubicBezTo>
                  <a:pt x="592" y="53"/>
                  <a:pt x="592" y="53"/>
                  <a:pt x="592" y="53"/>
                </a:cubicBezTo>
                <a:cubicBezTo>
                  <a:pt x="644" y="53"/>
                  <a:pt x="644" y="53"/>
                  <a:pt x="644" y="53"/>
                </a:cubicBezTo>
                <a:cubicBezTo>
                  <a:pt x="644" y="178"/>
                  <a:pt x="644" y="178"/>
                  <a:pt x="644" y="178"/>
                </a:cubicBezTo>
                <a:close/>
                <a:moveTo>
                  <a:pt x="255" y="582"/>
                </a:moveTo>
                <a:cubicBezTo>
                  <a:pt x="255" y="582"/>
                  <a:pt x="255" y="582"/>
                  <a:pt x="255" y="582"/>
                </a:cubicBezTo>
                <a:cubicBezTo>
                  <a:pt x="263" y="590"/>
                  <a:pt x="275" y="595"/>
                  <a:pt x="287" y="595"/>
                </a:cubicBezTo>
                <a:cubicBezTo>
                  <a:pt x="300" y="595"/>
                  <a:pt x="311" y="590"/>
                  <a:pt x="319" y="582"/>
                </a:cubicBezTo>
                <a:cubicBezTo>
                  <a:pt x="328" y="574"/>
                  <a:pt x="333" y="562"/>
                  <a:pt x="333" y="550"/>
                </a:cubicBezTo>
                <a:cubicBezTo>
                  <a:pt x="333" y="537"/>
                  <a:pt x="328" y="526"/>
                  <a:pt x="319" y="517"/>
                </a:cubicBezTo>
                <a:cubicBezTo>
                  <a:pt x="311" y="509"/>
                  <a:pt x="300" y="504"/>
                  <a:pt x="287" y="504"/>
                </a:cubicBezTo>
                <a:cubicBezTo>
                  <a:pt x="275" y="504"/>
                  <a:pt x="263" y="509"/>
                  <a:pt x="255" y="517"/>
                </a:cubicBezTo>
                <a:cubicBezTo>
                  <a:pt x="255" y="517"/>
                  <a:pt x="255" y="517"/>
                  <a:pt x="255" y="517"/>
                </a:cubicBezTo>
                <a:cubicBezTo>
                  <a:pt x="246" y="526"/>
                  <a:pt x="241" y="537"/>
                  <a:pt x="241" y="550"/>
                </a:cubicBezTo>
                <a:cubicBezTo>
                  <a:pt x="241" y="562"/>
                  <a:pt x="246" y="574"/>
                  <a:pt x="255" y="582"/>
                </a:cubicBezTo>
                <a:cubicBezTo>
                  <a:pt x="255" y="582"/>
                  <a:pt x="255" y="582"/>
                  <a:pt x="255" y="582"/>
                </a:cubicBezTo>
                <a:close/>
                <a:moveTo>
                  <a:pt x="278" y="540"/>
                </a:moveTo>
                <a:cubicBezTo>
                  <a:pt x="278" y="540"/>
                  <a:pt x="278" y="540"/>
                  <a:pt x="278" y="540"/>
                </a:cubicBezTo>
                <a:cubicBezTo>
                  <a:pt x="278" y="540"/>
                  <a:pt x="278" y="540"/>
                  <a:pt x="278" y="540"/>
                </a:cubicBezTo>
                <a:cubicBezTo>
                  <a:pt x="280" y="538"/>
                  <a:pt x="283" y="536"/>
                  <a:pt x="287" y="536"/>
                </a:cubicBezTo>
                <a:cubicBezTo>
                  <a:pt x="291" y="536"/>
                  <a:pt x="294" y="538"/>
                  <a:pt x="296" y="540"/>
                </a:cubicBezTo>
                <a:cubicBezTo>
                  <a:pt x="297" y="540"/>
                  <a:pt x="297" y="540"/>
                  <a:pt x="297" y="540"/>
                </a:cubicBezTo>
                <a:cubicBezTo>
                  <a:pt x="299" y="542"/>
                  <a:pt x="301" y="546"/>
                  <a:pt x="301" y="550"/>
                </a:cubicBezTo>
                <a:cubicBezTo>
                  <a:pt x="301" y="553"/>
                  <a:pt x="299" y="557"/>
                  <a:pt x="297" y="559"/>
                </a:cubicBezTo>
                <a:cubicBezTo>
                  <a:pt x="296" y="559"/>
                  <a:pt x="296" y="559"/>
                  <a:pt x="296" y="559"/>
                </a:cubicBezTo>
                <a:cubicBezTo>
                  <a:pt x="294" y="562"/>
                  <a:pt x="291" y="563"/>
                  <a:pt x="287" y="563"/>
                </a:cubicBezTo>
                <a:cubicBezTo>
                  <a:pt x="283" y="563"/>
                  <a:pt x="280" y="562"/>
                  <a:pt x="278" y="559"/>
                </a:cubicBezTo>
                <a:cubicBezTo>
                  <a:pt x="278" y="559"/>
                  <a:pt x="278" y="559"/>
                  <a:pt x="278" y="559"/>
                </a:cubicBezTo>
                <a:cubicBezTo>
                  <a:pt x="275" y="557"/>
                  <a:pt x="273" y="553"/>
                  <a:pt x="273" y="550"/>
                </a:cubicBezTo>
                <a:cubicBezTo>
                  <a:pt x="273" y="546"/>
                  <a:pt x="275" y="542"/>
                  <a:pt x="278" y="540"/>
                </a:cubicBezTo>
                <a:close/>
                <a:moveTo>
                  <a:pt x="255" y="461"/>
                </a:moveTo>
                <a:cubicBezTo>
                  <a:pt x="255" y="461"/>
                  <a:pt x="255" y="461"/>
                  <a:pt x="255" y="461"/>
                </a:cubicBezTo>
                <a:cubicBezTo>
                  <a:pt x="263" y="469"/>
                  <a:pt x="275" y="474"/>
                  <a:pt x="287" y="474"/>
                </a:cubicBezTo>
                <a:cubicBezTo>
                  <a:pt x="300" y="474"/>
                  <a:pt x="311" y="469"/>
                  <a:pt x="319" y="461"/>
                </a:cubicBezTo>
                <a:cubicBezTo>
                  <a:pt x="319" y="460"/>
                  <a:pt x="319" y="460"/>
                  <a:pt x="319" y="460"/>
                </a:cubicBezTo>
                <a:cubicBezTo>
                  <a:pt x="328" y="452"/>
                  <a:pt x="333" y="441"/>
                  <a:pt x="333" y="428"/>
                </a:cubicBezTo>
                <a:cubicBezTo>
                  <a:pt x="333" y="416"/>
                  <a:pt x="328" y="404"/>
                  <a:pt x="319" y="396"/>
                </a:cubicBezTo>
                <a:cubicBezTo>
                  <a:pt x="319" y="396"/>
                  <a:pt x="319" y="396"/>
                  <a:pt x="319" y="396"/>
                </a:cubicBezTo>
                <a:cubicBezTo>
                  <a:pt x="311" y="388"/>
                  <a:pt x="300" y="382"/>
                  <a:pt x="287" y="382"/>
                </a:cubicBezTo>
                <a:cubicBezTo>
                  <a:pt x="275" y="382"/>
                  <a:pt x="263" y="388"/>
                  <a:pt x="255" y="396"/>
                </a:cubicBezTo>
                <a:cubicBezTo>
                  <a:pt x="255" y="396"/>
                  <a:pt x="255" y="396"/>
                  <a:pt x="255" y="396"/>
                </a:cubicBezTo>
                <a:cubicBezTo>
                  <a:pt x="246" y="404"/>
                  <a:pt x="241" y="416"/>
                  <a:pt x="241" y="428"/>
                </a:cubicBezTo>
                <a:cubicBezTo>
                  <a:pt x="241" y="441"/>
                  <a:pt x="246" y="452"/>
                  <a:pt x="255" y="460"/>
                </a:cubicBezTo>
                <a:cubicBezTo>
                  <a:pt x="255" y="461"/>
                  <a:pt x="255" y="461"/>
                  <a:pt x="255" y="461"/>
                </a:cubicBezTo>
                <a:close/>
                <a:moveTo>
                  <a:pt x="278" y="419"/>
                </a:moveTo>
                <a:cubicBezTo>
                  <a:pt x="278" y="419"/>
                  <a:pt x="278" y="419"/>
                  <a:pt x="278" y="419"/>
                </a:cubicBezTo>
                <a:cubicBezTo>
                  <a:pt x="278" y="418"/>
                  <a:pt x="278" y="418"/>
                  <a:pt x="278" y="418"/>
                </a:cubicBezTo>
                <a:cubicBezTo>
                  <a:pt x="280" y="416"/>
                  <a:pt x="283" y="414"/>
                  <a:pt x="287" y="414"/>
                </a:cubicBezTo>
                <a:cubicBezTo>
                  <a:pt x="291" y="414"/>
                  <a:pt x="294" y="416"/>
                  <a:pt x="296" y="418"/>
                </a:cubicBezTo>
                <a:cubicBezTo>
                  <a:pt x="297" y="419"/>
                  <a:pt x="297" y="419"/>
                  <a:pt x="297" y="419"/>
                </a:cubicBezTo>
                <a:cubicBezTo>
                  <a:pt x="299" y="421"/>
                  <a:pt x="301" y="424"/>
                  <a:pt x="301" y="428"/>
                </a:cubicBezTo>
                <a:cubicBezTo>
                  <a:pt x="301" y="432"/>
                  <a:pt x="299" y="435"/>
                  <a:pt x="297" y="438"/>
                </a:cubicBezTo>
                <a:cubicBezTo>
                  <a:pt x="296" y="438"/>
                  <a:pt x="296" y="438"/>
                  <a:pt x="296" y="438"/>
                </a:cubicBezTo>
                <a:cubicBezTo>
                  <a:pt x="294" y="440"/>
                  <a:pt x="291" y="441"/>
                  <a:pt x="287" y="441"/>
                </a:cubicBezTo>
                <a:cubicBezTo>
                  <a:pt x="283" y="441"/>
                  <a:pt x="280" y="440"/>
                  <a:pt x="278" y="438"/>
                </a:cubicBezTo>
                <a:cubicBezTo>
                  <a:pt x="278" y="438"/>
                  <a:pt x="278" y="438"/>
                  <a:pt x="278" y="438"/>
                </a:cubicBezTo>
                <a:cubicBezTo>
                  <a:pt x="275" y="435"/>
                  <a:pt x="273" y="432"/>
                  <a:pt x="273" y="428"/>
                </a:cubicBezTo>
                <a:cubicBezTo>
                  <a:pt x="273" y="424"/>
                  <a:pt x="275" y="421"/>
                  <a:pt x="278" y="419"/>
                </a:cubicBezTo>
                <a:close/>
                <a:moveTo>
                  <a:pt x="503" y="461"/>
                </a:moveTo>
                <a:cubicBezTo>
                  <a:pt x="503" y="461"/>
                  <a:pt x="503" y="461"/>
                  <a:pt x="503" y="461"/>
                </a:cubicBezTo>
                <a:cubicBezTo>
                  <a:pt x="511" y="469"/>
                  <a:pt x="523" y="474"/>
                  <a:pt x="535" y="474"/>
                </a:cubicBezTo>
                <a:cubicBezTo>
                  <a:pt x="547" y="474"/>
                  <a:pt x="559" y="469"/>
                  <a:pt x="567" y="461"/>
                </a:cubicBezTo>
                <a:cubicBezTo>
                  <a:pt x="567" y="460"/>
                  <a:pt x="567" y="460"/>
                  <a:pt x="567" y="460"/>
                </a:cubicBezTo>
                <a:cubicBezTo>
                  <a:pt x="575" y="452"/>
                  <a:pt x="581" y="441"/>
                  <a:pt x="581" y="428"/>
                </a:cubicBezTo>
                <a:cubicBezTo>
                  <a:pt x="581" y="416"/>
                  <a:pt x="575" y="404"/>
                  <a:pt x="567" y="396"/>
                </a:cubicBezTo>
                <a:cubicBezTo>
                  <a:pt x="567" y="396"/>
                  <a:pt x="567" y="396"/>
                  <a:pt x="567" y="396"/>
                </a:cubicBezTo>
                <a:cubicBezTo>
                  <a:pt x="559" y="388"/>
                  <a:pt x="547" y="382"/>
                  <a:pt x="535" y="382"/>
                </a:cubicBezTo>
                <a:cubicBezTo>
                  <a:pt x="523" y="382"/>
                  <a:pt x="511" y="388"/>
                  <a:pt x="503" y="396"/>
                </a:cubicBezTo>
                <a:cubicBezTo>
                  <a:pt x="503" y="396"/>
                  <a:pt x="503" y="396"/>
                  <a:pt x="503" y="396"/>
                </a:cubicBezTo>
                <a:cubicBezTo>
                  <a:pt x="494" y="404"/>
                  <a:pt x="489" y="416"/>
                  <a:pt x="489" y="428"/>
                </a:cubicBezTo>
                <a:cubicBezTo>
                  <a:pt x="489" y="441"/>
                  <a:pt x="494" y="452"/>
                  <a:pt x="503" y="460"/>
                </a:cubicBezTo>
                <a:cubicBezTo>
                  <a:pt x="503" y="461"/>
                  <a:pt x="503" y="461"/>
                  <a:pt x="503" y="461"/>
                </a:cubicBezTo>
                <a:close/>
                <a:moveTo>
                  <a:pt x="525" y="419"/>
                </a:moveTo>
                <a:cubicBezTo>
                  <a:pt x="525" y="419"/>
                  <a:pt x="525" y="419"/>
                  <a:pt x="525" y="419"/>
                </a:cubicBezTo>
                <a:cubicBezTo>
                  <a:pt x="525" y="418"/>
                  <a:pt x="525" y="418"/>
                  <a:pt x="525" y="418"/>
                </a:cubicBezTo>
                <a:cubicBezTo>
                  <a:pt x="528" y="416"/>
                  <a:pt x="531" y="414"/>
                  <a:pt x="535" y="414"/>
                </a:cubicBezTo>
                <a:cubicBezTo>
                  <a:pt x="539" y="414"/>
                  <a:pt x="542" y="416"/>
                  <a:pt x="544" y="418"/>
                </a:cubicBezTo>
                <a:cubicBezTo>
                  <a:pt x="544" y="419"/>
                  <a:pt x="544" y="419"/>
                  <a:pt x="544" y="419"/>
                </a:cubicBezTo>
                <a:cubicBezTo>
                  <a:pt x="547" y="421"/>
                  <a:pt x="548" y="424"/>
                  <a:pt x="548" y="428"/>
                </a:cubicBezTo>
                <a:cubicBezTo>
                  <a:pt x="548" y="432"/>
                  <a:pt x="547" y="435"/>
                  <a:pt x="544" y="438"/>
                </a:cubicBezTo>
                <a:cubicBezTo>
                  <a:pt x="544" y="438"/>
                  <a:pt x="544" y="438"/>
                  <a:pt x="544" y="438"/>
                </a:cubicBezTo>
                <a:cubicBezTo>
                  <a:pt x="542" y="440"/>
                  <a:pt x="539" y="441"/>
                  <a:pt x="535" y="441"/>
                </a:cubicBezTo>
                <a:cubicBezTo>
                  <a:pt x="531" y="441"/>
                  <a:pt x="528" y="440"/>
                  <a:pt x="525" y="438"/>
                </a:cubicBezTo>
                <a:cubicBezTo>
                  <a:pt x="525" y="438"/>
                  <a:pt x="525" y="438"/>
                  <a:pt x="525" y="438"/>
                </a:cubicBezTo>
                <a:cubicBezTo>
                  <a:pt x="523" y="435"/>
                  <a:pt x="521" y="432"/>
                  <a:pt x="521" y="428"/>
                </a:cubicBezTo>
                <a:cubicBezTo>
                  <a:pt x="521" y="424"/>
                  <a:pt x="523" y="421"/>
                  <a:pt x="525" y="4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48642" name="1"/>
          <p:cNvSpPr>
            <a:spLocks noEditPoints="1"/>
          </p:cNvSpPr>
          <p:nvPr/>
        </p:nvSpPr>
        <p:spPr bwMode="auto">
          <a:xfrm>
            <a:off x="1182349" y="4814524"/>
            <a:ext cx="492803" cy="493949"/>
          </a:xfrm>
          <a:custGeom>
            <a:avLst/>
            <a:gdLst>
              <a:gd name="T0" fmla="*/ 517 w 643"/>
              <a:gd name="T1" fmla="*/ 480 h 644"/>
              <a:gd name="T2" fmla="*/ 585 w 643"/>
              <a:gd name="T3" fmla="*/ 293 h 644"/>
              <a:gd name="T4" fmla="*/ 562 w 643"/>
              <a:gd name="T5" fmla="*/ 181 h 644"/>
              <a:gd name="T6" fmla="*/ 499 w 643"/>
              <a:gd name="T7" fmla="*/ 86 h 644"/>
              <a:gd name="T8" fmla="*/ 404 w 643"/>
              <a:gd name="T9" fmla="*/ 23 h 644"/>
              <a:gd name="T10" fmla="*/ 85 w 643"/>
              <a:gd name="T11" fmla="*/ 86 h 644"/>
              <a:gd name="T12" fmla="*/ 0 w 643"/>
              <a:gd name="T13" fmla="*/ 293 h 644"/>
              <a:gd name="T14" fmla="*/ 22 w 643"/>
              <a:gd name="T15" fmla="*/ 405 h 644"/>
              <a:gd name="T16" fmla="*/ 85 w 643"/>
              <a:gd name="T17" fmla="*/ 499 h 644"/>
              <a:gd name="T18" fmla="*/ 181 w 643"/>
              <a:gd name="T19" fmla="*/ 563 h 644"/>
              <a:gd name="T20" fmla="*/ 404 w 643"/>
              <a:gd name="T21" fmla="*/ 563 h 644"/>
              <a:gd name="T22" fmla="*/ 595 w 643"/>
              <a:gd name="T23" fmla="*/ 634 h 644"/>
              <a:gd name="T24" fmla="*/ 633 w 643"/>
              <a:gd name="T25" fmla="*/ 595 h 644"/>
              <a:gd name="T26" fmla="*/ 461 w 643"/>
              <a:gd name="T27" fmla="*/ 461 h 644"/>
              <a:gd name="T28" fmla="*/ 461 w 643"/>
              <a:gd name="T29" fmla="*/ 462 h 644"/>
              <a:gd name="T30" fmla="*/ 292 w 643"/>
              <a:gd name="T31" fmla="*/ 531 h 644"/>
              <a:gd name="T32" fmla="*/ 201 w 643"/>
              <a:gd name="T33" fmla="*/ 513 h 644"/>
              <a:gd name="T34" fmla="*/ 123 w 643"/>
              <a:gd name="T35" fmla="*/ 461 h 644"/>
              <a:gd name="T36" fmla="*/ 72 w 643"/>
              <a:gd name="T37" fmla="*/ 384 h 644"/>
              <a:gd name="T38" fmla="*/ 53 w 643"/>
              <a:gd name="T39" fmla="*/ 293 h 644"/>
              <a:gd name="T40" fmla="*/ 123 w 643"/>
              <a:gd name="T41" fmla="*/ 124 h 644"/>
              <a:gd name="T42" fmla="*/ 383 w 643"/>
              <a:gd name="T43" fmla="*/ 72 h 644"/>
              <a:gd name="T44" fmla="*/ 462 w 643"/>
              <a:gd name="T45" fmla="*/ 125 h 644"/>
              <a:gd name="T46" fmla="*/ 514 w 643"/>
              <a:gd name="T47" fmla="*/ 203 h 644"/>
              <a:gd name="T48" fmla="*/ 513 w 643"/>
              <a:gd name="T49" fmla="*/ 384 h 644"/>
              <a:gd name="T50" fmla="*/ 219 w 643"/>
              <a:gd name="T51" fmla="*/ 118 h 644"/>
              <a:gd name="T52" fmla="*/ 187 w 643"/>
              <a:gd name="T53" fmla="*/ 136 h 644"/>
              <a:gd name="T54" fmla="*/ 159 w 643"/>
              <a:gd name="T55" fmla="*/ 159 h 644"/>
              <a:gd name="T56" fmla="*/ 135 w 643"/>
              <a:gd name="T57" fmla="*/ 187 h 644"/>
              <a:gd name="T58" fmla="*/ 126 w 643"/>
              <a:gd name="T59" fmla="*/ 240 h 644"/>
              <a:gd name="T60" fmla="*/ 162 w 643"/>
              <a:gd name="T61" fmla="*/ 205 h 644"/>
              <a:gd name="T62" fmla="*/ 205 w 643"/>
              <a:gd name="T63" fmla="*/ 163 h 644"/>
              <a:gd name="T64" fmla="*/ 240 w 643"/>
              <a:gd name="T65" fmla="*/ 127 h 644"/>
              <a:gd name="T66" fmla="*/ 465 w 643"/>
              <a:gd name="T67" fmla="*/ 277 h 644"/>
              <a:gd name="T68" fmla="*/ 449 w 643"/>
              <a:gd name="T69" fmla="*/ 293 h 644"/>
              <a:gd name="T70" fmla="*/ 437 w 643"/>
              <a:gd name="T71" fmla="*/ 354 h 644"/>
              <a:gd name="T72" fmla="*/ 352 w 643"/>
              <a:gd name="T73" fmla="*/ 438 h 644"/>
              <a:gd name="T74" fmla="*/ 276 w 643"/>
              <a:gd name="T75" fmla="*/ 466 h 644"/>
              <a:gd name="T76" fmla="*/ 365 w 643"/>
              <a:gd name="T77" fmla="*/ 468 h 644"/>
              <a:gd name="T78" fmla="*/ 467 w 643"/>
              <a:gd name="T79" fmla="*/ 366 h 644"/>
              <a:gd name="T80" fmla="*/ 482 w 643"/>
              <a:gd name="T81" fmla="*/ 29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43" h="644">
                <a:moveTo>
                  <a:pt x="633" y="595"/>
                </a:moveTo>
                <a:cubicBezTo>
                  <a:pt x="517" y="480"/>
                  <a:pt x="517" y="480"/>
                  <a:pt x="517" y="480"/>
                </a:cubicBezTo>
                <a:cubicBezTo>
                  <a:pt x="536" y="457"/>
                  <a:pt x="551" y="432"/>
                  <a:pt x="562" y="405"/>
                </a:cubicBezTo>
                <a:cubicBezTo>
                  <a:pt x="577" y="370"/>
                  <a:pt x="585" y="332"/>
                  <a:pt x="585" y="293"/>
                </a:cubicBezTo>
                <a:cubicBezTo>
                  <a:pt x="585" y="254"/>
                  <a:pt x="577" y="217"/>
                  <a:pt x="563" y="182"/>
                </a:cubicBezTo>
                <a:cubicBezTo>
                  <a:pt x="562" y="181"/>
                  <a:pt x="562" y="181"/>
                  <a:pt x="562" y="181"/>
                </a:cubicBezTo>
                <a:cubicBezTo>
                  <a:pt x="548" y="146"/>
                  <a:pt x="526" y="114"/>
                  <a:pt x="500" y="87"/>
                </a:cubicBezTo>
                <a:cubicBezTo>
                  <a:pt x="499" y="86"/>
                  <a:pt x="499" y="86"/>
                  <a:pt x="499" y="86"/>
                </a:cubicBezTo>
                <a:cubicBezTo>
                  <a:pt x="472" y="59"/>
                  <a:pt x="440" y="37"/>
                  <a:pt x="404" y="23"/>
                </a:cubicBezTo>
                <a:cubicBezTo>
                  <a:pt x="404" y="23"/>
                  <a:pt x="404" y="23"/>
                  <a:pt x="404" y="23"/>
                </a:cubicBezTo>
                <a:cubicBezTo>
                  <a:pt x="369" y="8"/>
                  <a:pt x="332" y="0"/>
                  <a:pt x="292" y="0"/>
                </a:cubicBezTo>
                <a:cubicBezTo>
                  <a:pt x="211" y="0"/>
                  <a:pt x="138" y="33"/>
                  <a:pt x="85" y="86"/>
                </a:cubicBezTo>
                <a:cubicBezTo>
                  <a:pt x="59" y="113"/>
                  <a:pt x="37" y="145"/>
                  <a:pt x="22" y="181"/>
                </a:cubicBezTo>
                <a:cubicBezTo>
                  <a:pt x="8" y="216"/>
                  <a:pt x="0" y="253"/>
                  <a:pt x="0" y="293"/>
                </a:cubicBezTo>
                <a:cubicBezTo>
                  <a:pt x="0" y="332"/>
                  <a:pt x="8" y="369"/>
                  <a:pt x="21" y="403"/>
                </a:cubicBezTo>
                <a:cubicBezTo>
                  <a:pt x="22" y="405"/>
                  <a:pt x="22" y="405"/>
                  <a:pt x="22" y="405"/>
                </a:cubicBezTo>
                <a:cubicBezTo>
                  <a:pt x="37" y="440"/>
                  <a:pt x="59" y="473"/>
                  <a:pt x="85" y="499"/>
                </a:cubicBezTo>
                <a:cubicBezTo>
                  <a:pt x="85" y="499"/>
                  <a:pt x="85" y="499"/>
                  <a:pt x="85" y="499"/>
                </a:cubicBezTo>
                <a:cubicBezTo>
                  <a:pt x="113" y="526"/>
                  <a:pt x="145" y="548"/>
                  <a:pt x="180" y="563"/>
                </a:cubicBezTo>
                <a:cubicBezTo>
                  <a:pt x="181" y="563"/>
                  <a:pt x="181" y="563"/>
                  <a:pt x="181" y="563"/>
                </a:cubicBezTo>
                <a:cubicBezTo>
                  <a:pt x="215" y="577"/>
                  <a:pt x="253" y="585"/>
                  <a:pt x="292" y="585"/>
                </a:cubicBezTo>
                <a:cubicBezTo>
                  <a:pt x="332" y="585"/>
                  <a:pt x="370" y="577"/>
                  <a:pt x="404" y="563"/>
                </a:cubicBezTo>
                <a:cubicBezTo>
                  <a:pt x="431" y="552"/>
                  <a:pt x="457" y="536"/>
                  <a:pt x="479" y="517"/>
                </a:cubicBezTo>
                <a:cubicBezTo>
                  <a:pt x="595" y="634"/>
                  <a:pt x="595" y="634"/>
                  <a:pt x="595" y="634"/>
                </a:cubicBezTo>
                <a:cubicBezTo>
                  <a:pt x="606" y="644"/>
                  <a:pt x="622" y="644"/>
                  <a:pt x="633" y="634"/>
                </a:cubicBezTo>
                <a:cubicBezTo>
                  <a:pt x="643" y="623"/>
                  <a:pt x="643" y="606"/>
                  <a:pt x="633" y="595"/>
                </a:cubicBezTo>
                <a:close/>
                <a:moveTo>
                  <a:pt x="461" y="461"/>
                </a:moveTo>
                <a:cubicBezTo>
                  <a:pt x="461" y="461"/>
                  <a:pt x="461" y="461"/>
                  <a:pt x="461" y="461"/>
                </a:cubicBezTo>
                <a:cubicBezTo>
                  <a:pt x="461" y="462"/>
                  <a:pt x="461" y="462"/>
                  <a:pt x="461" y="462"/>
                </a:cubicBezTo>
                <a:cubicBezTo>
                  <a:pt x="461" y="462"/>
                  <a:pt x="461" y="462"/>
                  <a:pt x="461" y="462"/>
                </a:cubicBezTo>
                <a:cubicBezTo>
                  <a:pt x="439" y="484"/>
                  <a:pt x="413" y="501"/>
                  <a:pt x="383" y="513"/>
                </a:cubicBezTo>
                <a:cubicBezTo>
                  <a:pt x="356" y="525"/>
                  <a:pt x="325" y="531"/>
                  <a:pt x="292" y="531"/>
                </a:cubicBezTo>
                <a:cubicBezTo>
                  <a:pt x="260" y="531"/>
                  <a:pt x="229" y="525"/>
                  <a:pt x="201" y="513"/>
                </a:cubicBezTo>
                <a:cubicBezTo>
                  <a:pt x="201" y="513"/>
                  <a:pt x="201" y="513"/>
                  <a:pt x="201" y="513"/>
                </a:cubicBezTo>
                <a:cubicBezTo>
                  <a:pt x="172" y="501"/>
                  <a:pt x="145" y="484"/>
                  <a:pt x="123" y="462"/>
                </a:cubicBezTo>
                <a:cubicBezTo>
                  <a:pt x="123" y="461"/>
                  <a:pt x="123" y="461"/>
                  <a:pt x="123" y="461"/>
                </a:cubicBezTo>
                <a:cubicBezTo>
                  <a:pt x="123" y="461"/>
                  <a:pt x="123" y="461"/>
                  <a:pt x="123" y="461"/>
                </a:cubicBezTo>
                <a:cubicBezTo>
                  <a:pt x="101" y="439"/>
                  <a:pt x="84" y="413"/>
                  <a:pt x="72" y="384"/>
                </a:cubicBezTo>
                <a:cubicBezTo>
                  <a:pt x="71" y="383"/>
                  <a:pt x="71" y="383"/>
                  <a:pt x="71" y="383"/>
                </a:cubicBezTo>
                <a:cubicBezTo>
                  <a:pt x="60" y="355"/>
                  <a:pt x="53" y="325"/>
                  <a:pt x="53" y="293"/>
                </a:cubicBezTo>
                <a:cubicBezTo>
                  <a:pt x="53" y="260"/>
                  <a:pt x="60" y="229"/>
                  <a:pt x="72" y="201"/>
                </a:cubicBezTo>
                <a:cubicBezTo>
                  <a:pt x="84" y="172"/>
                  <a:pt x="101" y="146"/>
                  <a:pt x="123" y="124"/>
                </a:cubicBezTo>
                <a:cubicBezTo>
                  <a:pt x="167" y="81"/>
                  <a:pt x="226" y="54"/>
                  <a:pt x="292" y="54"/>
                </a:cubicBezTo>
                <a:cubicBezTo>
                  <a:pt x="325" y="54"/>
                  <a:pt x="356" y="60"/>
                  <a:pt x="383" y="72"/>
                </a:cubicBezTo>
                <a:cubicBezTo>
                  <a:pt x="413" y="84"/>
                  <a:pt x="439" y="102"/>
                  <a:pt x="461" y="124"/>
                </a:cubicBezTo>
                <a:cubicBezTo>
                  <a:pt x="462" y="125"/>
                  <a:pt x="462" y="125"/>
                  <a:pt x="462" y="125"/>
                </a:cubicBezTo>
                <a:cubicBezTo>
                  <a:pt x="484" y="147"/>
                  <a:pt x="501" y="173"/>
                  <a:pt x="513" y="201"/>
                </a:cubicBezTo>
                <a:cubicBezTo>
                  <a:pt x="514" y="203"/>
                  <a:pt x="514" y="203"/>
                  <a:pt x="514" y="203"/>
                </a:cubicBezTo>
                <a:cubicBezTo>
                  <a:pt x="525" y="230"/>
                  <a:pt x="531" y="261"/>
                  <a:pt x="531" y="293"/>
                </a:cubicBezTo>
                <a:cubicBezTo>
                  <a:pt x="531" y="325"/>
                  <a:pt x="525" y="356"/>
                  <a:pt x="513" y="384"/>
                </a:cubicBezTo>
                <a:cubicBezTo>
                  <a:pt x="501" y="413"/>
                  <a:pt x="483" y="440"/>
                  <a:pt x="461" y="461"/>
                </a:cubicBezTo>
                <a:close/>
                <a:moveTo>
                  <a:pt x="219" y="118"/>
                </a:moveTo>
                <a:cubicBezTo>
                  <a:pt x="219" y="118"/>
                  <a:pt x="219" y="118"/>
                  <a:pt x="219" y="118"/>
                </a:cubicBezTo>
                <a:cubicBezTo>
                  <a:pt x="207" y="123"/>
                  <a:pt x="197" y="129"/>
                  <a:pt x="187" y="136"/>
                </a:cubicBezTo>
                <a:cubicBezTo>
                  <a:pt x="177" y="142"/>
                  <a:pt x="167" y="150"/>
                  <a:pt x="159" y="159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50" y="168"/>
                  <a:pt x="142" y="177"/>
                  <a:pt x="135" y="187"/>
                </a:cubicBezTo>
                <a:cubicBezTo>
                  <a:pt x="129" y="197"/>
                  <a:pt x="123" y="208"/>
                  <a:pt x="118" y="219"/>
                </a:cubicBezTo>
                <a:cubicBezTo>
                  <a:pt x="114" y="227"/>
                  <a:pt x="118" y="237"/>
                  <a:pt x="126" y="240"/>
                </a:cubicBezTo>
                <a:cubicBezTo>
                  <a:pt x="135" y="244"/>
                  <a:pt x="144" y="240"/>
                  <a:pt x="147" y="232"/>
                </a:cubicBezTo>
                <a:cubicBezTo>
                  <a:pt x="151" y="222"/>
                  <a:pt x="156" y="213"/>
                  <a:pt x="162" y="205"/>
                </a:cubicBezTo>
                <a:cubicBezTo>
                  <a:pt x="168" y="197"/>
                  <a:pt x="174" y="189"/>
                  <a:pt x="181" y="182"/>
                </a:cubicBezTo>
                <a:cubicBezTo>
                  <a:pt x="188" y="174"/>
                  <a:pt x="196" y="168"/>
                  <a:pt x="205" y="163"/>
                </a:cubicBezTo>
                <a:cubicBezTo>
                  <a:pt x="213" y="157"/>
                  <a:pt x="222" y="152"/>
                  <a:pt x="231" y="148"/>
                </a:cubicBezTo>
                <a:cubicBezTo>
                  <a:pt x="239" y="144"/>
                  <a:pt x="243" y="135"/>
                  <a:pt x="240" y="127"/>
                </a:cubicBezTo>
                <a:cubicBezTo>
                  <a:pt x="236" y="119"/>
                  <a:pt x="227" y="115"/>
                  <a:pt x="219" y="118"/>
                </a:cubicBezTo>
                <a:close/>
                <a:moveTo>
                  <a:pt x="465" y="277"/>
                </a:moveTo>
                <a:cubicBezTo>
                  <a:pt x="465" y="277"/>
                  <a:pt x="465" y="277"/>
                  <a:pt x="465" y="277"/>
                </a:cubicBezTo>
                <a:cubicBezTo>
                  <a:pt x="457" y="277"/>
                  <a:pt x="449" y="284"/>
                  <a:pt x="449" y="293"/>
                </a:cubicBezTo>
                <a:cubicBezTo>
                  <a:pt x="449" y="313"/>
                  <a:pt x="445" y="334"/>
                  <a:pt x="438" y="353"/>
                </a:cubicBezTo>
                <a:cubicBezTo>
                  <a:pt x="437" y="354"/>
                  <a:pt x="437" y="354"/>
                  <a:pt x="437" y="354"/>
                </a:cubicBezTo>
                <a:cubicBezTo>
                  <a:pt x="430" y="372"/>
                  <a:pt x="418" y="389"/>
                  <a:pt x="403" y="404"/>
                </a:cubicBezTo>
                <a:cubicBezTo>
                  <a:pt x="388" y="419"/>
                  <a:pt x="371" y="430"/>
                  <a:pt x="352" y="438"/>
                </a:cubicBezTo>
                <a:cubicBezTo>
                  <a:pt x="333" y="446"/>
                  <a:pt x="313" y="450"/>
                  <a:pt x="292" y="450"/>
                </a:cubicBezTo>
                <a:cubicBezTo>
                  <a:pt x="283" y="450"/>
                  <a:pt x="276" y="457"/>
                  <a:pt x="276" y="466"/>
                </a:cubicBezTo>
                <a:cubicBezTo>
                  <a:pt x="276" y="475"/>
                  <a:pt x="283" y="482"/>
                  <a:pt x="292" y="482"/>
                </a:cubicBezTo>
                <a:cubicBezTo>
                  <a:pt x="317" y="482"/>
                  <a:pt x="341" y="477"/>
                  <a:pt x="365" y="468"/>
                </a:cubicBezTo>
                <a:cubicBezTo>
                  <a:pt x="387" y="458"/>
                  <a:pt x="408" y="445"/>
                  <a:pt x="426" y="427"/>
                </a:cubicBezTo>
                <a:cubicBezTo>
                  <a:pt x="444" y="409"/>
                  <a:pt x="458" y="388"/>
                  <a:pt x="467" y="366"/>
                </a:cubicBezTo>
                <a:cubicBezTo>
                  <a:pt x="467" y="365"/>
                  <a:pt x="467" y="365"/>
                  <a:pt x="467" y="365"/>
                </a:cubicBezTo>
                <a:cubicBezTo>
                  <a:pt x="477" y="342"/>
                  <a:pt x="482" y="317"/>
                  <a:pt x="482" y="293"/>
                </a:cubicBezTo>
                <a:cubicBezTo>
                  <a:pt x="482" y="284"/>
                  <a:pt x="474" y="277"/>
                  <a:pt x="465" y="2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48643" name="文本框 1" descr="7b0a20202020227461726765744d6f64756c65223a20226b6f6e6c696e65666f6e7473220a7d0a"/>
          <p:cNvSpPr txBox="1"/>
          <p:nvPr/>
        </p:nvSpPr>
        <p:spPr>
          <a:xfrm rot="6408">
            <a:off x="9220262" y="643732"/>
            <a:ext cx="2820038" cy="6098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呼与应的关系</a:t>
            </a:r>
            <a:endParaRPr lang="zh-CN" altLang="en-US" sz="4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3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综合</a:t>
            </a:r>
            <a:r>
              <a:rPr lang="zh-CN" altLang="en-US" sz="4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记事条目中常规条目和单一性记事条目的呼应。“加大对违法案件的查处力度”</a:t>
            </a:r>
            <a:r>
              <a:rPr lang="en-US" altLang="zh-CN" sz="4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4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97160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45" y="614680"/>
            <a:ext cx="4373880" cy="5927090"/>
          </a:xfrm>
          <a:prstGeom prst="rect">
            <a:avLst/>
          </a:prstGeom>
        </p:spPr>
      </p:pic>
      <p:pic>
        <p:nvPicPr>
          <p:cNvPr id="209716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8" y="614679"/>
            <a:ext cx="4479925" cy="5045983"/>
          </a:xfrm>
          <a:prstGeom prst="rect">
            <a:avLst/>
          </a:prstGeom>
        </p:spPr>
      </p:pic>
      <p:pic>
        <p:nvPicPr>
          <p:cNvPr id="2097162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788" y="5451457"/>
            <a:ext cx="4578578" cy="10903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组合 7"/>
          <p:cNvGrpSpPr/>
          <p:nvPr/>
        </p:nvGrpSpPr>
        <p:grpSpPr>
          <a:xfrm>
            <a:off x="819097" y="-14152"/>
            <a:ext cx="10552536" cy="6900456"/>
            <a:chOff x="819732" y="-14152"/>
            <a:chExt cx="10552536" cy="6900456"/>
          </a:xfrm>
        </p:grpSpPr>
        <p:grpSp>
          <p:nvGrpSpPr>
            <p:cNvPr id="113" name="组合 3"/>
            <p:cNvGrpSpPr/>
            <p:nvPr/>
          </p:nvGrpSpPr>
          <p:grpSpPr>
            <a:xfrm>
              <a:off x="819732" y="-1"/>
              <a:ext cx="10552536" cy="6886304"/>
              <a:chOff x="819732" y="-1"/>
              <a:chExt cx="10552536" cy="6886304"/>
            </a:xfrm>
          </p:grpSpPr>
          <p:sp>
            <p:nvSpPr>
              <p:cNvPr id="1048644" name="任意多边形: 形状 4"/>
              <p:cNvSpPr/>
              <p:nvPr/>
            </p:nvSpPr>
            <p:spPr>
              <a:xfrm>
                <a:off x="1669142" y="0"/>
                <a:ext cx="8853716" cy="6872152"/>
              </a:xfrm>
              <a:custGeom>
                <a:avLst/>
                <a:gdLst>
                  <a:gd name="connsiteX0" fmla="*/ 1627535 w 8853716"/>
                  <a:gd name="connsiteY0" fmla="*/ 0 h 6872152"/>
                  <a:gd name="connsiteX1" fmla="*/ 7226181 w 8853716"/>
                  <a:gd name="connsiteY1" fmla="*/ 0 h 6872152"/>
                  <a:gd name="connsiteX2" fmla="*/ 7242751 w 8853716"/>
                  <a:gd name="connsiteY2" fmla="*/ 13021 h 6872152"/>
                  <a:gd name="connsiteX3" fmla="*/ 8853716 w 8853716"/>
                  <a:gd name="connsiteY3" fmla="*/ 3429000 h 6872152"/>
                  <a:gd name="connsiteX4" fmla="*/ 7242751 w 8853716"/>
                  <a:gd name="connsiteY4" fmla="*/ 6844979 h 6872152"/>
                  <a:gd name="connsiteX5" fmla="*/ 7208172 w 8853716"/>
                  <a:gd name="connsiteY5" fmla="*/ 6872152 h 6872152"/>
                  <a:gd name="connsiteX6" fmla="*/ 1645544 w 8853716"/>
                  <a:gd name="connsiteY6" fmla="*/ 6872152 h 6872152"/>
                  <a:gd name="connsiteX7" fmla="*/ 1610966 w 8853716"/>
                  <a:gd name="connsiteY7" fmla="*/ 6844979 h 6872152"/>
                  <a:gd name="connsiteX8" fmla="*/ 0 w 8853716"/>
                  <a:gd name="connsiteY8" fmla="*/ 3429000 h 6872152"/>
                  <a:gd name="connsiteX9" fmla="*/ 1610966 w 8853716"/>
                  <a:gd name="connsiteY9" fmla="*/ 13021 h 687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53716" h="6872152">
                    <a:moveTo>
                      <a:pt x="1627535" y="0"/>
                    </a:moveTo>
                    <a:lnTo>
                      <a:pt x="7226181" y="0"/>
                    </a:lnTo>
                    <a:lnTo>
                      <a:pt x="7242751" y="13021"/>
                    </a:lnTo>
                    <a:cubicBezTo>
                      <a:pt x="8226608" y="824972"/>
                      <a:pt x="8853716" y="2053752"/>
                      <a:pt x="8853716" y="3429000"/>
                    </a:cubicBezTo>
                    <a:cubicBezTo>
                      <a:pt x="8853716" y="4804249"/>
                      <a:pt x="8226608" y="6033028"/>
                      <a:pt x="7242751" y="6844979"/>
                    </a:cubicBezTo>
                    <a:lnTo>
                      <a:pt x="7208172" y="6872152"/>
                    </a:lnTo>
                    <a:lnTo>
                      <a:pt x="1645544" y="6872152"/>
                    </a:lnTo>
                    <a:lnTo>
                      <a:pt x="1610966" y="6844979"/>
                    </a:lnTo>
                    <a:cubicBezTo>
                      <a:pt x="627109" y="6033028"/>
                      <a:pt x="0" y="4804249"/>
                      <a:pt x="0" y="3429000"/>
                    </a:cubicBezTo>
                    <a:cubicBezTo>
                      <a:pt x="0" y="2053752"/>
                      <a:pt x="627109" y="824972"/>
                      <a:pt x="1610966" y="13021"/>
                    </a:cubicBezTo>
                    <a:close/>
                  </a:path>
                </a:pathLst>
              </a:custGeom>
              <a:solidFill>
                <a:srgbClr val="96B9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8645" name="任意多边形: 形状 5"/>
              <p:cNvSpPr/>
              <p:nvPr/>
            </p:nvSpPr>
            <p:spPr>
              <a:xfrm>
                <a:off x="819732" y="-1"/>
                <a:ext cx="10552536" cy="6886304"/>
              </a:xfrm>
              <a:custGeom>
                <a:avLst/>
                <a:gdLst>
                  <a:gd name="connsiteX0" fmla="*/ 9233530 w 10552536"/>
                  <a:gd name="connsiteY0" fmla="*/ 0 h 6886304"/>
                  <a:gd name="connsiteX1" fmla="*/ 9285312 w 10552536"/>
                  <a:gd name="connsiteY1" fmla="*/ 0 h 6886304"/>
                  <a:gd name="connsiteX2" fmla="*/ 9347692 w 10552536"/>
                  <a:gd name="connsiteY2" fmla="*/ 72015 h 6886304"/>
                  <a:gd name="connsiteX3" fmla="*/ 10552536 w 10552536"/>
                  <a:gd name="connsiteY3" fmla="*/ 3428211 h 6886304"/>
                  <a:gd name="connsiteX4" fmla="*/ 9347692 w 10552536"/>
                  <a:gd name="connsiteY4" fmla="*/ 6784407 h 6886304"/>
                  <a:gd name="connsiteX5" fmla="*/ 9259426 w 10552536"/>
                  <a:gd name="connsiteY5" fmla="*/ 6886304 h 6886304"/>
                  <a:gd name="connsiteX6" fmla="*/ 9207646 w 10552536"/>
                  <a:gd name="connsiteY6" fmla="*/ 6886304 h 6886304"/>
                  <a:gd name="connsiteX7" fmla="*/ 9317482 w 10552536"/>
                  <a:gd name="connsiteY7" fmla="*/ 6759505 h 6886304"/>
                  <a:gd name="connsiteX8" fmla="*/ 10513386 w 10552536"/>
                  <a:gd name="connsiteY8" fmla="*/ 3428211 h 6886304"/>
                  <a:gd name="connsiteX9" fmla="*/ 9317482 w 10552536"/>
                  <a:gd name="connsiteY9" fmla="*/ 96918 h 6886304"/>
                  <a:gd name="connsiteX10" fmla="*/ 1267224 w 10552536"/>
                  <a:gd name="connsiteY10" fmla="*/ 0 h 6886304"/>
                  <a:gd name="connsiteX11" fmla="*/ 1319007 w 10552536"/>
                  <a:gd name="connsiteY11" fmla="*/ 0 h 6886304"/>
                  <a:gd name="connsiteX12" fmla="*/ 1235054 w 10552536"/>
                  <a:gd name="connsiteY12" fmla="*/ 96918 h 6886304"/>
                  <a:gd name="connsiteX13" fmla="*/ 39151 w 10552536"/>
                  <a:gd name="connsiteY13" fmla="*/ 3428211 h 6886304"/>
                  <a:gd name="connsiteX14" fmla="*/ 1235054 w 10552536"/>
                  <a:gd name="connsiteY14" fmla="*/ 6759505 h 6886304"/>
                  <a:gd name="connsiteX15" fmla="*/ 1344891 w 10552536"/>
                  <a:gd name="connsiteY15" fmla="*/ 6886304 h 6886304"/>
                  <a:gd name="connsiteX16" fmla="*/ 1293110 w 10552536"/>
                  <a:gd name="connsiteY16" fmla="*/ 6886304 h 6886304"/>
                  <a:gd name="connsiteX17" fmla="*/ 1204844 w 10552536"/>
                  <a:gd name="connsiteY17" fmla="*/ 6784407 h 6886304"/>
                  <a:gd name="connsiteX18" fmla="*/ 0 w 10552536"/>
                  <a:gd name="connsiteY18" fmla="*/ 3428211 h 6886304"/>
                  <a:gd name="connsiteX19" fmla="*/ 1204844 w 10552536"/>
                  <a:gd name="connsiteY19" fmla="*/ 72015 h 688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52536" h="6886304">
                    <a:moveTo>
                      <a:pt x="9233530" y="0"/>
                    </a:moveTo>
                    <a:lnTo>
                      <a:pt x="9285312" y="0"/>
                    </a:lnTo>
                    <a:lnTo>
                      <a:pt x="9347692" y="72015"/>
                    </a:lnTo>
                    <a:cubicBezTo>
                      <a:pt x="10100384" y="984065"/>
                      <a:pt x="10552536" y="2153335"/>
                      <a:pt x="10552536" y="3428211"/>
                    </a:cubicBezTo>
                    <a:cubicBezTo>
                      <a:pt x="10552536" y="4703087"/>
                      <a:pt x="10100384" y="5872357"/>
                      <a:pt x="9347692" y="6784407"/>
                    </a:cubicBezTo>
                    <a:lnTo>
                      <a:pt x="9259426" y="6886304"/>
                    </a:lnTo>
                    <a:lnTo>
                      <a:pt x="9207646" y="6886304"/>
                    </a:lnTo>
                    <a:lnTo>
                      <a:pt x="9317482" y="6759505"/>
                    </a:lnTo>
                    <a:cubicBezTo>
                      <a:pt x="10064588" y="5854222"/>
                      <a:pt x="10513386" y="4693628"/>
                      <a:pt x="10513386" y="3428211"/>
                    </a:cubicBezTo>
                    <a:cubicBezTo>
                      <a:pt x="10513386" y="2162795"/>
                      <a:pt x="10064588" y="1002201"/>
                      <a:pt x="9317482" y="96918"/>
                    </a:cubicBezTo>
                    <a:close/>
                    <a:moveTo>
                      <a:pt x="1267224" y="0"/>
                    </a:moveTo>
                    <a:lnTo>
                      <a:pt x="1319007" y="0"/>
                    </a:lnTo>
                    <a:lnTo>
                      <a:pt x="1235054" y="96918"/>
                    </a:lnTo>
                    <a:cubicBezTo>
                      <a:pt x="487948" y="1002201"/>
                      <a:pt x="39151" y="2162795"/>
                      <a:pt x="39151" y="3428211"/>
                    </a:cubicBezTo>
                    <a:cubicBezTo>
                      <a:pt x="39151" y="4693628"/>
                      <a:pt x="487948" y="5854222"/>
                      <a:pt x="1235054" y="6759505"/>
                    </a:cubicBezTo>
                    <a:lnTo>
                      <a:pt x="1344891" y="6886304"/>
                    </a:lnTo>
                    <a:lnTo>
                      <a:pt x="1293110" y="6886304"/>
                    </a:lnTo>
                    <a:lnTo>
                      <a:pt x="1204844" y="6784407"/>
                    </a:lnTo>
                    <a:cubicBezTo>
                      <a:pt x="452153" y="5872357"/>
                      <a:pt x="0" y="4703087"/>
                      <a:pt x="0" y="3428211"/>
                    </a:cubicBezTo>
                    <a:cubicBezTo>
                      <a:pt x="0" y="2153335"/>
                      <a:pt x="452153" y="984065"/>
                      <a:pt x="1204844" y="72015"/>
                    </a:cubicBezTo>
                    <a:close/>
                  </a:path>
                </a:pathLst>
              </a:custGeom>
              <a:solidFill>
                <a:srgbClr val="AFCAD3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048646" name="任意多边形: 形状 6"/>
            <p:cNvSpPr/>
            <p:nvPr/>
          </p:nvSpPr>
          <p:spPr>
            <a:xfrm>
              <a:off x="1349828" y="-14152"/>
              <a:ext cx="9492344" cy="6900456"/>
            </a:xfrm>
            <a:custGeom>
              <a:avLst/>
              <a:gdLst>
                <a:gd name="connsiteX0" fmla="*/ 7959844 w 9492344"/>
                <a:gd name="connsiteY0" fmla="*/ 0 h 6900456"/>
                <a:gd name="connsiteX1" fmla="*/ 8010864 w 9492344"/>
                <a:gd name="connsiteY1" fmla="*/ 0 h 6900456"/>
                <a:gd name="connsiteX2" fmla="*/ 8102222 w 9492344"/>
                <a:gd name="connsiteY2" fmla="*/ 87102 h 6900456"/>
                <a:gd name="connsiteX3" fmla="*/ 9492344 w 9492344"/>
                <a:gd name="connsiteY3" fmla="*/ 3443152 h 6900456"/>
                <a:gd name="connsiteX4" fmla="*/ 8102222 w 9492344"/>
                <a:gd name="connsiteY4" fmla="*/ 6799202 h 6900456"/>
                <a:gd name="connsiteX5" fmla="*/ 7996021 w 9492344"/>
                <a:gd name="connsiteY5" fmla="*/ 6900456 h 6900456"/>
                <a:gd name="connsiteX6" fmla="*/ 7945000 w 9492344"/>
                <a:gd name="connsiteY6" fmla="*/ 6900456 h 6900456"/>
                <a:gd name="connsiteX7" fmla="*/ 8077320 w 9492344"/>
                <a:gd name="connsiteY7" fmla="*/ 6774301 h 6900456"/>
                <a:gd name="connsiteX8" fmla="*/ 9457127 w 9492344"/>
                <a:gd name="connsiteY8" fmla="*/ 3443152 h 6900456"/>
                <a:gd name="connsiteX9" fmla="*/ 8077320 w 9492344"/>
                <a:gd name="connsiteY9" fmla="*/ 112004 h 6900456"/>
                <a:gd name="connsiteX10" fmla="*/ 1481480 w 9492344"/>
                <a:gd name="connsiteY10" fmla="*/ 0 h 6900456"/>
                <a:gd name="connsiteX11" fmla="*/ 1532500 w 9492344"/>
                <a:gd name="connsiteY11" fmla="*/ 0 h 6900456"/>
                <a:gd name="connsiteX12" fmla="*/ 1415024 w 9492344"/>
                <a:gd name="connsiteY12" fmla="*/ 112004 h 6900456"/>
                <a:gd name="connsiteX13" fmla="*/ 35217 w 9492344"/>
                <a:gd name="connsiteY13" fmla="*/ 3443152 h 6900456"/>
                <a:gd name="connsiteX14" fmla="*/ 1415024 w 9492344"/>
                <a:gd name="connsiteY14" fmla="*/ 6774301 h 6900456"/>
                <a:gd name="connsiteX15" fmla="*/ 1547344 w 9492344"/>
                <a:gd name="connsiteY15" fmla="*/ 6900456 h 6900456"/>
                <a:gd name="connsiteX16" fmla="*/ 1496324 w 9492344"/>
                <a:gd name="connsiteY16" fmla="*/ 6900456 h 6900456"/>
                <a:gd name="connsiteX17" fmla="*/ 1390122 w 9492344"/>
                <a:gd name="connsiteY17" fmla="*/ 6799202 h 6900456"/>
                <a:gd name="connsiteX18" fmla="*/ 0 w 9492344"/>
                <a:gd name="connsiteY18" fmla="*/ 3443152 h 6900456"/>
                <a:gd name="connsiteX19" fmla="*/ 1390122 w 9492344"/>
                <a:gd name="connsiteY19" fmla="*/ 87102 h 690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492344" h="6900456">
                  <a:moveTo>
                    <a:pt x="7959844" y="0"/>
                  </a:moveTo>
                  <a:lnTo>
                    <a:pt x="8010864" y="0"/>
                  </a:lnTo>
                  <a:lnTo>
                    <a:pt x="8102222" y="87102"/>
                  </a:lnTo>
                  <a:cubicBezTo>
                    <a:pt x="8961111" y="945990"/>
                    <a:pt x="9492344" y="2132533"/>
                    <a:pt x="9492344" y="3443152"/>
                  </a:cubicBezTo>
                  <a:cubicBezTo>
                    <a:pt x="9492344" y="4753771"/>
                    <a:pt x="8961111" y="5940314"/>
                    <a:pt x="8102222" y="6799202"/>
                  </a:cubicBezTo>
                  <a:lnTo>
                    <a:pt x="7996021" y="6900456"/>
                  </a:lnTo>
                  <a:lnTo>
                    <a:pt x="7945000" y="6900456"/>
                  </a:lnTo>
                  <a:lnTo>
                    <a:pt x="8077320" y="6774301"/>
                  </a:lnTo>
                  <a:cubicBezTo>
                    <a:pt x="8929835" y="5921786"/>
                    <a:pt x="9457127" y="4744047"/>
                    <a:pt x="9457127" y="3443152"/>
                  </a:cubicBezTo>
                  <a:cubicBezTo>
                    <a:pt x="9457127" y="2142258"/>
                    <a:pt x="8929835" y="964519"/>
                    <a:pt x="8077320" y="112004"/>
                  </a:cubicBezTo>
                  <a:close/>
                  <a:moveTo>
                    <a:pt x="1481480" y="0"/>
                  </a:moveTo>
                  <a:lnTo>
                    <a:pt x="1532500" y="0"/>
                  </a:lnTo>
                  <a:lnTo>
                    <a:pt x="1415024" y="112004"/>
                  </a:lnTo>
                  <a:cubicBezTo>
                    <a:pt x="562509" y="964519"/>
                    <a:pt x="35217" y="2142258"/>
                    <a:pt x="35217" y="3443152"/>
                  </a:cubicBezTo>
                  <a:cubicBezTo>
                    <a:pt x="35217" y="4744047"/>
                    <a:pt x="562509" y="5921786"/>
                    <a:pt x="1415024" y="6774301"/>
                  </a:cubicBezTo>
                  <a:lnTo>
                    <a:pt x="1547344" y="6900456"/>
                  </a:lnTo>
                  <a:lnTo>
                    <a:pt x="1496324" y="6900456"/>
                  </a:lnTo>
                  <a:lnTo>
                    <a:pt x="1390122" y="6799202"/>
                  </a:lnTo>
                  <a:cubicBezTo>
                    <a:pt x="531234" y="5940314"/>
                    <a:pt x="0" y="4753771"/>
                    <a:pt x="0" y="3443152"/>
                  </a:cubicBezTo>
                  <a:cubicBezTo>
                    <a:pt x="0" y="2132533"/>
                    <a:pt x="531234" y="945990"/>
                    <a:pt x="1390122" y="87102"/>
                  </a:cubicBezTo>
                  <a:close/>
                </a:path>
              </a:pathLst>
            </a:custGeom>
            <a:solidFill>
              <a:srgbClr val="AFC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48647" name="文本框 13"/>
          <p:cNvSpPr txBox="1"/>
          <p:nvPr/>
        </p:nvSpPr>
        <p:spPr>
          <a:xfrm>
            <a:off x="1668780" y="2459355"/>
            <a:ext cx="8655050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sz="5400" b="1" spc="1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二、</a:t>
            </a:r>
            <a:r>
              <a:rPr lang="zh-CN" altLang="en-US" sz="5400" b="1" spc="1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单一性条目的主要类型及构成要素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文本框 1" descr="7b0a20202020227461726765744d6f64756c65223a20226b6f6e6c696e65666f6e7473220a7d0a"/>
          <p:cNvSpPr txBox="1"/>
          <p:nvPr/>
        </p:nvSpPr>
        <p:spPr>
          <a:xfrm>
            <a:off x="355600" y="264317"/>
            <a:ext cx="11480800" cy="6085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lang="en-US" alt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单一性条目涉及的范围很广，大致可以分为十二类。</a:t>
            </a: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一）政策规划法规类条目。主要包括重要政策、重大决策，行业规划、产业规划，法律法规出台等，要素有背景、时间、名称、出台政策的主体、主要内容及其意义，执行情况，至年末产生的影响和效果等，以内容概括为重点。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如“《无锡市文明行为促进条例》实施”“民营企业融资会诊帮扶机制”（《无锡年鉴2020》）“《关于精准做好建档立卡低收入人口兜底保障脱贫工作的实施意见》印发实施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“现代海洋经济功能区总体规划编制完成”（《盐城年鉴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2020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》）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《泰州市住宅物业管理条例》出台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《关于促进建筑业高质量发展的实施意见》出台”“《江苏省电力条例》在泰州率先落地”（《泰州年鉴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2021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》）。</a:t>
            </a:r>
          </a:p>
          <a:p>
            <a:pPr>
              <a:lnSpc>
                <a:spcPct val="120000"/>
              </a:lnSpc>
            </a:pP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4338955" cy="5278120"/>
          </a:xfrm>
          <a:prstGeom prst="rect">
            <a:avLst/>
          </a:prstGeom>
        </p:spPr>
      </p:pic>
      <p:pic>
        <p:nvPicPr>
          <p:cNvPr id="2097164" name="图片 2"/>
          <p:cNvPicPr>
            <a:picLocks noChangeAspect="1"/>
          </p:cNvPicPr>
          <p:nvPr/>
        </p:nvPicPr>
        <p:blipFill>
          <a:blip r:embed="rId3"/>
          <a:srcRect t="34525"/>
          <a:stretch>
            <a:fillRect/>
          </a:stretch>
        </p:blipFill>
        <p:spPr>
          <a:xfrm>
            <a:off x="0" y="5124450"/>
            <a:ext cx="4338955" cy="1663065"/>
          </a:xfrm>
          <a:prstGeom prst="rect">
            <a:avLst/>
          </a:prstGeom>
        </p:spPr>
      </p:pic>
      <p:cxnSp>
        <p:nvCxnSpPr>
          <p:cNvPr id="3145731" name="直接连接符 4"/>
          <p:cNvCxnSpPr>
            <a:cxnSpLocks/>
          </p:cNvCxnSpPr>
          <p:nvPr/>
        </p:nvCxnSpPr>
        <p:spPr>
          <a:xfrm flipV="1">
            <a:off x="197485" y="414020"/>
            <a:ext cx="3944620" cy="30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2" name="直接连接符 5"/>
          <p:cNvCxnSpPr>
            <a:cxnSpLocks/>
          </p:cNvCxnSpPr>
          <p:nvPr/>
        </p:nvCxnSpPr>
        <p:spPr>
          <a:xfrm>
            <a:off x="360045" y="644525"/>
            <a:ext cx="465455" cy="1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65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955" y="101600"/>
            <a:ext cx="3923665" cy="6756400"/>
          </a:xfrm>
          <a:prstGeom prst="rect">
            <a:avLst/>
          </a:prstGeom>
        </p:spPr>
      </p:pic>
      <p:cxnSp>
        <p:nvCxnSpPr>
          <p:cNvPr id="3145733" name="直接连接符 7"/>
          <p:cNvCxnSpPr>
            <a:cxnSpLocks/>
          </p:cNvCxnSpPr>
          <p:nvPr/>
        </p:nvCxnSpPr>
        <p:spPr>
          <a:xfrm flipV="1">
            <a:off x="4463415" y="636270"/>
            <a:ext cx="3392170" cy="184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4" name="直接连接符 8"/>
          <p:cNvCxnSpPr>
            <a:cxnSpLocks/>
          </p:cNvCxnSpPr>
          <p:nvPr/>
        </p:nvCxnSpPr>
        <p:spPr>
          <a:xfrm>
            <a:off x="4463415" y="876935"/>
            <a:ext cx="946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66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3740" y="101600"/>
            <a:ext cx="3858260" cy="6756400"/>
          </a:xfrm>
          <a:prstGeom prst="rect">
            <a:avLst/>
          </a:prstGeom>
        </p:spPr>
      </p:pic>
      <p:cxnSp>
        <p:nvCxnSpPr>
          <p:cNvPr id="3145735" name="直接连接符 10"/>
          <p:cNvCxnSpPr>
            <a:cxnSpLocks/>
          </p:cNvCxnSpPr>
          <p:nvPr/>
        </p:nvCxnSpPr>
        <p:spPr>
          <a:xfrm>
            <a:off x="8585835" y="795655"/>
            <a:ext cx="3482340" cy="2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6" name="直接连接符 11"/>
          <p:cNvCxnSpPr>
            <a:cxnSpLocks/>
          </p:cNvCxnSpPr>
          <p:nvPr/>
        </p:nvCxnSpPr>
        <p:spPr>
          <a:xfrm>
            <a:off x="8459470" y="1294765"/>
            <a:ext cx="751840" cy="12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文本框 3"/>
          <p:cNvSpPr txBox="1"/>
          <p:nvPr/>
        </p:nvSpPr>
        <p:spPr>
          <a:xfrm>
            <a:off x="448310" y="838835"/>
            <a:ext cx="11505565" cy="58572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（二）机构改革类条目。主要包括机构成立的背景、时间、地点、机构的职能与作用，重点介绍机构的职能和作用。如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市级党政机构组建成立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（《无锡年鉴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2020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》）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（三）会议类条目。主要包括会议的起止时间、地点、举办单位，与会者身份和人数，会议主题、决议部署、决定、会议成效和影响等，重点介绍会议的主要内容和效果。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如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市委十二届八次全体会议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市政府全体（扩大）会议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提案办理协商会议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（某市级年鉴），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第二届江苏发展暨首届全球苏商大会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全省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2019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年度高质量发展总结表彰大会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交通强省暨现代综合交通运输体系建设推进会议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等（《江苏年鉴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2020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》）。</a:t>
            </a:r>
          </a:p>
          <a:p>
            <a:pPr>
              <a:lnSpc>
                <a:spcPct val="90000"/>
              </a:lnSpc>
            </a:pPr>
            <a:r>
              <a:rPr lang="en-US" alt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A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文本框 1" descr="7b0a20202020227461726765744d6f64756c65223a20226b6f6e6c696e65666f6e7473220a7d0a"/>
          <p:cNvSpPr txBox="1"/>
          <p:nvPr/>
        </p:nvSpPr>
        <p:spPr>
          <a:xfrm>
            <a:off x="0" y="208925"/>
            <a:ext cx="11461750" cy="733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lang="en-US" alt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lang="zh-CN" alt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（四）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活动类条目。主要包括调研、研讨、赛事、培训、节庆、展览等。要素有活动名称，开展时间、地点和范围，举办单位，活动内容，参加人员和人数，活动效果与影响等。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如“全省县（市、区）委书记政治能力建设专题培训班”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（《江苏年鉴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2020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》），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“第二届江南文脉论坛”“扬州市返乡下乡人员创业创新大赛”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（《扬州年鉴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2020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》）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“盐城非物质文化遗产精品展在香港展出”“‘产业强市、生态立市、富民兴市’建言献策活动”（《盐城年鉴2020》）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“2020寻味泰州”水城蟹乡美食旅游季”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“‘寻味泰州 吃货登场’百日美食促销节”等。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（五）工程项目类条目。主要包括工程项目简要背景、项目名称和主题、开工时间、竣工时间、地点、规模、经济效益和社会效益，重点记述其规模和成效。“江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苏省煤炭物流靖江基地项目二期工程开工”。（《泰州年鉴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2021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》）</a:t>
            </a:r>
          </a:p>
          <a:p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矩形 28"/>
          <p:cNvSpPr/>
          <p:nvPr/>
        </p:nvSpPr>
        <p:spPr>
          <a:xfrm>
            <a:off x="0" y="0"/>
            <a:ext cx="2844800" cy="6858000"/>
          </a:xfrm>
          <a:prstGeom prst="rect">
            <a:avLst/>
          </a:prstGeom>
          <a:solidFill>
            <a:srgbClr val="96B9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仿宋_GBK" panose="02000000000000000000" charset="-122"/>
              <a:ea typeface="方正仿宋_GBK" panose="02000000000000000000" charset="-122"/>
            </a:endParaRPr>
          </a:p>
        </p:txBody>
      </p:sp>
      <p:sp>
        <p:nvSpPr>
          <p:cNvPr id="1048596" name="椭圆 29"/>
          <p:cNvSpPr/>
          <p:nvPr/>
        </p:nvSpPr>
        <p:spPr>
          <a:xfrm>
            <a:off x="1480457" y="2064657"/>
            <a:ext cx="2728686" cy="27286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仿宋_GBK" panose="02000000000000000000" charset="-122"/>
              <a:ea typeface="方正仿宋_GBK" panose="02000000000000000000" charset="-122"/>
            </a:endParaRPr>
          </a:p>
        </p:txBody>
      </p:sp>
      <p:sp>
        <p:nvSpPr>
          <p:cNvPr id="1048597" name="椭圆 30"/>
          <p:cNvSpPr/>
          <p:nvPr/>
        </p:nvSpPr>
        <p:spPr>
          <a:xfrm>
            <a:off x="1565275" y="2149475"/>
            <a:ext cx="2559050" cy="2559050"/>
          </a:xfrm>
          <a:prstGeom prst="ellipse">
            <a:avLst/>
          </a:prstGeom>
          <a:solidFill>
            <a:srgbClr val="96B9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仿宋_GBK" panose="02000000000000000000" charset="-122"/>
              <a:ea typeface="方正仿宋_GBK" panose="02000000000000000000" charset="-122"/>
            </a:endParaRPr>
          </a:p>
        </p:txBody>
      </p:sp>
      <p:sp>
        <p:nvSpPr>
          <p:cNvPr id="1048598" name="文本框 31"/>
          <p:cNvSpPr txBox="1"/>
          <p:nvPr/>
        </p:nvSpPr>
        <p:spPr>
          <a:xfrm>
            <a:off x="1739900" y="2663316"/>
            <a:ext cx="2159000" cy="247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spc="-1000" dirty="0">
                <a:solidFill>
                  <a:schemeClr val="bg1"/>
                </a:solidFill>
                <a:latin typeface="方正仿宋_GBK" panose="02000000000000000000" charset="-122"/>
                <a:ea typeface="方正仿宋_GBK" panose="02000000000000000000" charset="-122"/>
              </a:rPr>
              <a:t>目</a:t>
            </a:r>
            <a:r>
              <a:rPr lang="en-US" altLang="zh-CN" sz="8000" spc="-1000" dirty="0">
                <a:solidFill>
                  <a:schemeClr val="bg1"/>
                </a:solidFill>
                <a:latin typeface="方正仿宋_GBK" panose="02000000000000000000" charset="-122"/>
                <a:ea typeface="方正仿宋_GBK" panose="02000000000000000000" charset="-122"/>
              </a:rPr>
              <a:t> </a:t>
            </a:r>
            <a:r>
              <a:rPr lang="zh-CN" altLang="en-US" sz="8000" spc="-1000" dirty="0">
                <a:solidFill>
                  <a:schemeClr val="bg1"/>
                </a:solidFill>
                <a:latin typeface="方正仿宋_GBK" panose="02000000000000000000" charset="-122"/>
                <a:ea typeface="方正仿宋_GBK" panose="02000000000000000000" charset="-122"/>
              </a:rPr>
              <a:t>录</a:t>
            </a:r>
          </a:p>
        </p:txBody>
      </p:sp>
      <p:sp>
        <p:nvSpPr>
          <p:cNvPr id="1048599" name="矩形 32"/>
          <p:cNvSpPr/>
          <p:nvPr/>
        </p:nvSpPr>
        <p:spPr>
          <a:xfrm>
            <a:off x="2554763" y="4029164"/>
            <a:ext cx="58007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仿宋_GBK" panose="02000000000000000000" charset="-122"/>
              <a:ea typeface="方正仿宋_GBK" panose="02000000000000000000" charset="-122"/>
            </a:endParaRPr>
          </a:p>
        </p:txBody>
      </p:sp>
      <p:sp>
        <p:nvSpPr>
          <p:cNvPr id="1048600" name="任意多边形: 形状 33"/>
          <p:cNvSpPr/>
          <p:nvPr/>
        </p:nvSpPr>
        <p:spPr>
          <a:xfrm>
            <a:off x="462518" y="1722741"/>
            <a:ext cx="4713764" cy="3426670"/>
          </a:xfrm>
          <a:custGeom>
            <a:avLst/>
            <a:gdLst>
              <a:gd name="connsiteX0" fmla="*/ 7959844 w 9492344"/>
              <a:gd name="connsiteY0" fmla="*/ 0 h 6900456"/>
              <a:gd name="connsiteX1" fmla="*/ 8010864 w 9492344"/>
              <a:gd name="connsiteY1" fmla="*/ 0 h 6900456"/>
              <a:gd name="connsiteX2" fmla="*/ 8102222 w 9492344"/>
              <a:gd name="connsiteY2" fmla="*/ 87102 h 6900456"/>
              <a:gd name="connsiteX3" fmla="*/ 9492344 w 9492344"/>
              <a:gd name="connsiteY3" fmla="*/ 3443152 h 6900456"/>
              <a:gd name="connsiteX4" fmla="*/ 8102222 w 9492344"/>
              <a:gd name="connsiteY4" fmla="*/ 6799202 h 6900456"/>
              <a:gd name="connsiteX5" fmla="*/ 7996021 w 9492344"/>
              <a:gd name="connsiteY5" fmla="*/ 6900456 h 6900456"/>
              <a:gd name="connsiteX6" fmla="*/ 7945000 w 9492344"/>
              <a:gd name="connsiteY6" fmla="*/ 6900456 h 6900456"/>
              <a:gd name="connsiteX7" fmla="*/ 8077320 w 9492344"/>
              <a:gd name="connsiteY7" fmla="*/ 6774301 h 6900456"/>
              <a:gd name="connsiteX8" fmla="*/ 9457127 w 9492344"/>
              <a:gd name="connsiteY8" fmla="*/ 3443152 h 6900456"/>
              <a:gd name="connsiteX9" fmla="*/ 8077320 w 9492344"/>
              <a:gd name="connsiteY9" fmla="*/ 112004 h 6900456"/>
              <a:gd name="connsiteX10" fmla="*/ 1481480 w 9492344"/>
              <a:gd name="connsiteY10" fmla="*/ 0 h 6900456"/>
              <a:gd name="connsiteX11" fmla="*/ 1532500 w 9492344"/>
              <a:gd name="connsiteY11" fmla="*/ 0 h 6900456"/>
              <a:gd name="connsiteX12" fmla="*/ 1415024 w 9492344"/>
              <a:gd name="connsiteY12" fmla="*/ 112004 h 6900456"/>
              <a:gd name="connsiteX13" fmla="*/ 35217 w 9492344"/>
              <a:gd name="connsiteY13" fmla="*/ 3443152 h 6900456"/>
              <a:gd name="connsiteX14" fmla="*/ 1415024 w 9492344"/>
              <a:gd name="connsiteY14" fmla="*/ 6774301 h 6900456"/>
              <a:gd name="connsiteX15" fmla="*/ 1547344 w 9492344"/>
              <a:gd name="connsiteY15" fmla="*/ 6900456 h 6900456"/>
              <a:gd name="connsiteX16" fmla="*/ 1496324 w 9492344"/>
              <a:gd name="connsiteY16" fmla="*/ 6900456 h 6900456"/>
              <a:gd name="connsiteX17" fmla="*/ 1390122 w 9492344"/>
              <a:gd name="connsiteY17" fmla="*/ 6799202 h 6900456"/>
              <a:gd name="connsiteX18" fmla="*/ 0 w 9492344"/>
              <a:gd name="connsiteY18" fmla="*/ 3443152 h 6900456"/>
              <a:gd name="connsiteX19" fmla="*/ 1390122 w 9492344"/>
              <a:gd name="connsiteY19" fmla="*/ 87102 h 690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492344" h="6900456">
                <a:moveTo>
                  <a:pt x="7959844" y="0"/>
                </a:moveTo>
                <a:lnTo>
                  <a:pt x="8010864" y="0"/>
                </a:lnTo>
                <a:lnTo>
                  <a:pt x="8102222" y="87102"/>
                </a:lnTo>
                <a:cubicBezTo>
                  <a:pt x="8961111" y="945990"/>
                  <a:pt x="9492344" y="2132533"/>
                  <a:pt x="9492344" y="3443152"/>
                </a:cubicBezTo>
                <a:cubicBezTo>
                  <a:pt x="9492344" y="4753771"/>
                  <a:pt x="8961111" y="5940314"/>
                  <a:pt x="8102222" y="6799202"/>
                </a:cubicBezTo>
                <a:lnTo>
                  <a:pt x="7996021" y="6900456"/>
                </a:lnTo>
                <a:lnTo>
                  <a:pt x="7945000" y="6900456"/>
                </a:lnTo>
                <a:lnTo>
                  <a:pt x="8077320" y="6774301"/>
                </a:lnTo>
                <a:cubicBezTo>
                  <a:pt x="8929835" y="5921786"/>
                  <a:pt x="9457127" y="4744047"/>
                  <a:pt x="9457127" y="3443152"/>
                </a:cubicBezTo>
                <a:cubicBezTo>
                  <a:pt x="9457127" y="2142258"/>
                  <a:pt x="8929835" y="964519"/>
                  <a:pt x="8077320" y="112004"/>
                </a:cubicBezTo>
                <a:close/>
                <a:moveTo>
                  <a:pt x="1481480" y="0"/>
                </a:moveTo>
                <a:lnTo>
                  <a:pt x="1532500" y="0"/>
                </a:lnTo>
                <a:lnTo>
                  <a:pt x="1415024" y="112004"/>
                </a:lnTo>
                <a:cubicBezTo>
                  <a:pt x="562509" y="964519"/>
                  <a:pt x="35217" y="2142258"/>
                  <a:pt x="35217" y="3443152"/>
                </a:cubicBezTo>
                <a:cubicBezTo>
                  <a:pt x="35217" y="4744047"/>
                  <a:pt x="562509" y="5921786"/>
                  <a:pt x="1415024" y="6774301"/>
                </a:cubicBezTo>
                <a:lnTo>
                  <a:pt x="1547344" y="6900456"/>
                </a:lnTo>
                <a:lnTo>
                  <a:pt x="1496324" y="6900456"/>
                </a:lnTo>
                <a:lnTo>
                  <a:pt x="1390122" y="6799202"/>
                </a:lnTo>
                <a:cubicBezTo>
                  <a:pt x="531234" y="5940314"/>
                  <a:pt x="0" y="4753771"/>
                  <a:pt x="0" y="3443152"/>
                </a:cubicBezTo>
                <a:cubicBezTo>
                  <a:pt x="0" y="2132533"/>
                  <a:pt x="531234" y="945990"/>
                  <a:pt x="1390122" y="87102"/>
                </a:cubicBezTo>
                <a:close/>
              </a:path>
            </a:pathLst>
          </a:custGeom>
          <a:solidFill>
            <a:srgbClr val="AFC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方正仿宋_GBK" panose="02000000000000000000" charset="-122"/>
              <a:ea typeface="方正仿宋_GBK" panose="02000000000000000000" charset="-122"/>
            </a:endParaRPr>
          </a:p>
        </p:txBody>
      </p:sp>
      <p:sp>
        <p:nvSpPr>
          <p:cNvPr id="1048601" name="任意多边形: 形状 49"/>
          <p:cNvSpPr/>
          <p:nvPr/>
        </p:nvSpPr>
        <p:spPr>
          <a:xfrm>
            <a:off x="10950062" y="0"/>
            <a:ext cx="785771" cy="6858000"/>
          </a:xfrm>
          <a:custGeom>
            <a:avLst/>
            <a:gdLst>
              <a:gd name="connsiteX0" fmla="*/ 5187 w 785771"/>
              <a:gd name="connsiteY0" fmla="*/ 0 h 6858000"/>
              <a:gd name="connsiteX1" fmla="*/ 75172 w 785771"/>
              <a:gd name="connsiteY1" fmla="*/ 0 h 6858000"/>
              <a:gd name="connsiteX2" fmla="*/ 110361 w 785771"/>
              <a:gd name="connsiteY2" fmla="*/ 77838 h 6858000"/>
              <a:gd name="connsiteX3" fmla="*/ 785771 w 785771"/>
              <a:gd name="connsiteY3" fmla="*/ 3423263 h 6858000"/>
              <a:gd name="connsiteX4" fmla="*/ 110361 w 785771"/>
              <a:gd name="connsiteY4" fmla="*/ 6768688 h 6858000"/>
              <a:gd name="connsiteX5" fmla="*/ 69984 w 785771"/>
              <a:gd name="connsiteY5" fmla="*/ 6858000 h 6858000"/>
              <a:gd name="connsiteX6" fmla="*/ 0 w 785771"/>
              <a:gd name="connsiteY6" fmla="*/ 6858000 h 6858000"/>
              <a:gd name="connsiteX7" fmla="*/ 51599 w 785771"/>
              <a:gd name="connsiteY7" fmla="*/ 6743866 h 6858000"/>
              <a:gd name="connsiteX8" fmla="*/ 721997 w 785771"/>
              <a:gd name="connsiteY8" fmla="*/ 3423263 h 6858000"/>
              <a:gd name="connsiteX9" fmla="*/ 51599 w 785771"/>
              <a:gd name="connsiteY9" fmla="*/ 1026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5771" h="6858000">
                <a:moveTo>
                  <a:pt x="5187" y="0"/>
                </a:moveTo>
                <a:lnTo>
                  <a:pt x="75172" y="0"/>
                </a:lnTo>
                <a:lnTo>
                  <a:pt x="110361" y="77838"/>
                </a:lnTo>
                <a:cubicBezTo>
                  <a:pt x="545274" y="1106087"/>
                  <a:pt x="785771" y="2236590"/>
                  <a:pt x="785771" y="3423263"/>
                </a:cubicBezTo>
                <a:cubicBezTo>
                  <a:pt x="785771" y="4609936"/>
                  <a:pt x="545274" y="5740438"/>
                  <a:pt x="110361" y="6768688"/>
                </a:cubicBezTo>
                <a:lnTo>
                  <a:pt x="69984" y="6858000"/>
                </a:lnTo>
                <a:lnTo>
                  <a:pt x="0" y="6858000"/>
                </a:lnTo>
                <a:lnTo>
                  <a:pt x="51599" y="6743866"/>
                </a:lnTo>
                <a:cubicBezTo>
                  <a:pt x="483284" y="5723246"/>
                  <a:pt x="721997" y="4601132"/>
                  <a:pt x="721997" y="3423263"/>
                </a:cubicBezTo>
                <a:cubicBezTo>
                  <a:pt x="721997" y="2245395"/>
                  <a:pt x="483284" y="1123281"/>
                  <a:pt x="51599" y="102661"/>
                </a:cubicBezTo>
                <a:close/>
              </a:path>
            </a:pathLst>
          </a:custGeom>
          <a:solidFill>
            <a:srgbClr val="AFCAD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方正仿宋_GBK" panose="02000000000000000000" charset="-122"/>
              <a:ea typeface="方正仿宋_GBK" panose="02000000000000000000" charset="-122"/>
            </a:endParaRPr>
          </a:p>
        </p:txBody>
      </p:sp>
      <p:grpSp>
        <p:nvGrpSpPr>
          <p:cNvPr id="93" name="组合 52"/>
          <p:cNvGrpSpPr/>
          <p:nvPr/>
        </p:nvGrpSpPr>
        <p:grpSpPr>
          <a:xfrm>
            <a:off x="905702" y="1449501"/>
            <a:ext cx="3618358" cy="4047579"/>
            <a:chOff x="1419189" y="3531601"/>
            <a:chExt cx="4945540" cy="5532193"/>
          </a:xfrm>
        </p:grpSpPr>
        <p:sp>
          <p:nvSpPr>
            <p:cNvPr id="1048602" name="椭圆 53"/>
            <p:cNvSpPr/>
            <p:nvPr/>
          </p:nvSpPr>
          <p:spPr>
            <a:xfrm>
              <a:off x="4885369" y="8145494"/>
              <a:ext cx="918301" cy="918300"/>
            </a:xfrm>
            <a:prstGeom prst="ellipse">
              <a:avLst/>
            </a:prstGeom>
            <a:solidFill>
              <a:srgbClr val="96B9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仿宋_GBK" panose="02000000000000000000" charset="-122"/>
                <a:ea typeface="方正仿宋_GBK" panose="02000000000000000000" charset="-122"/>
              </a:endParaRPr>
            </a:p>
          </p:txBody>
        </p:sp>
        <p:sp>
          <p:nvSpPr>
            <p:cNvPr id="1048603" name="椭圆 50"/>
            <p:cNvSpPr/>
            <p:nvPr/>
          </p:nvSpPr>
          <p:spPr>
            <a:xfrm>
              <a:off x="5952542" y="6635954"/>
              <a:ext cx="412187" cy="412187"/>
            </a:xfrm>
            <a:prstGeom prst="ellipse">
              <a:avLst/>
            </a:prstGeom>
            <a:solidFill>
              <a:srgbClr val="AFCAD3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仿宋_GBK" panose="02000000000000000000" charset="-122"/>
                <a:ea typeface="方正仿宋_GBK" panose="02000000000000000000" charset="-122"/>
              </a:endParaRPr>
            </a:p>
          </p:txBody>
        </p:sp>
        <p:sp>
          <p:nvSpPr>
            <p:cNvPr id="1048604" name="椭圆 51"/>
            <p:cNvSpPr/>
            <p:nvPr/>
          </p:nvSpPr>
          <p:spPr>
            <a:xfrm>
              <a:off x="1419189" y="3531601"/>
              <a:ext cx="1185129" cy="1185127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仿宋_GBK" panose="02000000000000000000" charset="-122"/>
                <a:ea typeface="方正仿宋_GBK" panose="02000000000000000000" charset="-122"/>
              </a:endParaRPr>
            </a:p>
          </p:txBody>
        </p:sp>
      </p:grpSp>
      <p:sp>
        <p:nvSpPr>
          <p:cNvPr id="1048605" name="文本框 1" descr="7b0a20202020227461726765744d6f64756c65223a20226b6f6e6c696e65666f6e7473220a7d0a"/>
          <p:cNvSpPr txBox="1"/>
          <p:nvPr/>
        </p:nvSpPr>
        <p:spPr>
          <a:xfrm>
            <a:off x="5449570" y="1261110"/>
            <a:ext cx="5970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  <a:sym typeface="方正公文小标宋" panose="02000500000000000000" charset="-122"/>
              </a:rPr>
              <a:t>一、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  <a:sym typeface="方正公文小标宋" panose="02000500000000000000" charset="-122"/>
              </a:rPr>
              <a:t>单一性条目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  <a:sym typeface="方正公文小标宋" panose="02000500000000000000" charset="-122"/>
              </a:rPr>
              <a:t>与综合性条目的关系</a:t>
            </a:r>
          </a:p>
        </p:txBody>
      </p:sp>
      <p:sp>
        <p:nvSpPr>
          <p:cNvPr id="1048606" name="文本框 5"/>
          <p:cNvSpPr txBox="1"/>
          <p:nvPr/>
        </p:nvSpPr>
        <p:spPr>
          <a:xfrm>
            <a:off x="6133465" y="5028948"/>
            <a:ext cx="410494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方正公文小标宋" panose="02000500000000000000" charset="-122"/>
              <a:ea typeface="方正公文小标宋" panose="02000500000000000000" charset="-122"/>
              <a:cs typeface="方正仿宋_GBK" panose="02000000000000000000" charset="-122"/>
            </a:endParaRPr>
          </a:p>
        </p:txBody>
      </p:sp>
      <p:sp>
        <p:nvSpPr>
          <p:cNvPr id="1048607" name="文本框 7"/>
          <p:cNvSpPr txBox="1"/>
          <p:nvPr/>
        </p:nvSpPr>
        <p:spPr>
          <a:xfrm>
            <a:off x="5448935" y="1976755"/>
            <a:ext cx="6081395" cy="866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</a:rPr>
              <a:t>二、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  <a:sym typeface="+mn-ea"/>
              </a:rPr>
              <a:t>单一性条目主要类型及构成要素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方正公文小标宋" panose="02000500000000000000" charset="-122"/>
              <a:ea typeface="方正公文小标宋" panose="02000500000000000000" charset="-122"/>
              <a:cs typeface="方正仿宋_GBK" panose="02000000000000000000" charset="-122"/>
            </a:endParaRPr>
          </a:p>
          <a:p>
            <a:pPr algn="l">
              <a:buClrTx/>
              <a:buSzTx/>
              <a:buFontTx/>
            </a:pP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方正仿宋_GBK" panose="02000000000000000000" charset="-122"/>
              <a:ea typeface="方正仿宋_GBK" panose="02000000000000000000" charset="-122"/>
              <a:cs typeface="方正仿宋_GBK" panose="02000000000000000000" charset="-122"/>
            </a:endParaRPr>
          </a:p>
        </p:txBody>
      </p:sp>
      <p:sp>
        <p:nvSpPr>
          <p:cNvPr id="1048608" name="文本框 9"/>
          <p:cNvSpPr txBox="1"/>
          <p:nvPr/>
        </p:nvSpPr>
        <p:spPr>
          <a:xfrm>
            <a:off x="5449570" y="2806700"/>
            <a:ext cx="6287135" cy="13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</a:rPr>
              <a:t>三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  <a:sym typeface="+mn-ea"/>
              </a:rPr>
              <a:t>、单一性条目选题选材及撰写原则</a:t>
            </a:r>
          </a:p>
          <a:p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方正公文小标宋" panose="02000500000000000000" charset="-122"/>
              <a:ea typeface="方正公文小标宋" panose="02000500000000000000" charset="-122"/>
              <a:cs typeface="方正仿宋_GBK" panose="02000000000000000000" charset="-122"/>
            </a:endParaRPr>
          </a:p>
          <a:p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  <a:sym typeface="+mn-ea"/>
              </a:rPr>
              <a:t>四、单一性条目常见问题及提升对策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方正公文小标宋" panose="02000500000000000000" charset="-122"/>
              <a:ea typeface="方正公文小标宋" panose="02000500000000000000" charset="-122"/>
              <a:cs typeface="方正仿宋_GBK" panose="02000000000000000000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A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" y="0"/>
            <a:ext cx="5334635" cy="3488055"/>
          </a:xfrm>
          <a:prstGeom prst="rect">
            <a:avLst/>
          </a:prstGeom>
        </p:spPr>
      </p:pic>
      <p:pic>
        <p:nvPicPr>
          <p:cNvPr id="2097168" name="图片 3"/>
          <p:cNvPicPr>
            <a:picLocks noChangeAspect="1"/>
          </p:cNvPicPr>
          <p:nvPr/>
        </p:nvPicPr>
        <p:blipFill>
          <a:blip r:embed="rId3"/>
          <a:srcRect b="49972"/>
          <a:stretch>
            <a:fillRect/>
          </a:stretch>
        </p:blipFill>
        <p:spPr>
          <a:xfrm>
            <a:off x="6629400" y="265430"/>
            <a:ext cx="4667250" cy="3352165"/>
          </a:xfrm>
          <a:prstGeom prst="rect">
            <a:avLst/>
          </a:prstGeom>
        </p:spPr>
      </p:pic>
      <p:cxnSp>
        <p:nvCxnSpPr>
          <p:cNvPr id="3145737" name="直接连接符 4"/>
          <p:cNvCxnSpPr>
            <a:cxnSpLocks/>
          </p:cNvCxnSpPr>
          <p:nvPr/>
        </p:nvCxnSpPr>
        <p:spPr>
          <a:xfrm>
            <a:off x="763270" y="265430"/>
            <a:ext cx="4634230" cy="60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8" name="直接连接符 5"/>
          <p:cNvCxnSpPr>
            <a:cxnSpLocks/>
          </p:cNvCxnSpPr>
          <p:nvPr/>
        </p:nvCxnSpPr>
        <p:spPr>
          <a:xfrm flipV="1">
            <a:off x="532765" y="504190"/>
            <a:ext cx="764540" cy="12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9" name="直接连接符 6"/>
          <p:cNvCxnSpPr>
            <a:cxnSpLocks/>
          </p:cNvCxnSpPr>
          <p:nvPr/>
        </p:nvCxnSpPr>
        <p:spPr>
          <a:xfrm flipV="1">
            <a:off x="6986905" y="516255"/>
            <a:ext cx="4064000" cy="12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0" name="直接连接符 7"/>
          <p:cNvCxnSpPr>
            <a:cxnSpLocks/>
          </p:cNvCxnSpPr>
          <p:nvPr/>
        </p:nvCxnSpPr>
        <p:spPr>
          <a:xfrm>
            <a:off x="6913880" y="795020"/>
            <a:ext cx="1686560" cy="24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69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443990" y="2559685"/>
            <a:ext cx="3126105" cy="5335270"/>
          </a:xfrm>
          <a:prstGeom prst="rect">
            <a:avLst/>
          </a:prstGeom>
        </p:spPr>
      </p:pic>
      <p:cxnSp>
        <p:nvCxnSpPr>
          <p:cNvPr id="3145741" name="直接连接符 12"/>
          <p:cNvCxnSpPr>
            <a:cxnSpLocks/>
          </p:cNvCxnSpPr>
          <p:nvPr/>
        </p:nvCxnSpPr>
        <p:spPr>
          <a:xfrm>
            <a:off x="908685" y="3985895"/>
            <a:ext cx="3761105" cy="12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70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130" y="3617595"/>
            <a:ext cx="4668520" cy="3239770"/>
          </a:xfrm>
          <a:prstGeom prst="rect">
            <a:avLst/>
          </a:prstGeom>
        </p:spPr>
      </p:pic>
      <p:cxnSp>
        <p:nvCxnSpPr>
          <p:cNvPr id="3145742" name="直接连接符 14"/>
          <p:cNvCxnSpPr>
            <a:cxnSpLocks/>
          </p:cNvCxnSpPr>
          <p:nvPr/>
        </p:nvCxnSpPr>
        <p:spPr>
          <a:xfrm>
            <a:off x="6944995" y="3923665"/>
            <a:ext cx="3378835" cy="20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A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文本框 1" descr="7b0a20202020227461726765744d6f64756c65223a20226b6f6e6c696e65666f6e7473220a7d0a"/>
          <p:cNvSpPr txBox="1"/>
          <p:nvPr/>
        </p:nvSpPr>
        <p:spPr>
          <a:xfrm>
            <a:off x="716915" y="675005"/>
            <a:ext cx="10758170" cy="532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lang="en-US" alt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（六）科研成果类条目。主要包括参与科研的人员，科研开展的主要过程，完成时间及地点，重点介绍成果的学术价值和经济、社会价值。</a:t>
            </a:r>
          </a:p>
          <a:p>
            <a:pPr>
              <a:lnSpc>
                <a:spcPct val="110000"/>
              </a:lnSpc>
            </a:pP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七）行业创新类条目。主要包括新经验、新成就、新发明、新产品、新趋势、新贡献、新问题等。要素有名称、时间、创新主体、研发单位、研发原理、具体数据与事实、成果的主要特点、产生的影响，着重运用具体数据展现成果的竞争力和优势。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文本框 1" descr="7b0a20202020227461726765744d6f64756c65223a20226b6f6e6c696e65666f6e7473220a7d0a"/>
          <p:cNvSpPr txBox="1"/>
          <p:nvPr/>
        </p:nvSpPr>
        <p:spPr>
          <a:xfrm>
            <a:off x="401955" y="191135"/>
            <a:ext cx="11085195" cy="510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4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48653" name="文本框 6"/>
          <p:cNvSpPr txBox="1"/>
          <p:nvPr/>
        </p:nvSpPr>
        <p:spPr>
          <a:xfrm>
            <a:off x="738505" y="191135"/>
            <a:ext cx="3922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gradFill>
                  <a:gsLst>
                    <a:gs pos="0">
                      <a:srgbClr val="F1F1EE"/>
                    </a:gs>
                    <a:gs pos="50000">
                      <a:srgbClr val="EAEAE5"/>
                    </a:gs>
                    <a:gs pos="100000">
                      <a:srgbClr val="E3E2DC"/>
                    </a:gs>
                  </a:gsLst>
                  <a:lin scaled="1"/>
                </a:gradFill>
                <a:sym typeface="+mn-ea"/>
              </a:rPr>
              <a:t>改革新举措</a:t>
            </a:r>
            <a:r>
              <a:rPr lang="zh-CN" altLang="en-US" sz="3200" b="1">
                <a:gradFill>
                  <a:gsLst>
                    <a:gs pos="0">
                      <a:srgbClr val="F1F1EE"/>
                    </a:gs>
                    <a:gs pos="50000">
                      <a:srgbClr val="EAEAE5"/>
                    </a:gs>
                    <a:gs pos="100000">
                      <a:srgbClr val="E3E2DC"/>
                    </a:gs>
                  </a:gsLst>
                  <a:lin scaled="1"/>
                </a:gradFill>
              </a:rPr>
              <a:t>条目</a:t>
            </a:r>
          </a:p>
        </p:txBody>
      </p:sp>
      <p:pic>
        <p:nvPicPr>
          <p:cNvPr id="2097171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295"/>
            <a:ext cx="6296025" cy="5916930"/>
          </a:xfrm>
          <a:prstGeom prst="rect">
            <a:avLst/>
          </a:prstGeom>
        </p:spPr>
      </p:pic>
      <p:pic>
        <p:nvPicPr>
          <p:cNvPr id="2097172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390" y="0"/>
            <a:ext cx="5896610" cy="668591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A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文本框 2"/>
          <p:cNvSpPr txBox="1"/>
          <p:nvPr/>
        </p:nvSpPr>
        <p:spPr>
          <a:xfrm>
            <a:off x="254663" y="975360"/>
            <a:ext cx="11682674" cy="58826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u="none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3200" u="none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（八）荣誉表</a:t>
            </a:r>
            <a:r>
              <a:rPr lang="zh-CN" altLang="en-US" sz="3200" u="none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彰类条目。要求写荣誉名称、授予时间、单位、表彰内容等。着重记述表彰内容和表彰缘由，避免写表彰过程。如</a:t>
            </a:r>
            <a:r>
              <a:rPr lang="en-US" altLang="zh-CN" sz="3200" u="none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3200" u="none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农村经济作物废弃物高值化利用技术项目获省科技奖一等奖</a:t>
            </a:r>
            <a:r>
              <a:rPr lang="en-US" altLang="zh-CN" sz="3200" u="none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3200" u="none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“阜宁县金沙湖被评为江苏省首批生态样板河湖”（《盐城年鉴2020》）。“靖江中山杉入选‘黄河流域生态治理十大树种’”</a:t>
            </a:r>
            <a:r>
              <a:rPr lang="zh-CN" altLang="en-US" sz="3200" b="1" u="none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3200" b="0" u="none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兴化香葱入选首批受欧盟保护的中国地理标志产品”（《泰州年鉴</a:t>
            </a:r>
            <a:r>
              <a:rPr lang="en-US" altLang="zh-CN" sz="3200" b="0" u="none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2021</a:t>
            </a:r>
            <a:r>
              <a:rPr lang="zh-CN" altLang="en-US" sz="3200" b="0" u="none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》）</a:t>
            </a:r>
            <a:endParaRPr lang="en-US" altLang="zh-CN" sz="3200" b="0" u="none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3200" u="none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文本框 1" descr="7b0a20202020227461726765744d6f64756c65223a20226b6f6e6c696e65666f6e7473220a7d0a"/>
          <p:cNvSpPr txBox="1"/>
          <p:nvPr/>
        </p:nvSpPr>
        <p:spPr>
          <a:xfrm>
            <a:off x="401955" y="191135"/>
            <a:ext cx="11085195" cy="510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4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9717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953625" y="277760"/>
            <a:ext cx="6639530" cy="6271782"/>
          </a:xfrm>
          <a:prstGeom prst="rect">
            <a:avLst/>
          </a:prstGeom>
        </p:spPr>
      </p:pic>
      <p:pic>
        <p:nvPicPr>
          <p:cNvPr id="2097174" name="图片 5"/>
          <p:cNvPicPr>
            <a:picLocks/>
          </p:cNvPicPr>
          <p:nvPr/>
        </p:nvPicPr>
        <p:blipFill>
          <a:blip r:embed="rId3"/>
          <a:srcRect t="5700"/>
          <a:stretch>
            <a:fillRect/>
          </a:stretch>
        </p:blipFill>
        <p:spPr>
          <a:xfrm>
            <a:off x="0" y="207430"/>
            <a:ext cx="6089766" cy="651752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文本框 1" descr="7b0a20202020227461726765744d6f64756c65223a20226b6f6e6c696e65666f6e7473220a7d0a"/>
          <p:cNvSpPr txBox="1"/>
          <p:nvPr/>
        </p:nvSpPr>
        <p:spPr>
          <a:xfrm>
            <a:off x="401955" y="191135"/>
            <a:ext cx="11085195" cy="510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4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97175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845" y="1878965"/>
            <a:ext cx="3780790" cy="4979035"/>
          </a:xfrm>
          <a:prstGeom prst="rect">
            <a:avLst/>
          </a:prstGeom>
        </p:spPr>
      </p:pic>
      <p:pic>
        <p:nvPicPr>
          <p:cNvPr id="2097176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1878330"/>
            <a:ext cx="3437890" cy="4975860"/>
          </a:xfrm>
          <a:prstGeom prst="rect">
            <a:avLst/>
          </a:prstGeom>
        </p:spPr>
      </p:pic>
      <p:pic>
        <p:nvPicPr>
          <p:cNvPr id="2097177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457575" y="1879600"/>
            <a:ext cx="4975860" cy="4974590"/>
          </a:xfrm>
          <a:prstGeom prst="rect">
            <a:avLst/>
          </a:prstGeom>
        </p:spPr>
      </p:pic>
      <p:sp>
        <p:nvSpPr>
          <p:cNvPr id="1048657" name="文本框 7" descr="7b0a20202020227461726765744d6f64756c65223a20226b6f6e6c696e65666f6e7473220a7d0a"/>
          <p:cNvSpPr txBox="1"/>
          <p:nvPr/>
        </p:nvSpPr>
        <p:spPr>
          <a:xfrm>
            <a:off x="401955" y="-165735"/>
            <a:ext cx="10758170" cy="2440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（九）典型案例类条目。内容要素包括案例发生时间、具体事实及审理结果。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全市非法鱼罾鱼簖和养殖网箱专项清理整治行动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（《盐城年鉴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2020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》）</a:t>
            </a: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文本框 1" descr="7b0a20202020227461726765744d6f64756c65223a20226b6f6e6c696e65666f6e7473220a7d0a"/>
          <p:cNvSpPr txBox="1"/>
          <p:nvPr/>
        </p:nvSpPr>
        <p:spPr>
          <a:xfrm>
            <a:off x="536575" y="182880"/>
            <a:ext cx="11363960" cy="3952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（十）突发事件类条目。内容要素包括事件发生的时间、地点、事件的性质和具体情况，产生的影响，采取的应对措施及处理结果。如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重大交通事故、突发疫情、食品安全事故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等。如根据【非洲猪瘟防控】条目可提炼出的单一特色条目【某猪业公司建成国家级非洲猪瘟无疫小区】</a:t>
            </a: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</a:p>
          <a:p>
            <a:endParaRPr lang="en-US" altLang="zh-CN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097178" name="图片 2"/>
          <p:cNvPicPr>
            <a:picLocks noChangeAspect="1"/>
          </p:cNvPicPr>
          <p:nvPr/>
        </p:nvPicPr>
        <p:blipFill>
          <a:blip r:embed="rId2"/>
          <a:srcRect r="1923" b="60946"/>
          <a:stretch>
            <a:fillRect/>
          </a:stretch>
        </p:blipFill>
        <p:spPr>
          <a:xfrm>
            <a:off x="1797685" y="2554605"/>
            <a:ext cx="8366760" cy="4158615"/>
          </a:xfrm>
          <a:prstGeom prst="rect">
            <a:avLst/>
          </a:prstGeom>
        </p:spPr>
      </p:pic>
      <p:cxnSp>
        <p:nvCxnSpPr>
          <p:cNvPr id="3145743" name="直接连接符 3"/>
          <p:cNvCxnSpPr>
            <a:cxnSpLocks/>
          </p:cNvCxnSpPr>
          <p:nvPr/>
        </p:nvCxnSpPr>
        <p:spPr>
          <a:xfrm>
            <a:off x="2267585" y="6261100"/>
            <a:ext cx="7679055" cy="482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4" name="直接连接符 4"/>
          <p:cNvCxnSpPr>
            <a:cxnSpLocks/>
          </p:cNvCxnSpPr>
          <p:nvPr/>
        </p:nvCxnSpPr>
        <p:spPr>
          <a:xfrm>
            <a:off x="2049145" y="6563995"/>
            <a:ext cx="667385" cy="12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文本框 1" descr="7b0a20202020227461726765744d6f64756c65223a20226b6f6e6c696e65666f6e7473220a7d0a"/>
          <p:cNvSpPr txBox="1"/>
          <p:nvPr/>
        </p:nvSpPr>
        <p:spPr>
          <a:xfrm>
            <a:off x="536575" y="182880"/>
            <a:ext cx="11363960" cy="5336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</a:t>
            </a:r>
          </a:p>
          <a:p>
            <a:endParaRPr lang="en-US" altLang="zh-CN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(</a:t>
            </a:r>
            <a:r>
              <a:rPr lang="zh-CN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十一）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异常自然灾害类条目。内容要素包括发生的时间、地点、具体情况，以及产生的原因与影响。如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“6.23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盐城特大龙卷风冰雹灾害发生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十二）人物条目。一是分散在各类目中，以叙事为主，以事系人，内容要素包括事主、时间、地点、经过、原因和结果。二是人物类目下设模范人物、新闻人物、逝世人物等分目中人物条目，以人系事，内容要素包括姓名、所在单位、职务或职称、性别（只注明女性）、民族（只注明少数民族）、出生年月或生卒年月、籍贯、主要学历和经历、主要业绩或事迹。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组合 7"/>
          <p:cNvGrpSpPr/>
          <p:nvPr/>
        </p:nvGrpSpPr>
        <p:grpSpPr>
          <a:xfrm>
            <a:off x="819097" y="-14152"/>
            <a:ext cx="10552536" cy="6900456"/>
            <a:chOff x="819732" y="-14152"/>
            <a:chExt cx="10552536" cy="6900456"/>
          </a:xfrm>
        </p:grpSpPr>
        <p:grpSp>
          <p:nvGrpSpPr>
            <p:cNvPr id="128" name="组合 3"/>
            <p:cNvGrpSpPr/>
            <p:nvPr/>
          </p:nvGrpSpPr>
          <p:grpSpPr>
            <a:xfrm>
              <a:off x="819732" y="-1"/>
              <a:ext cx="10552536" cy="6886304"/>
              <a:chOff x="819732" y="-1"/>
              <a:chExt cx="10552536" cy="6886304"/>
            </a:xfrm>
          </p:grpSpPr>
          <p:sp>
            <p:nvSpPr>
              <p:cNvPr id="1048660" name="任意多边形: 形状 4"/>
              <p:cNvSpPr/>
              <p:nvPr/>
            </p:nvSpPr>
            <p:spPr>
              <a:xfrm>
                <a:off x="1669142" y="0"/>
                <a:ext cx="8853716" cy="6872152"/>
              </a:xfrm>
              <a:custGeom>
                <a:avLst/>
                <a:gdLst>
                  <a:gd name="connsiteX0" fmla="*/ 1627535 w 8853716"/>
                  <a:gd name="connsiteY0" fmla="*/ 0 h 6872152"/>
                  <a:gd name="connsiteX1" fmla="*/ 7226181 w 8853716"/>
                  <a:gd name="connsiteY1" fmla="*/ 0 h 6872152"/>
                  <a:gd name="connsiteX2" fmla="*/ 7242751 w 8853716"/>
                  <a:gd name="connsiteY2" fmla="*/ 13021 h 6872152"/>
                  <a:gd name="connsiteX3" fmla="*/ 8853716 w 8853716"/>
                  <a:gd name="connsiteY3" fmla="*/ 3429000 h 6872152"/>
                  <a:gd name="connsiteX4" fmla="*/ 7242751 w 8853716"/>
                  <a:gd name="connsiteY4" fmla="*/ 6844979 h 6872152"/>
                  <a:gd name="connsiteX5" fmla="*/ 7208172 w 8853716"/>
                  <a:gd name="connsiteY5" fmla="*/ 6872152 h 6872152"/>
                  <a:gd name="connsiteX6" fmla="*/ 1645544 w 8853716"/>
                  <a:gd name="connsiteY6" fmla="*/ 6872152 h 6872152"/>
                  <a:gd name="connsiteX7" fmla="*/ 1610966 w 8853716"/>
                  <a:gd name="connsiteY7" fmla="*/ 6844979 h 6872152"/>
                  <a:gd name="connsiteX8" fmla="*/ 0 w 8853716"/>
                  <a:gd name="connsiteY8" fmla="*/ 3429000 h 6872152"/>
                  <a:gd name="connsiteX9" fmla="*/ 1610966 w 8853716"/>
                  <a:gd name="connsiteY9" fmla="*/ 13021 h 687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53716" h="6872152">
                    <a:moveTo>
                      <a:pt x="1627535" y="0"/>
                    </a:moveTo>
                    <a:lnTo>
                      <a:pt x="7226181" y="0"/>
                    </a:lnTo>
                    <a:lnTo>
                      <a:pt x="7242751" y="13021"/>
                    </a:lnTo>
                    <a:cubicBezTo>
                      <a:pt x="8226608" y="824972"/>
                      <a:pt x="8853716" y="2053752"/>
                      <a:pt x="8853716" y="3429000"/>
                    </a:cubicBezTo>
                    <a:cubicBezTo>
                      <a:pt x="8853716" y="4804249"/>
                      <a:pt x="8226608" y="6033028"/>
                      <a:pt x="7242751" y="6844979"/>
                    </a:cubicBezTo>
                    <a:lnTo>
                      <a:pt x="7208172" y="6872152"/>
                    </a:lnTo>
                    <a:lnTo>
                      <a:pt x="1645544" y="6872152"/>
                    </a:lnTo>
                    <a:lnTo>
                      <a:pt x="1610966" y="6844979"/>
                    </a:lnTo>
                    <a:cubicBezTo>
                      <a:pt x="627109" y="6033028"/>
                      <a:pt x="0" y="4804249"/>
                      <a:pt x="0" y="3429000"/>
                    </a:cubicBezTo>
                    <a:cubicBezTo>
                      <a:pt x="0" y="2053752"/>
                      <a:pt x="627109" y="824972"/>
                      <a:pt x="1610966" y="13021"/>
                    </a:cubicBezTo>
                    <a:close/>
                  </a:path>
                </a:pathLst>
              </a:custGeom>
              <a:solidFill>
                <a:srgbClr val="96B9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8661" name="任意多边形: 形状 5"/>
              <p:cNvSpPr/>
              <p:nvPr/>
            </p:nvSpPr>
            <p:spPr>
              <a:xfrm>
                <a:off x="819732" y="-1"/>
                <a:ext cx="10552536" cy="6886304"/>
              </a:xfrm>
              <a:custGeom>
                <a:avLst/>
                <a:gdLst>
                  <a:gd name="connsiteX0" fmla="*/ 9233530 w 10552536"/>
                  <a:gd name="connsiteY0" fmla="*/ 0 h 6886304"/>
                  <a:gd name="connsiteX1" fmla="*/ 9285312 w 10552536"/>
                  <a:gd name="connsiteY1" fmla="*/ 0 h 6886304"/>
                  <a:gd name="connsiteX2" fmla="*/ 9347692 w 10552536"/>
                  <a:gd name="connsiteY2" fmla="*/ 72015 h 6886304"/>
                  <a:gd name="connsiteX3" fmla="*/ 10552536 w 10552536"/>
                  <a:gd name="connsiteY3" fmla="*/ 3428211 h 6886304"/>
                  <a:gd name="connsiteX4" fmla="*/ 9347692 w 10552536"/>
                  <a:gd name="connsiteY4" fmla="*/ 6784407 h 6886304"/>
                  <a:gd name="connsiteX5" fmla="*/ 9259426 w 10552536"/>
                  <a:gd name="connsiteY5" fmla="*/ 6886304 h 6886304"/>
                  <a:gd name="connsiteX6" fmla="*/ 9207646 w 10552536"/>
                  <a:gd name="connsiteY6" fmla="*/ 6886304 h 6886304"/>
                  <a:gd name="connsiteX7" fmla="*/ 9317482 w 10552536"/>
                  <a:gd name="connsiteY7" fmla="*/ 6759505 h 6886304"/>
                  <a:gd name="connsiteX8" fmla="*/ 10513386 w 10552536"/>
                  <a:gd name="connsiteY8" fmla="*/ 3428211 h 6886304"/>
                  <a:gd name="connsiteX9" fmla="*/ 9317482 w 10552536"/>
                  <a:gd name="connsiteY9" fmla="*/ 96918 h 6886304"/>
                  <a:gd name="connsiteX10" fmla="*/ 1267224 w 10552536"/>
                  <a:gd name="connsiteY10" fmla="*/ 0 h 6886304"/>
                  <a:gd name="connsiteX11" fmla="*/ 1319007 w 10552536"/>
                  <a:gd name="connsiteY11" fmla="*/ 0 h 6886304"/>
                  <a:gd name="connsiteX12" fmla="*/ 1235054 w 10552536"/>
                  <a:gd name="connsiteY12" fmla="*/ 96918 h 6886304"/>
                  <a:gd name="connsiteX13" fmla="*/ 39151 w 10552536"/>
                  <a:gd name="connsiteY13" fmla="*/ 3428211 h 6886304"/>
                  <a:gd name="connsiteX14" fmla="*/ 1235054 w 10552536"/>
                  <a:gd name="connsiteY14" fmla="*/ 6759505 h 6886304"/>
                  <a:gd name="connsiteX15" fmla="*/ 1344891 w 10552536"/>
                  <a:gd name="connsiteY15" fmla="*/ 6886304 h 6886304"/>
                  <a:gd name="connsiteX16" fmla="*/ 1293110 w 10552536"/>
                  <a:gd name="connsiteY16" fmla="*/ 6886304 h 6886304"/>
                  <a:gd name="connsiteX17" fmla="*/ 1204844 w 10552536"/>
                  <a:gd name="connsiteY17" fmla="*/ 6784407 h 6886304"/>
                  <a:gd name="connsiteX18" fmla="*/ 0 w 10552536"/>
                  <a:gd name="connsiteY18" fmla="*/ 3428211 h 6886304"/>
                  <a:gd name="connsiteX19" fmla="*/ 1204844 w 10552536"/>
                  <a:gd name="connsiteY19" fmla="*/ 72015 h 688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52536" h="6886304">
                    <a:moveTo>
                      <a:pt x="9233530" y="0"/>
                    </a:moveTo>
                    <a:lnTo>
                      <a:pt x="9285312" y="0"/>
                    </a:lnTo>
                    <a:lnTo>
                      <a:pt x="9347692" y="72015"/>
                    </a:lnTo>
                    <a:cubicBezTo>
                      <a:pt x="10100384" y="984065"/>
                      <a:pt x="10552536" y="2153335"/>
                      <a:pt x="10552536" y="3428211"/>
                    </a:cubicBezTo>
                    <a:cubicBezTo>
                      <a:pt x="10552536" y="4703087"/>
                      <a:pt x="10100384" y="5872357"/>
                      <a:pt x="9347692" y="6784407"/>
                    </a:cubicBezTo>
                    <a:lnTo>
                      <a:pt x="9259426" y="6886304"/>
                    </a:lnTo>
                    <a:lnTo>
                      <a:pt x="9207646" y="6886304"/>
                    </a:lnTo>
                    <a:lnTo>
                      <a:pt x="9317482" y="6759505"/>
                    </a:lnTo>
                    <a:cubicBezTo>
                      <a:pt x="10064588" y="5854222"/>
                      <a:pt x="10513386" y="4693628"/>
                      <a:pt x="10513386" y="3428211"/>
                    </a:cubicBezTo>
                    <a:cubicBezTo>
                      <a:pt x="10513386" y="2162795"/>
                      <a:pt x="10064588" y="1002201"/>
                      <a:pt x="9317482" y="96918"/>
                    </a:cubicBezTo>
                    <a:close/>
                    <a:moveTo>
                      <a:pt x="1267224" y="0"/>
                    </a:moveTo>
                    <a:lnTo>
                      <a:pt x="1319007" y="0"/>
                    </a:lnTo>
                    <a:lnTo>
                      <a:pt x="1235054" y="96918"/>
                    </a:lnTo>
                    <a:cubicBezTo>
                      <a:pt x="487948" y="1002201"/>
                      <a:pt x="39151" y="2162795"/>
                      <a:pt x="39151" y="3428211"/>
                    </a:cubicBezTo>
                    <a:cubicBezTo>
                      <a:pt x="39151" y="4693628"/>
                      <a:pt x="487948" y="5854222"/>
                      <a:pt x="1235054" y="6759505"/>
                    </a:cubicBezTo>
                    <a:lnTo>
                      <a:pt x="1344891" y="6886304"/>
                    </a:lnTo>
                    <a:lnTo>
                      <a:pt x="1293110" y="6886304"/>
                    </a:lnTo>
                    <a:lnTo>
                      <a:pt x="1204844" y="6784407"/>
                    </a:lnTo>
                    <a:cubicBezTo>
                      <a:pt x="452153" y="5872357"/>
                      <a:pt x="0" y="4703087"/>
                      <a:pt x="0" y="3428211"/>
                    </a:cubicBezTo>
                    <a:cubicBezTo>
                      <a:pt x="0" y="2153335"/>
                      <a:pt x="452153" y="984065"/>
                      <a:pt x="1204844" y="72015"/>
                    </a:cubicBezTo>
                    <a:close/>
                  </a:path>
                </a:pathLst>
              </a:custGeom>
              <a:solidFill>
                <a:srgbClr val="AFCAD3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048662" name="任意多边形: 形状 6"/>
            <p:cNvSpPr/>
            <p:nvPr/>
          </p:nvSpPr>
          <p:spPr>
            <a:xfrm>
              <a:off x="1349828" y="-14152"/>
              <a:ext cx="9492344" cy="6900456"/>
            </a:xfrm>
            <a:custGeom>
              <a:avLst/>
              <a:gdLst>
                <a:gd name="connsiteX0" fmla="*/ 7959844 w 9492344"/>
                <a:gd name="connsiteY0" fmla="*/ 0 h 6900456"/>
                <a:gd name="connsiteX1" fmla="*/ 8010864 w 9492344"/>
                <a:gd name="connsiteY1" fmla="*/ 0 h 6900456"/>
                <a:gd name="connsiteX2" fmla="*/ 8102222 w 9492344"/>
                <a:gd name="connsiteY2" fmla="*/ 87102 h 6900456"/>
                <a:gd name="connsiteX3" fmla="*/ 9492344 w 9492344"/>
                <a:gd name="connsiteY3" fmla="*/ 3443152 h 6900456"/>
                <a:gd name="connsiteX4" fmla="*/ 8102222 w 9492344"/>
                <a:gd name="connsiteY4" fmla="*/ 6799202 h 6900456"/>
                <a:gd name="connsiteX5" fmla="*/ 7996021 w 9492344"/>
                <a:gd name="connsiteY5" fmla="*/ 6900456 h 6900456"/>
                <a:gd name="connsiteX6" fmla="*/ 7945000 w 9492344"/>
                <a:gd name="connsiteY6" fmla="*/ 6900456 h 6900456"/>
                <a:gd name="connsiteX7" fmla="*/ 8077320 w 9492344"/>
                <a:gd name="connsiteY7" fmla="*/ 6774301 h 6900456"/>
                <a:gd name="connsiteX8" fmla="*/ 9457127 w 9492344"/>
                <a:gd name="connsiteY8" fmla="*/ 3443152 h 6900456"/>
                <a:gd name="connsiteX9" fmla="*/ 8077320 w 9492344"/>
                <a:gd name="connsiteY9" fmla="*/ 112004 h 6900456"/>
                <a:gd name="connsiteX10" fmla="*/ 1481480 w 9492344"/>
                <a:gd name="connsiteY10" fmla="*/ 0 h 6900456"/>
                <a:gd name="connsiteX11" fmla="*/ 1532500 w 9492344"/>
                <a:gd name="connsiteY11" fmla="*/ 0 h 6900456"/>
                <a:gd name="connsiteX12" fmla="*/ 1415024 w 9492344"/>
                <a:gd name="connsiteY12" fmla="*/ 112004 h 6900456"/>
                <a:gd name="connsiteX13" fmla="*/ 35217 w 9492344"/>
                <a:gd name="connsiteY13" fmla="*/ 3443152 h 6900456"/>
                <a:gd name="connsiteX14" fmla="*/ 1415024 w 9492344"/>
                <a:gd name="connsiteY14" fmla="*/ 6774301 h 6900456"/>
                <a:gd name="connsiteX15" fmla="*/ 1547344 w 9492344"/>
                <a:gd name="connsiteY15" fmla="*/ 6900456 h 6900456"/>
                <a:gd name="connsiteX16" fmla="*/ 1496324 w 9492344"/>
                <a:gd name="connsiteY16" fmla="*/ 6900456 h 6900456"/>
                <a:gd name="connsiteX17" fmla="*/ 1390122 w 9492344"/>
                <a:gd name="connsiteY17" fmla="*/ 6799202 h 6900456"/>
                <a:gd name="connsiteX18" fmla="*/ 0 w 9492344"/>
                <a:gd name="connsiteY18" fmla="*/ 3443152 h 6900456"/>
                <a:gd name="connsiteX19" fmla="*/ 1390122 w 9492344"/>
                <a:gd name="connsiteY19" fmla="*/ 87102 h 690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492344" h="6900456">
                  <a:moveTo>
                    <a:pt x="7959844" y="0"/>
                  </a:moveTo>
                  <a:lnTo>
                    <a:pt x="8010864" y="0"/>
                  </a:lnTo>
                  <a:lnTo>
                    <a:pt x="8102222" y="87102"/>
                  </a:lnTo>
                  <a:cubicBezTo>
                    <a:pt x="8961111" y="945990"/>
                    <a:pt x="9492344" y="2132533"/>
                    <a:pt x="9492344" y="3443152"/>
                  </a:cubicBezTo>
                  <a:cubicBezTo>
                    <a:pt x="9492344" y="4753771"/>
                    <a:pt x="8961111" y="5940314"/>
                    <a:pt x="8102222" y="6799202"/>
                  </a:cubicBezTo>
                  <a:lnTo>
                    <a:pt x="7996021" y="6900456"/>
                  </a:lnTo>
                  <a:lnTo>
                    <a:pt x="7945000" y="6900456"/>
                  </a:lnTo>
                  <a:lnTo>
                    <a:pt x="8077320" y="6774301"/>
                  </a:lnTo>
                  <a:cubicBezTo>
                    <a:pt x="8929835" y="5921786"/>
                    <a:pt x="9457127" y="4744047"/>
                    <a:pt x="9457127" y="3443152"/>
                  </a:cubicBezTo>
                  <a:cubicBezTo>
                    <a:pt x="9457127" y="2142258"/>
                    <a:pt x="8929835" y="964519"/>
                    <a:pt x="8077320" y="112004"/>
                  </a:cubicBezTo>
                  <a:close/>
                  <a:moveTo>
                    <a:pt x="1481480" y="0"/>
                  </a:moveTo>
                  <a:lnTo>
                    <a:pt x="1532500" y="0"/>
                  </a:lnTo>
                  <a:lnTo>
                    <a:pt x="1415024" y="112004"/>
                  </a:lnTo>
                  <a:cubicBezTo>
                    <a:pt x="562509" y="964519"/>
                    <a:pt x="35217" y="2142258"/>
                    <a:pt x="35217" y="3443152"/>
                  </a:cubicBezTo>
                  <a:cubicBezTo>
                    <a:pt x="35217" y="4744047"/>
                    <a:pt x="562509" y="5921786"/>
                    <a:pt x="1415024" y="6774301"/>
                  </a:cubicBezTo>
                  <a:lnTo>
                    <a:pt x="1547344" y="6900456"/>
                  </a:lnTo>
                  <a:lnTo>
                    <a:pt x="1496324" y="6900456"/>
                  </a:lnTo>
                  <a:lnTo>
                    <a:pt x="1390122" y="6799202"/>
                  </a:lnTo>
                  <a:cubicBezTo>
                    <a:pt x="531234" y="5940314"/>
                    <a:pt x="0" y="4753771"/>
                    <a:pt x="0" y="3443152"/>
                  </a:cubicBezTo>
                  <a:cubicBezTo>
                    <a:pt x="0" y="2132533"/>
                    <a:pt x="531234" y="945990"/>
                    <a:pt x="1390122" y="87102"/>
                  </a:cubicBezTo>
                  <a:close/>
                </a:path>
              </a:pathLst>
            </a:custGeom>
            <a:solidFill>
              <a:srgbClr val="AFC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48663" name="文本框 13"/>
          <p:cNvSpPr txBox="1"/>
          <p:nvPr/>
        </p:nvSpPr>
        <p:spPr>
          <a:xfrm>
            <a:off x="1850390" y="2459355"/>
            <a:ext cx="8473440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spc="1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三、 </a:t>
            </a:r>
            <a:r>
              <a:rPr lang="zh-CN" altLang="en-US" sz="5400" b="1" spc="1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单一性条目选题</a:t>
            </a:r>
            <a:r>
              <a:rPr lang="zh-CN" altLang="en-US" sz="5400" b="1" spc="1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选材</a:t>
            </a:r>
            <a:endParaRPr lang="zh-CN" altLang="en-US" sz="5400" b="1" spc="100" dirty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algn="ctr"/>
            <a:r>
              <a:rPr lang="zh-CN" altLang="en-US" sz="5400" b="1" spc="1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及撰写原则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文本框 1" descr="7b0a20202020227461726765744d6f64756c65223a20226b6f6e6c696e65666f6e7473220a7d0a"/>
          <p:cNvSpPr txBox="1"/>
          <p:nvPr/>
        </p:nvSpPr>
        <p:spPr>
          <a:xfrm>
            <a:off x="902335" y="1062355"/>
            <a:ext cx="11198225" cy="453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6F350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（一） 单一性条目选题选材的原则</a:t>
            </a:r>
            <a:endParaRPr lang="zh-CN" altLang="en-US" sz="3600" b="1">
              <a:solidFill>
                <a:srgbClr val="6F350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●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总的原则：</a:t>
            </a:r>
          </a:p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第一，遵循编辑说明中的编纂指导思想，牢记根本遵循。</a:t>
            </a:r>
          </a:p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第二，反映党委政府的中心工作，具有宏观思维和开阔视野。</a:t>
            </a:r>
          </a:p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抬高站位，跳出部门框限。</a:t>
            </a:r>
          </a:p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第三，摒弃个人感情色彩和猎奇心态。记载热点而非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卖点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。第四，体现时代特点、地域特色、部门特色、年度特色以及具有存史、资政价值的信息资料。</a:t>
            </a:r>
            <a:endParaRPr lang="zh-CN" altLang="en-US" sz="3200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组合 7"/>
          <p:cNvGrpSpPr/>
          <p:nvPr/>
        </p:nvGrpSpPr>
        <p:grpSpPr>
          <a:xfrm>
            <a:off x="819732" y="-28122"/>
            <a:ext cx="10552536" cy="6900456"/>
            <a:chOff x="819732" y="-14152"/>
            <a:chExt cx="10552536" cy="6900456"/>
          </a:xfrm>
        </p:grpSpPr>
        <p:grpSp>
          <p:nvGrpSpPr>
            <p:cNvPr id="97" name="组合 3"/>
            <p:cNvGrpSpPr/>
            <p:nvPr/>
          </p:nvGrpSpPr>
          <p:grpSpPr>
            <a:xfrm>
              <a:off x="819732" y="-1"/>
              <a:ext cx="10552536" cy="6886304"/>
              <a:chOff x="819732" y="-1"/>
              <a:chExt cx="10552536" cy="6886304"/>
            </a:xfrm>
          </p:grpSpPr>
          <p:sp>
            <p:nvSpPr>
              <p:cNvPr id="1048614" name="任意多边形: 形状 4"/>
              <p:cNvSpPr/>
              <p:nvPr/>
            </p:nvSpPr>
            <p:spPr>
              <a:xfrm>
                <a:off x="1669142" y="0"/>
                <a:ext cx="8853716" cy="6872152"/>
              </a:xfrm>
              <a:custGeom>
                <a:avLst/>
                <a:gdLst>
                  <a:gd name="connsiteX0" fmla="*/ 1627535 w 8853716"/>
                  <a:gd name="connsiteY0" fmla="*/ 0 h 6872152"/>
                  <a:gd name="connsiteX1" fmla="*/ 7226181 w 8853716"/>
                  <a:gd name="connsiteY1" fmla="*/ 0 h 6872152"/>
                  <a:gd name="connsiteX2" fmla="*/ 7242751 w 8853716"/>
                  <a:gd name="connsiteY2" fmla="*/ 13021 h 6872152"/>
                  <a:gd name="connsiteX3" fmla="*/ 8853716 w 8853716"/>
                  <a:gd name="connsiteY3" fmla="*/ 3429000 h 6872152"/>
                  <a:gd name="connsiteX4" fmla="*/ 7242751 w 8853716"/>
                  <a:gd name="connsiteY4" fmla="*/ 6844979 h 6872152"/>
                  <a:gd name="connsiteX5" fmla="*/ 7208172 w 8853716"/>
                  <a:gd name="connsiteY5" fmla="*/ 6872152 h 6872152"/>
                  <a:gd name="connsiteX6" fmla="*/ 1645544 w 8853716"/>
                  <a:gd name="connsiteY6" fmla="*/ 6872152 h 6872152"/>
                  <a:gd name="connsiteX7" fmla="*/ 1610966 w 8853716"/>
                  <a:gd name="connsiteY7" fmla="*/ 6844979 h 6872152"/>
                  <a:gd name="connsiteX8" fmla="*/ 0 w 8853716"/>
                  <a:gd name="connsiteY8" fmla="*/ 3429000 h 6872152"/>
                  <a:gd name="connsiteX9" fmla="*/ 1610966 w 8853716"/>
                  <a:gd name="connsiteY9" fmla="*/ 13021 h 687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53716" h="6872152">
                    <a:moveTo>
                      <a:pt x="1627535" y="0"/>
                    </a:moveTo>
                    <a:lnTo>
                      <a:pt x="7226181" y="0"/>
                    </a:lnTo>
                    <a:lnTo>
                      <a:pt x="7242751" y="13021"/>
                    </a:lnTo>
                    <a:cubicBezTo>
                      <a:pt x="8226608" y="824972"/>
                      <a:pt x="8853716" y="2053752"/>
                      <a:pt x="8853716" y="3429000"/>
                    </a:cubicBezTo>
                    <a:cubicBezTo>
                      <a:pt x="8853716" y="4804249"/>
                      <a:pt x="8226608" y="6033028"/>
                      <a:pt x="7242751" y="6844979"/>
                    </a:cubicBezTo>
                    <a:lnTo>
                      <a:pt x="7208172" y="6872152"/>
                    </a:lnTo>
                    <a:lnTo>
                      <a:pt x="1645544" y="6872152"/>
                    </a:lnTo>
                    <a:lnTo>
                      <a:pt x="1610966" y="6844979"/>
                    </a:lnTo>
                    <a:cubicBezTo>
                      <a:pt x="627109" y="6033028"/>
                      <a:pt x="0" y="4804249"/>
                      <a:pt x="0" y="3429000"/>
                    </a:cubicBezTo>
                    <a:cubicBezTo>
                      <a:pt x="0" y="2053752"/>
                      <a:pt x="627109" y="824972"/>
                      <a:pt x="1610966" y="13021"/>
                    </a:cubicBezTo>
                    <a:close/>
                  </a:path>
                </a:pathLst>
              </a:custGeom>
              <a:solidFill>
                <a:srgbClr val="96B9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8615" name="任意多边形: 形状 5"/>
              <p:cNvSpPr/>
              <p:nvPr/>
            </p:nvSpPr>
            <p:spPr>
              <a:xfrm>
                <a:off x="819732" y="-1"/>
                <a:ext cx="10552536" cy="6886304"/>
              </a:xfrm>
              <a:custGeom>
                <a:avLst/>
                <a:gdLst>
                  <a:gd name="connsiteX0" fmla="*/ 9233530 w 10552536"/>
                  <a:gd name="connsiteY0" fmla="*/ 0 h 6886304"/>
                  <a:gd name="connsiteX1" fmla="*/ 9285312 w 10552536"/>
                  <a:gd name="connsiteY1" fmla="*/ 0 h 6886304"/>
                  <a:gd name="connsiteX2" fmla="*/ 9347692 w 10552536"/>
                  <a:gd name="connsiteY2" fmla="*/ 72015 h 6886304"/>
                  <a:gd name="connsiteX3" fmla="*/ 10552536 w 10552536"/>
                  <a:gd name="connsiteY3" fmla="*/ 3428211 h 6886304"/>
                  <a:gd name="connsiteX4" fmla="*/ 9347692 w 10552536"/>
                  <a:gd name="connsiteY4" fmla="*/ 6784407 h 6886304"/>
                  <a:gd name="connsiteX5" fmla="*/ 9259426 w 10552536"/>
                  <a:gd name="connsiteY5" fmla="*/ 6886304 h 6886304"/>
                  <a:gd name="connsiteX6" fmla="*/ 9207646 w 10552536"/>
                  <a:gd name="connsiteY6" fmla="*/ 6886304 h 6886304"/>
                  <a:gd name="connsiteX7" fmla="*/ 9317482 w 10552536"/>
                  <a:gd name="connsiteY7" fmla="*/ 6759505 h 6886304"/>
                  <a:gd name="connsiteX8" fmla="*/ 10513386 w 10552536"/>
                  <a:gd name="connsiteY8" fmla="*/ 3428211 h 6886304"/>
                  <a:gd name="connsiteX9" fmla="*/ 9317482 w 10552536"/>
                  <a:gd name="connsiteY9" fmla="*/ 96918 h 6886304"/>
                  <a:gd name="connsiteX10" fmla="*/ 1267224 w 10552536"/>
                  <a:gd name="connsiteY10" fmla="*/ 0 h 6886304"/>
                  <a:gd name="connsiteX11" fmla="*/ 1319007 w 10552536"/>
                  <a:gd name="connsiteY11" fmla="*/ 0 h 6886304"/>
                  <a:gd name="connsiteX12" fmla="*/ 1235054 w 10552536"/>
                  <a:gd name="connsiteY12" fmla="*/ 96918 h 6886304"/>
                  <a:gd name="connsiteX13" fmla="*/ 39151 w 10552536"/>
                  <a:gd name="connsiteY13" fmla="*/ 3428211 h 6886304"/>
                  <a:gd name="connsiteX14" fmla="*/ 1235054 w 10552536"/>
                  <a:gd name="connsiteY14" fmla="*/ 6759505 h 6886304"/>
                  <a:gd name="connsiteX15" fmla="*/ 1344891 w 10552536"/>
                  <a:gd name="connsiteY15" fmla="*/ 6886304 h 6886304"/>
                  <a:gd name="connsiteX16" fmla="*/ 1293110 w 10552536"/>
                  <a:gd name="connsiteY16" fmla="*/ 6886304 h 6886304"/>
                  <a:gd name="connsiteX17" fmla="*/ 1204844 w 10552536"/>
                  <a:gd name="connsiteY17" fmla="*/ 6784407 h 6886304"/>
                  <a:gd name="connsiteX18" fmla="*/ 0 w 10552536"/>
                  <a:gd name="connsiteY18" fmla="*/ 3428211 h 6886304"/>
                  <a:gd name="connsiteX19" fmla="*/ 1204844 w 10552536"/>
                  <a:gd name="connsiteY19" fmla="*/ 72015 h 688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52536" h="6886304">
                    <a:moveTo>
                      <a:pt x="9233530" y="0"/>
                    </a:moveTo>
                    <a:lnTo>
                      <a:pt x="9285312" y="0"/>
                    </a:lnTo>
                    <a:lnTo>
                      <a:pt x="9347692" y="72015"/>
                    </a:lnTo>
                    <a:cubicBezTo>
                      <a:pt x="10100384" y="984065"/>
                      <a:pt x="10552536" y="2153335"/>
                      <a:pt x="10552536" y="3428211"/>
                    </a:cubicBezTo>
                    <a:cubicBezTo>
                      <a:pt x="10552536" y="4703087"/>
                      <a:pt x="10100384" y="5872357"/>
                      <a:pt x="9347692" y="6784407"/>
                    </a:cubicBezTo>
                    <a:lnTo>
                      <a:pt x="9259426" y="6886304"/>
                    </a:lnTo>
                    <a:lnTo>
                      <a:pt x="9207646" y="6886304"/>
                    </a:lnTo>
                    <a:lnTo>
                      <a:pt x="9317482" y="6759505"/>
                    </a:lnTo>
                    <a:cubicBezTo>
                      <a:pt x="10064588" y="5854222"/>
                      <a:pt x="10513386" y="4693628"/>
                      <a:pt x="10513386" y="3428211"/>
                    </a:cubicBezTo>
                    <a:cubicBezTo>
                      <a:pt x="10513386" y="2162795"/>
                      <a:pt x="10064588" y="1002201"/>
                      <a:pt x="9317482" y="96918"/>
                    </a:cubicBezTo>
                    <a:close/>
                    <a:moveTo>
                      <a:pt x="1267224" y="0"/>
                    </a:moveTo>
                    <a:lnTo>
                      <a:pt x="1319007" y="0"/>
                    </a:lnTo>
                    <a:lnTo>
                      <a:pt x="1235054" y="96918"/>
                    </a:lnTo>
                    <a:cubicBezTo>
                      <a:pt x="487948" y="1002201"/>
                      <a:pt x="39151" y="2162795"/>
                      <a:pt x="39151" y="3428211"/>
                    </a:cubicBezTo>
                    <a:cubicBezTo>
                      <a:pt x="39151" y="4693628"/>
                      <a:pt x="487948" y="5854222"/>
                      <a:pt x="1235054" y="6759505"/>
                    </a:cubicBezTo>
                    <a:lnTo>
                      <a:pt x="1344891" y="6886304"/>
                    </a:lnTo>
                    <a:lnTo>
                      <a:pt x="1293110" y="6886304"/>
                    </a:lnTo>
                    <a:lnTo>
                      <a:pt x="1204844" y="6784407"/>
                    </a:lnTo>
                    <a:cubicBezTo>
                      <a:pt x="452153" y="5872357"/>
                      <a:pt x="0" y="4703087"/>
                      <a:pt x="0" y="3428211"/>
                    </a:cubicBezTo>
                    <a:cubicBezTo>
                      <a:pt x="0" y="2153335"/>
                      <a:pt x="452153" y="984065"/>
                      <a:pt x="1204844" y="72015"/>
                    </a:cubicBezTo>
                    <a:close/>
                  </a:path>
                </a:pathLst>
              </a:custGeom>
              <a:solidFill>
                <a:srgbClr val="AFCAD3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048616" name="任意多边形: 形状 6"/>
            <p:cNvSpPr/>
            <p:nvPr/>
          </p:nvSpPr>
          <p:spPr>
            <a:xfrm>
              <a:off x="1349828" y="-14152"/>
              <a:ext cx="9492344" cy="6900456"/>
            </a:xfrm>
            <a:custGeom>
              <a:avLst/>
              <a:gdLst>
                <a:gd name="connsiteX0" fmla="*/ 7959844 w 9492344"/>
                <a:gd name="connsiteY0" fmla="*/ 0 h 6900456"/>
                <a:gd name="connsiteX1" fmla="*/ 8010864 w 9492344"/>
                <a:gd name="connsiteY1" fmla="*/ 0 h 6900456"/>
                <a:gd name="connsiteX2" fmla="*/ 8102222 w 9492344"/>
                <a:gd name="connsiteY2" fmla="*/ 87102 h 6900456"/>
                <a:gd name="connsiteX3" fmla="*/ 9492344 w 9492344"/>
                <a:gd name="connsiteY3" fmla="*/ 3443152 h 6900456"/>
                <a:gd name="connsiteX4" fmla="*/ 8102222 w 9492344"/>
                <a:gd name="connsiteY4" fmla="*/ 6799202 h 6900456"/>
                <a:gd name="connsiteX5" fmla="*/ 7996021 w 9492344"/>
                <a:gd name="connsiteY5" fmla="*/ 6900456 h 6900456"/>
                <a:gd name="connsiteX6" fmla="*/ 7945000 w 9492344"/>
                <a:gd name="connsiteY6" fmla="*/ 6900456 h 6900456"/>
                <a:gd name="connsiteX7" fmla="*/ 8077320 w 9492344"/>
                <a:gd name="connsiteY7" fmla="*/ 6774301 h 6900456"/>
                <a:gd name="connsiteX8" fmla="*/ 9457127 w 9492344"/>
                <a:gd name="connsiteY8" fmla="*/ 3443152 h 6900456"/>
                <a:gd name="connsiteX9" fmla="*/ 8077320 w 9492344"/>
                <a:gd name="connsiteY9" fmla="*/ 112004 h 6900456"/>
                <a:gd name="connsiteX10" fmla="*/ 1481480 w 9492344"/>
                <a:gd name="connsiteY10" fmla="*/ 0 h 6900456"/>
                <a:gd name="connsiteX11" fmla="*/ 1532500 w 9492344"/>
                <a:gd name="connsiteY11" fmla="*/ 0 h 6900456"/>
                <a:gd name="connsiteX12" fmla="*/ 1415024 w 9492344"/>
                <a:gd name="connsiteY12" fmla="*/ 112004 h 6900456"/>
                <a:gd name="connsiteX13" fmla="*/ 35217 w 9492344"/>
                <a:gd name="connsiteY13" fmla="*/ 3443152 h 6900456"/>
                <a:gd name="connsiteX14" fmla="*/ 1415024 w 9492344"/>
                <a:gd name="connsiteY14" fmla="*/ 6774301 h 6900456"/>
                <a:gd name="connsiteX15" fmla="*/ 1547344 w 9492344"/>
                <a:gd name="connsiteY15" fmla="*/ 6900456 h 6900456"/>
                <a:gd name="connsiteX16" fmla="*/ 1496324 w 9492344"/>
                <a:gd name="connsiteY16" fmla="*/ 6900456 h 6900456"/>
                <a:gd name="connsiteX17" fmla="*/ 1390122 w 9492344"/>
                <a:gd name="connsiteY17" fmla="*/ 6799202 h 6900456"/>
                <a:gd name="connsiteX18" fmla="*/ 0 w 9492344"/>
                <a:gd name="connsiteY18" fmla="*/ 3443152 h 6900456"/>
                <a:gd name="connsiteX19" fmla="*/ 1390122 w 9492344"/>
                <a:gd name="connsiteY19" fmla="*/ 87102 h 690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492344" h="6900456">
                  <a:moveTo>
                    <a:pt x="7959844" y="0"/>
                  </a:moveTo>
                  <a:lnTo>
                    <a:pt x="8010864" y="0"/>
                  </a:lnTo>
                  <a:lnTo>
                    <a:pt x="8102222" y="87102"/>
                  </a:lnTo>
                  <a:cubicBezTo>
                    <a:pt x="8961111" y="945990"/>
                    <a:pt x="9492344" y="2132533"/>
                    <a:pt x="9492344" y="3443152"/>
                  </a:cubicBezTo>
                  <a:cubicBezTo>
                    <a:pt x="9492344" y="4753771"/>
                    <a:pt x="8961111" y="5940314"/>
                    <a:pt x="8102222" y="6799202"/>
                  </a:cubicBezTo>
                  <a:lnTo>
                    <a:pt x="7996021" y="6900456"/>
                  </a:lnTo>
                  <a:lnTo>
                    <a:pt x="7945000" y="6900456"/>
                  </a:lnTo>
                  <a:lnTo>
                    <a:pt x="8077320" y="6774301"/>
                  </a:lnTo>
                  <a:cubicBezTo>
                    <a:pt x="8929835" y="5921786"/>
                    <a:pt x="9457127" y="4744047"/>
                    <a:pt x="9457127" y="3443152"/>
                  </a:cubicBezTo>
                  <a:cubicBezTo>
                    <a:pt x="9457127" y="2142258"/>
                    <a:pt x="8929835" y="964519"/>
                    <a:pt x="8077320" y="112004"/>
                  </a:cubicBezTo>
                  <a:close/>
                  <a:moveTo>
                    <a:pt x="1481480" y="0"/>
                  </a:moveTo>
                  <a:lnTo>
                    <a:pt x="1532500" y="0"/>
                  </a:lnTo>
                  <a:lnTo>
                    <a:pt x="1415024" y="112004"/>
                  </a:lnTo>
                  <a:cubicBezTo>
                    <a:pt x="562509" y="964519"/>
                    <a:pt x="35217" y="2142258"/>
                    <a:pt x="35217" y="3443152"/>
                  </a:cubicBezTo>
                  <a:cubicBezTo>
                    <a:pt x="35217" y="4744047"/>
                    <a:pt x="562509" y="5921786"/>
                    <a:pt x="1415024" y="6774301"/>
                  </a:cubicBezTo>
                  <a:lnTo>
                    <a:pt x="1547344" y="6900456"/>
                  </a:lnTo>
                  <a:lnTo>
                    <a:pt x="1496324" y="6900456"/>
                  </a:lnTo>
                  <a:lnTo>
                    <a:pt x="1390122" y="6799202"/>
                  </a:lnTo>
                  <a:cubicBezTo>
                    <a:pt x="531234" y="5940314"/>
                    <a:pt x="0" y="4753771"/>
                    <a:pt x="0" y="3443152"/>
                  </a:cubicBezTo>
                  <a:cubicBezTo>
                    <a:pt x="0" y="2132533"/>
                    <a:pt x="531234" y="945990"/>
                    <a:pt x="1390122" y="87102"/>
                  </a:cubicBezTo>
                  <a:close/>
                </a:path>
              </a:pathLst>
            </a:custGeom>
            <a:solidFill>
              <a:srgbClr val="AFC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48617" name="文本框 13"/>
          <p:cNvSpPr txBox="1"/>
          <p:nvPr/>
        </p:nvSpPr>
        <p:spPr>
          <a:xfrm>
            <a:off x="1852295" y="2417445"/>
            <a:ext cx="8487410" cy="1691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sz="5400" b="1" spc="1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一、 </a:t>
            </a:r>
            <a:r>
              <a:rPr lang="zh-CN" altLang="en-US" sz="5400" b="1" spc="1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单一性条目与综合性</a:t>
            </a:r>
          </a:p>
          <a:p>
            <a:pPr algn="ctr">
              <a:buClrTx/>
              <a:buSzTx/>
              <a:buNone/>
            </a:pPr>
            <a:r>
              <a:rPr lang="zh-CN" altLang="en-US" sz="5400" b="1" spc="1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条目的关系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665" name="文本框 1" descr="7b0a20202020227461726765744d6f64756c65223a20226b6f6e6c696e65666f6e7473220a7d0a"/>
          <p:cNvSpPr txBox="1"/>
          <p:nvPr/>
        </p:nvSpPr>
        <p:spPr>
          <a:xfrm>
            <a:off x="679450" y="929005"/>
            <a:ext cx="11047095" cy="28346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●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具体原则：</a:t>
            </a:r>
            <a:endParaRPr lang="zh-CN" altLang="en-US" sz="3600"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  <a:sym typeface="+mn-ea"/>
            </a:endParaRPr>
          </a:p>
          <a:p>
            <a:r>
              <a:rPr lang="zh-CN" altLang="en-US" sz="4000" b="1">
                <a:solidFill>
                  <a:srgbClr val="6F350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1.“大、要、新、特、热、专”事入手</a:t>
            </a:r>
          </a:p>
          <a:p>
            <a:pPr algn="l">
              <a:buClrTx/>
              <a:buSzTx/>
              <a:buNone/>
            </a:pPr>
            <a:r>
              <a:rPr lang="zh-CN" altLang="en-US" sz="4000" b="1">
                <a:solidFill>
                  <a:srgbClr val="6F350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2.“大事、要事不漏,小事、琐事不凑”</a:t>
            </a:r>
          </a:p>
          <a:p>
            <a:pPr algn="l">
              <a:buClrTx/>
              <a:buSzTx/>
              <a:buNone/>
            </a:pPr>
            <a:r>
              <a:rPr lang="zh-CN" altLang="en-US" sz="4000" b="1">
                <a:solidFill>
                  <a:srgbClr val="6F350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3.“新事、特事必录，热门话题、专业特色兼收”</a:t>
            </a:r>
            <a:endParaRPr lang="zh-CN" altLang="en-US" sz="3600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文本框 1" descr="7b0a20202020227461726765744d6f64756c65223a20226b6f6e6c696e65666f6e7473220a7d0a"/>
          <p:cNvSpPr txBox="1"/>
          <p:nvPr/>
        </p:nvSpPr>
        <p:spPr>
          <a:xfrm>
            <a:off x="513715" y="416560"/>
            <a:ext cx="10758170" cy="4117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3600" b="1">
              <a:solidFill>
                <a:srgbClr val="6F350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1.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着眼“大”和“要”</a:t>
            </a:r>
          </a:p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以有限的篇幅重点反映社会事物本质和发展主流，对社会事物发展进程有重大影响，意义深远的事，</a:t>
            </a:r>
            <a:r>
              <a:rPr lang="zh-CN" altLang="en-US" sz="40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有所取舍，分清主次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r>
              <a:rPr lang="zh-CN" altLang="en-US" sz="3200" b="1">
                <a:solidFill>
                  <a:schemeClr val="accent4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首选资料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抓住党和政府的中心工作，各部门（单位）、各行业、各领域的主要职能工作，以及重大成就、重点工程、重要经验、重要人物、重要成果、重大奖励、重大事件等。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文本框 1" descr="7b0a20202020227461726765744d6f64756c65223a20226b6f6e6c696e65666f6e7473220a7d0a"/>
          <p:cNvSpPr txBox="1"/>
          <p:nvPr/>
        </p:nvSpPr>
        <p:spPr>
          <a:xfrm>
            <a:off x="352425" y="853440"/>
            <a:ext cx="11670665" cy="5260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2.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聚焦“新”和“特”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新，代表社会事物发展的新阶段、新水平，昭示社会发展方向，具有推广价值的事物。特，是指最能显示社会发展特色，具有鲜明特色和独到之处的事件。</a:t>
            </a:r>
            <a:r>
              <a:rPr lang="zh-CN" altLang="en-US" sz="40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新颖性、特色化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是年鉴评价内容质量的重要标准。善于捕捉具有首创性、前瞻性、“人无我有”的信息。</a:t>
            </a: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3.关注“专”和“热”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主要把握好</a:t>
            </a:r>
            <a:r>
              <a:rPr lang="zh-CN" altLang="en-US" sz="40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专业特色、行业特色，民生热点、焦点问题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。如产业特色，专业技术特点，住房、教育、医疗、交通、环保等重大民生热点等。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85" y="0"/>
            <a:ext cx="4521835" cy="6732905"/>
          </a:xfrm>
          <a:prstGeom prst="rect">
            <a:avLst/>
          </a:prstGeom>
        </p:spPr>
      </p:pic>
      <p:sp>
        <p:nvSpPr>
          <p:cNvPr id="1048668" name="文本框 3"/>
          <p:cNvSpPr txBox="1"/>
          <p:nvPr/>
        </p:nvSpPr>
        <p:spPr>
          <a:xfrm>
            <a:off x="5838825" y="1572260"/>
            <a:ext cx="5477510" cy="3469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b="1"/>
              <a:t>《连云港年鉴（2020）》生态类目海洋生态保护分目下设置【“蓝色海湾”建设】条目介绍蓝色海湾整治项目。条目选题具有鲜明的地域特色。符合</a:t>
            </a:r>
            <a:r>
              <a:rPr lang="en-US" altLang="zh-CN" sz="3200" b="1"/>
              <a:t>“</a:t>
            </a:r>
            <a:r>
              <a:rPr lang="zh-CN" altLang="en-US" sz="3200" b="1"/>
              <a:t>大、要、新、特、专、热</a:t>
            </a:r>
            <a:r>
              <a:rPr lang="en-US" altLang="zh-CN" sz="3200" b="1"/>
              <a:t>”</a:t>
            </a:r>
            <a:r>
              <a:rPr lang="zh-CN" altLang="en-US" sz="3200" b="1"/>
              <a:t>的特点。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文本框 1" descr="7b0a20202020227461726765744d6f64756c65223a20226b6f6e6c696e65666f6e7473220a7d0a"/>
          <p:cNvSpPr txBox="1"/>
          <p:nvPr/>
        </p:nvSpPr>
        <p:spPr>
          <a:xfrm>
            <a:off x="259715" y="-169545"/>
            <a:ext cx="11671935" cy="7368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</a:p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</a:t>
            </a:r>
            <a:r>
              <a:rPr lang="zh-CN" altLang="en-US" sz="3600" b="1">
                <a:solidFill>
                  <a:srgbClr val="6F350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（二）</a:t>
            </a:r>
            <a:r>
              <a:rPr lang="zh-CN" altLang="en-US" sz="3600" b="1">
                <a:solidFill>
                  <a:srgbClr val="6F350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单一性条目的资料来源</a:t>
            </a:r>
          </a:p>
          <a:p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部门供稿。一次二次供稿，甚至多次供稿。重要基础。</a:t>
            </a: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2.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工作总结。重要的参考资料。</a:t>
            </a:r>
          </a:p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3.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专题材料。如会议简报、专项总结、汇报材料、情况通报、调查资料、工程或科研成果的验收报告，当年全市最新课题研究成果等。</a:t>
            </a: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4.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新闻资料。报纸、电视等新闻媒体的新闻资料，角度新颖，特色鲜明，但具有宣传性，需要与原材料进行比较甄别，提取核心有价的信息资料。</a:t>
            </a:r>
          </a:p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5.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统计资料。是最具有说服力的资料。但要注意适当分析比较，增强条目的记述深度。</a:t>
            </a: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6.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新媒体资料。如党委、政府权威部门的网站、微信公众号。信息更新快，如及时跟进留存，可事半功倍。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文本框 1" descr="7b0a20202020227461726765744d6f64756c65223a20226b6f6e6c696e65666f6e7473220a7d0a"/>
          <p:cNvSpPr txBox="1"/>
          <p:nvPr/>
        </p:nvSpPr>
        <p:spPr>
          <a:xfrm>
            <a:off x="352425" y="311785"/>
            <a:ext cx="11303635" cy="733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 sz="3200" b="1">
                <a:solidFill>
                  <a:srgbClr val="6F350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（三）单一性条目的撰写原则 </a:t>
            </a:r>
          </a:p>
          <a:p>
            <a:endParaRPr lang="en-US" altLang="zh-CN" sz="3200" dirty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单一性条目的撰写包括标题拟题、内容撰写、文字表述三个方面。</a:t>
            </a: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（一）单一性条目的标题拟制，要准确、精炼、客观、醒目，具体实在，见事见物，起到“画龙点睛”作用。避免空洞、模糊词语，使用带有主观倾向和感情色彩的褒贬性词语。</a:t>
            </a: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（二）单一性条目的内容撰写，要达到一事一条，不兼容其他；要素齐全，忌“残缺不全”，同时避免写成大杂烩。而是完整记述事物的具体情况。</a:t>
            </a: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（三）单一性条目的记述风格采用具有纪实性的记述体或说明体。</a:t>
            </a:r>
          </a:p>
          <a:p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6195" y="29210"/>
          <a:ext cx="12108180" cy="7165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3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4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79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800" b="1" dirty="0">
                          <a:solidFill>
                            <a:schemeClr val="bg1"/>
                          </a:solidFill>
                        </a:rPr>
                        <a:t>《地方综合年鉴编纂出版规定</a:t>
                      </a:r>
                      <a:r>
                        <a:rPr lang="zh-CN" altLang="en-US" sz="2800" dirty="0">
                          <a:solidFill>
                            <a:schemeClr val="bg1"/>
                          </a:solidFill>
                          <a:sym typeface="+mn-ea"/>
                        </a:rPr>
                        <a:t>》</a:t>
                      </a:r>
                      <a:endParaRPr lang="zh-CN" altLang="en-US" sz="2800" b="1" dirty="0">
                        <a:solidFill>
                          <a:schemeClr val="bg1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chemeClr val="bg1"/>
                          </a:solidFill>
                        </a:rPr>
                        <a:t>《关于地方综合年鉴编纂出版若干问题</a:t>
                      </a:r>
                    </a:p>
                    <a:p>
                      <a:pPr algn="ctr"/>
                      <a:r>
                        <a:rPr lang="zh-CN" altLang="en-US" sz="2800" b="1" dirty="0">
                          <a:solidFill>
                            <a:schemeClr val="bg1"/>
                          </a:solidFill>
                        </a:rPr>
                        <a:t>的补充规定</a:t>
                      </a:r>
                      <a:r>
                        <a:rPr lang="zh-CN" altLang="en-US" sz="2800" dirty="0">
                          <a:solidFill>
                            <a:schemeClr val="bg1"/>
                          </a:solidFill>
                          <a:sym typeface="+mn-ea"/>
                        </a:rPr>
                        <a:t>》</a:t>
                      </a:r>
                      <a:endParaRPr lang="zh-CN" altLang="en-US" sz="2800" b="1" dirty="0">
                        <a:solidFill>
                          <a:schemeClr val="bg1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4735">
                <a:tc>
                  <a:txBody>
                    <a:bodyPr/>
                    <a:lstStyle/>
                    <a:p>
                      <a:pPr indent="467995">
                        <a:lnSpc>
                          <a:spcPts val="3000"/>
                        </a:lnSpc>
                        <a:spcBef>
                          <a:spcPts val="0"/>
                        </a:spcBef>
                      </a:pPr>
                      <a:r>
                        <a:rPr kumimoji="0" lang="zh-CN" altLang="en-US" sz="2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第二十三条</a:t>
                      </a:r>
                      <a:r>
                        <a:rPr kumimoji="0" lang="zh-CN" alt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条目。条目编写应做到：</a:t>
                      </a:r>
                    </a:p>
                    <a:p>
                      <a:pPr>
                        <a:lnSpc>
                          <a:spcPts val="3000"/>
                        </a:lnSpc>
                        <a:spcBef>
                          <a:spcPts val="0"/>
                        </a:spcBef>
                      </a:pPr>
                      <a:r>
                        <a:rPr kumimoji="0" lang="zh-CN" alt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　（一）选题选材注重有效性、完整性和新颖、准确、系统。</a:t>
                      </a:r>
                    </a:p>
                    <a:p>
                      <a:pPr>
                        <a:lnSpc>
                          <a:spcPts val="3000"/>
                        </a:lnSpc>
                        <a:spcBef>
                          <a:spcPts val="0"/>
                        </a:spcBef>
                      </a:pPr>
                      <a:r>
                        <a:rPr kumimoji="0" lang="zh-CN" alt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　（二）</a:t>
                      </a:r>
                      <a:r>
                        <a:rPr kumimoji="0" lang="zh-CN" altLang="en-US" sz="2800" i="0" kern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有效</a:t>
                      </a:r>
                      <a:r>
                        <a:rPr kumimoji="0" lang="zh-CN" alt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信息含量大，避免空洞无物和简单重复。</a:t>
                      </a:r>
                    </a:p>
                    <a:p>
                      <a:pPr>
                        <a:lnSpc>
                          <a:spcPts val="3000"/>
                        </a:lnSpc>
                        <a:spcBef>
                          <a:spcPts val="0"/>
                        </a:spcBef>
                      </a:pPr>
                      <a:r>
                        <a:rPr kumimoji="0" lang="zh-CN" altLang="en-US" sz="2800" b="0" i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　</a:t>
                      </a:r>
                      <a:r>
                        <a:rPr kumimoji="0" lang="zh-CN" altLang="en-US" sz="280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消除</a:t>
                      </a:r>
                      <a:r>
                        <a:rPr kumimoji="0" lang="zh-CN" altLang="en-US" sz="2800" i="0" kern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部门工作总结、报告痕迹。不应记述非部门主要职能的信息。</a:t>
                      </a:r>
                      <a:endParaRPr kumimoji="0" lang="zh-CN" altLang="en-US" sz="2800" b="0" i="0" kern="1200" dirty="0"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3000"/>
                        </a:lnSpc>
                        <a:spcBef>
                          <a:spcPts val="0"/>
                        </a:spcBef>
                      </a:pPr>
                      <a:r>
                        <a:rPr kumimoji="0" lang="zh-CN" alt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　（三）坚持述而不论，寓观点于记述之中。</a:t>
                      </a:r>
                    </a:p>
                    <a:p>
                      <a:pPr>
                        <a:lnSpc>
                          <a:spcPts val="3000"/>
                        </a:lnSpc>
                        <a:spcBef>
                          <a:spcPts val="0"/>
                        </a:spcBef>
                      </a:pPr>
                      <a:r>
                        <a:rPr kumimoji="0" lang="zh-CN" alt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　（四）</a:t>
                      </a:r>
                      <a:r>
                        <a:rPr kumimoji="0" lang="zh-CN" altLang="en-US" sz="2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标题中心词突出，题文相符。</a:t>
                      </a:r>
                    </a:p>
                    <a:p>
                      <a:pPr>
                        <a:lnSpc>
                          <a:spcPts val="3000"/>
                        </a:lnSpc>
                        <a:spcBef>
                          <a:spcPts val="0"/>
                        </a:spcBef>
                      </a:pPr>
                      <a:r>
                        <a:rPr kumimoji="0" lang="zh-CN" alt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　（五）条目排列有序，并</a:t>
                      </a:r>
                      <a:r>
                        <a:rPr kumimoji="0" lang="zh-CN" altLang="en-US" sz="2800" i="0" kern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避免单个条目构成分目。</a:t>
                      </a:r>
                    </a:p>
                    <a:p>
                      <a:pPr indent="467995">
                        <a:lnSpc>
                          <a:spcPts val="3000"/>
                        </a:lnSpc>
                        <a:spcBef>
                          <a:spcPts val="0"/>
                        </a:spcBef>
                      </a:pPr>
                      <a:endParaRPr kumimoji="0" lang="zh-CN" altLang="en-US" sz="2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indent="467995">
                        <a:lnSpc>
                          <a:spcPts val="3000"/>
                        </a:lnSpc>
                        <a:spcBef>
                          <a:spcPts val="0"/>
                        </a:spcBef>
                      </a:pPr>
                      <a:endParaRPr kumimoji="0" lang="zh-CN" altLang="en-US" sz="2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612140" algn="just" defTabSz="9144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77AB1"/>
                        </a:buClr>
                        <a:buSzPct val="50000"/>
                        <a:buFont typeface="Wingdings 2" panose="05020102010507070707"/>
                        <a:buNone/>
                      </a:pPr>
                      <a:r>
                        <a:rPr kumimoji="0" lang="zh-CN" altLang="zh-CN" sz="2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第十</a:t>
                      </a:r>
                      <a:r>
                        <a:rPr kumimoji="0" lang="zh-CN" altLang="en-US" sz="2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七</a:t>
                      </a:r>
                      <a:r>
                        <a:rPr kumimoji="0" lang="zh-CN" altLang="zh-CN" sz="2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条</a:t>
                      </a:r>
                      <a:r>
                        <a:rPr kumimoji="0" lang="en-US" altLang="zh-CN" sz="2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zh-CN" altLang="zh-C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年鉴条目选题选材应当注重</a:t>
                      </a:r>
                      <a:r>
                        <a:rPr kumimoji="0" lang="zh-CN" altLang="zh-CN" sz="2800" i="0" kern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资料的有效性、</a:t>
                      </a:r>
                      <a:r>
                        <a:rPr kumimoji="0" lang="zh-CN" altLang="zh-CN" sz="2800" b="1" i="0" kern="1200" dirty="0">
                          <a:solidFill>
                            <a:srgbClr val="B24B7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典型性、</a:t>
                      </a:r>
                      <a:r>
                        <a:rPr kumimoji="0" lang="zh-CN" altLang="zh-CN" sz="2800" i="0" kern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新颖性和</a:t>
                      </a:r>
                      <a:r>
                        <a:rPr kumimoji="0" lang="zh-CN" altLang="zh-CN" sz="2800" b="1" i="0" kern="1200" dirty="0">
                          <a:solidFill>
                            <a:srgbClr val="B24B7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连续性。</a:t>
                      </a:r>
                    </a:p>
                    <a:p>
                      <a:pPr marL="0" marR="0" lvl="0" indent="612140" algn="just" defTabSz="9144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77AB1"/>
                        </a:buClr>
                        <a:buSzPct val="50000"/>
                        <a:buFont typeface="Wingdings 2" panose="05020102010507070707"/>
                        <a:buNone/>
                      </a:pPr>
                      <a:r>
                        <a:rPr kumimoji="0" lang="zh-CN" altLang="zh-CN" sz="2800" b="1" i="0" u="sng" kern="1200" dirty="0">
                          <a:solidFill>
                            <a:srgbClr val="B24B7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条目标题应当准确概括条目中心内容，文字精练，中心词一般应前置，不得使用总结式、口号式等表述方式。</a:t>
                      </a:r>
                    </a:p>
                    <a:p>
                      <a:pPr marL="0" marR="0" lvl="0" indent="612140" algn="just" defTabSz="9144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77AB1"/>
                        </a:buClr>
                        <a:buSzPct val="50000"/>
                        <a:buFont typeface="Wingdings 2" panose="05020102010507070707"/>
                        <a:buNone/>
                      </a:pPr>
                      <a:r>
                        <a:rPr kumimoji="0" lang="zh-CN" altLang="zh-CN" sz="2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第十八条</a:t>
                      </a:r>
                      <a:r>
                        <a:rPr kumimoji="0" lang="en-US" altLang="zh-C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zh-CN" altLang="en-US" sz="2800" i="0" kern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年鉴应当注重记述部门单位的主要职能工作。一般不记述部门单位内设机构、领导职数、人员编制。不记述单位内部机关党建、宣传信息、队伍建设、后勤保障等非主要职能信息。</a:t>
                      </a:r>
                    </a:p>
                    <a:p>
                      <a:pPr marL="0" marR="0" lvl="0" indent="612140" algn="just" defTabSz="9144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77AB1"/>
                        </a:buClr>
                        <a:buSzPct val="50000"/>
                        <a:buFont typeface="Wingdings 2" panose="05020102010507070707"/>
                        <a:buNone/>
                      </a:pPr>
                      <a:endParaRPr kumimoji="0" lang="en-US" altLang="zh-CN" sz="2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612140" algn="just" defTabSz="9144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77AB1"/>
                        </a:buClr>
                        <a:buSzPct val="50000"/>
                        <a:buFont typeface="Wingdings 2" panose="05020102010507070707"/>
                        <a:buNone/>
                      </a:pPr>
                      <a:r>
                        <a:rPr kumimoji="0" lang="zh-CN" altLang="zh-CN" sz="2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第十九条</a:t>
                      </a:r>
                      <a:r>
                        <a:rPr kumimoji="0" lang="en-US" altLang="zh-C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zh-CN" altLang="zh-CN" sz="2800" b="1" i="0" u="sng" kern="1200" dirty="0">
                          <a:solidFill>
                            <a:srgbClr val="B24B7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年鉴类目、分目、条目应当编排有序。条目编排一般综合性条目在前，单一性条目在后。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文本框 1" descr="7b0a20202020227461726765744d6f64756c65223a20226b6f6e6c696e65666f6e7473220a7d0a"/>
          <p:cNvSpPr txBox="1"/>
          <p:nvPr/>
        </p:nvSpPr>
        <p:spPr>
          <a:xfrm>
            <a:off x="581025" y="890270"/>
            <a:ext cx="10894060" cy="4993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en-US" altLang="zh-CN" sz="36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优秀的单一性条目必备以下要求：</a:t>
            </a:r>
          </a:p>
          <a:p>
            <a:endParaRPr lang="zh-CN" altLang="en-US" sz="4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主题明确重点突出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选材精当资料典型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</a:p>
          <a:p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标题醒目言简意赅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要素齐全择要深入</a:t>
            </a:r>
          </a:p>
          <a:p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文字精炼删繁就简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数据权威纵横可比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</a:p>
          <a:p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表述规范记述严谨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寓评于述短小精悍</a:t>
            </a:r>
            <a:endParaRPr lang="en-US" altLang="zh-CN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endParaRPr lang="zh-CN" altLang="en-US" sz="3600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cxnSp>
        <p:nvCxnSpPr>
          <p:cNvPr id="3145745" name="直接连接符 2"/>
          <p:cNvCxnSpPr>
            <a:cxnSpLocks/>
          </p:cNvCxnSpPr>
          <p:nvPr/>
        </p:nvCxnSpPr>
        <p:spPr>
          <a:xfrm flipV="1">
            <a:off x="715010" y="2827655"/>
            <a:ext cx="9692640" cy="24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6" name="直接连接符 3"/>
          <p:cNvCxnSpPr>
            <a:cxnSpLocks/>
          </p:cNvCxnSpPr>
          <p:nvPr/>
        </p:nvCxnSpPr>
        <p:spPr>
          <a:xfrm flipV="1">
            <a:off x="702945" y="3385820"/>
            <a:ext cx="9704705" cy="133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7" name="直接连接符 4"/>
          <p:cNvCxnSpPr>
            <a:cxnSpLocks/>
          </p:cNvCxnSpPr>
          <p:nvPr/>
        </p:nvCxnSpPr>
        <p:spPr>
          <a:xfrm flipV="1">
            <a:off x="605790" y="4125595"/>
            <a:ext cx="9777730" cy="73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8" name="直接连接符 5"/>
          <p:cNvCxnSpPr>
            <a:cxnSpLocks/>
          </p:cNvCxnSpPr>
          <p:nvPr/>
        </p:nvCxnSpPr>
        <p:spPr>
          <a:xfrm flipV="1">
            <a:off x="690880" y="4878070"/>
            <a:ext cx="9704705" cy="723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文本框 2"/>
          <p:cNvSpPr txBox="1"/>
          <p:nvPr/>
        </p:nvSpPr>
        <p:spPr>
          <a:xfrm>
            <a:off x="6930390" y="991235"/>
            <a:ext cx="4768215" cy="44348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AB7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条目点评：</a:t>
            </a:r>
            <a:r>
              <a:rPr lang="zh-CN" altLang="zh-CN" sz="3200"/>
              <a:t>《江苏年鉴》公安分目中单一性条目</a:t>
            </a:r>
            <a:r>
              <a:rPr lang="en-US" altLang="zh-CN" sz="3200"/>
              <a:t>“</a:t>
            </a:r>
            <a:r>
              <a:rPr lang="zh-CN" altLang="en-US" sz="3200"/>
              <a:t>净网</a:t>
            </a:r>
            <a:r>
              <a:rPr lang="en-US" altLang="zh-CN" sz="3200"/>
              <a:t>2019</a:t>
            </a:r>
            <a:r>
              <a:rPr lang="zh-CN" altLang="en-US" sz="3200"/>
              <a:t>专项行动</a:t>
            </a:r>
            <a:r>
              <a:rPr lang="en-US" altLang="zh-CN" sz="3200"/>
              <a:t>”</a:t>
            </a:r>
            <a:r>
              <a:rPr lang="zh-CN" altLang="en-US" sz="3200"/>
              <a:t>：</a:t>
            </a:r>
          </a:p>
          <a:p>
            <a:r>
              <a:rPr lang="zh-CN" altLang="en-US" sz="3200"/>
              <a:t>全年全省侦破网络犯罪案件总数、抓获犯罪嫌疑人总数</a:t>
            </a:r>
            <a:r>
              <a:rPr lang="en-US" altLang="zh-CN" sz="3200"/>
              <a:t>——</a:t>
            </a:r>
            <a:r>
              <a:rPr lang="zh-CN" altLang="en-US" sz="3200"/>
              <a:t>开展</a:t>
            </a:r>
            <a:r>
              <a:rPr lang="en-US" altLang="zh-CN" sz="3200"/>
              <a:t>“</a:t>
            </a:r>
            <a:r>
              <a:rPr lang="zh-CN" altLang="en-US" sz="3200"/>
              <a:t>净网百日会战</a:t>
            </a:r>
            <a:r>
              <a:rPr lang="en-US" altLang="zh-CN" sz="3200"/>
              <a:t>”</a:t>
            </a:r>
            <a:r>
              <a:rPr lang="zh-CN" altLang="en-US" sz="3200"/>
              <a:t>行动、开展</a:t>
            </a:r>
            <a:r>
              <a:rPr lang="en-US" altLang="zh-CN" sz="3200"/>
              <a:t>“</a:t>
            </a:r>
            <a:r>
              <a:rPr lang="zh-CN" altLang="en-US" sz="3200"/>
              <a:t>净网</a:t>
            </a:r>
            <a:r>
              <a:rPr lang="en-US" altLang="zh-CN" sz="3200"/>
              <a:t>”</a:t>
            </a:r>
            <a:r>
              <a:rPr lang="zh-CN" altLang="en-US" sz="3200"/>
              <a:t>十大集群战役、</a:t>
            </a:r>
            <a:r>
              <a:rPr lang="zh-CN" altLang="en-US" sz="3200">
                <a:sym typeface="+mn-ea"/>
              </a:rPr>
              <a:t>部门联合开展</a:t>
            </a:r>
            <a:r>
              <a:rPr lang="en-US" altLang="zh-CN" sz="3200"/>
              <a:t>“</a:t>
            </a:r>
            <a:r>
              <a:rPr lang="zh-CN" altLang="en-US" sz="3200"/>
              <a:t>网剑行动等。</a:t>
            </a:r>
          </a:p>
        </p:txBody>
      </p:sp>
      <p:pic>
        <p:nvPicPr>
          <p:cNvPr id="2097180" name="图片 3"/>
          <p:cNvPicPr>
            <a:picLocks noChangeAspect="1"/>
          </p:cNvPicPr>
          <p:nvPr/>
        </p:nvPicPr>
        <p:blipFill>
          <a:blip r:embed="rId2"/>
          <a:srcRect t="1184"/>
          <a:stretch>
            <a:fillRect/>
          </a:stretch>
        </p:blipFill>
        <p:spPr>
          <a:xfrm rot="16200000">
            <a:off x="-288925" y="690880"/>
            <a:ext cx="6718300" cy="561594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905"/>
            <a:ext cx="5815330" cy="6599555"/>
          </a:xfrm>
          <a:prstGeom prst="rect">
            <a:avLst/>
          </a:prstGeom>
        </p:spPr>
      </p:pic>
      <p:sp>
        <p:nvSpPr>
          <p:cNvPr id="1048679" name="文本框 4"/>
          <p:cNvSpPr txBox="1"/>
          <p:nvPr/>
        </p:nvSpPr>
        <p:spPr>
          <a:xfrm>
            <a:off x="6393180" y="302895"/>
            <a:ext cx="4965700" cy="2987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AB7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条目点评：</a:t>
            </a:r>
            <a:r>
              <a:rPr lang="zh-CN" altLang="zh-CN" sz="3200"/>
              <a:t>《江苏年鉴》公安分目中单一性条目</a:t>
            </a:r>
            <a:r>
              <a:rPr lang="zh-CN" altLang="en-US" sz="3200"/>
              <a:t>【</a:t>
            </a:r>
            <a:r>
              <a:rPr lang="en-US" altLang="zh-CN" sz="3200"/>
              <a:t>‘</a:t>
            </a:r>
            <a:r>
              <a:rPr lang="zh-CN" altLang="en-US" sz="3200"/>
              <a:t>三省一市</a:t>
            </a:r>
            <a:r>
              <a:rPr lang="en-US" altLang="zh-CN" sz="3200"/>
              <a:t>’</a:t>
            </a:r>
            <a:r>
              <a:rPr lang="zh-CN" altLang="en-US" sz="3200"/>
              <a:t>劳动人事争议疑难问题审理研讨】：</a:t>
            </a:r>
          </a:p>
          <a:p>
            <a:r>
              <a:rPr lang="zh-CN" altLang="en-US" sz="3200"/>
              <a:t>时间、</a:t>
            </a:r>
            <a:r>
              <a:rPr lang="zh-CN" altLang="en-US" sz="3200">
                <a:sym typeface="+mn-ea"/>
              </a:rPr>
              <a:t>地点、</a:t>
            </a:r>
            <a:r>
              <a:rPr lang="zh-CN" altLang="en-US" sz="3200"/>
              <a:t>活动主体、主题、研讨内容、成效。</a:t>
            </a:r>
          </a:p>
        </p:txBody>
      </p:sp>
      <p:sp>
        <p:nvSpPr>
          <p:cNvPr id="1048680" name="文本框 5"/>
          <p:cNvSpPr txBox="1"/>
          <p:nvPr/>
        </p:nvSpPr>
        <p:spPr>
          <a:xfrm>
            <a:off x="6393180" y="3575050"/>
            <a:ext cx="4965700" cy="29870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AB7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条目点评：</a:t>
            </a:r>
            <a:r>
              <a:rPr lang="zh-CN" altLang="zh-CN" sz="3200"/>
              <a:t>《江苏年鉴》公安分目中单一性条目</a:t>
            </a:r>
            <a:r>
              <a:rPr lang="zh-CN" altLang="en-US" sz="3200"/>
              <a:t>【南京</a:t>
            </a:r>
            <a:r>
              <a:rPr lang="en-US" altLang="zh-CN" sz="3200"/>
              <a:t>-</a:t>
            </a:r>
            <a:r>
              <a:rPr lang="zh-CN" altLang="en-US" sz="3200"/>
              <a:t>香港调解论坛】：</a:t>
            </a:r>
          </a:p>
          <a:p>
            <a:r>
              <a:rPr lang="zh-CN" altLang="en-US" sz="3200"/>
              <a:t>时间、</a:t>
            </a:r>
            <a:r>
              <a:rPr lang="zh-CN" altLang="en-US" sz="3200">
                <a:sym typeface="+mn-ea"/>
              </a:rPr>
              <a:t>地点、</a:t>
            </a:r>
            <a:r>
              <a:rPr lang="zh-CN" altLang="en-US" sz="3200"/>
              <a:t>活动主体、规模、论坛主题、热点论题、成效。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A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4" descr="微信图片_2021102615305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20"/>
            <a:ext cx="4384040" cy="5696585"/>
          </a:xfrm>
          <a:prstGeom prst="rect">
            <a:avLst/>
          </a:prstGeom>
        </p:spPr>
      </p:pic>
      <p:pic>
        <p:nvPicPr>
          <p:cNvPr id="2097153" name="图片 5" descr="微信图片_202110261530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235" y="1036320"/>
            <a:ext cx="7368540" cy="5696585"/>
          </a:xfrm>
          <a:prstGeom prst="rect">
            <a:avLst/>
          </a:prstGeom>
        </p:spPr>
      </p:pic>
      <p:sp>
        <p:nvSpPr>
          <p:cNvPr id="1048625" name="文本框 2"/>
          <p:cNvSpPr txBox="1"/>
          <p:nvPr/>
        </p:nvSpPr>
        <p:spPr>
          <a:xfrm>
            <a:off x="642620" y="295910"/>
            <a:ext cx="3657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有章可循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65405"/>
            <a:ext cx="7792085" cy="6726555"/>
          </a:xfrm>
          <a:prstGeom prst="rect">
            <a:avLst/>
          </a:prstGeom>
        </p:spPr>
      </p:pic>
      <p:sp>
        <p:nvSpPr>
          <p:cNvPr id="1048681" name="文本框 2"/>
          <p:cNvSpPr txBox="1"/>
          <p:nvPr/>
        </p:nvSpPr>
        <p:spPr>
          <a:xfrm>
            <a:off x="8238490" y="1209675"/>
            <a:ext cx="3740785" cy="3952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/>
              <a:t>    </a:t>
            </a:r>
            <a:r>
              <a:rPr lang="en-US" altLang="zh-CN" sz="3200" b="1">
                <a:solidFill>
                  <a:srgbClr val="FAB700"/>
                </a:solidFill>
              </a:rPr>
              <a:t> </a:t>
            </a:r>
            <a:r>
              <a:rPr lang="zh-CN" altLang="en-US" sz="3200" b="1">
                <a:solidFill>
                  <a:srgbClr val="FAB7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条目点评：</a:t>
            </a:r>
            <a:r>
              <a:rPr lang="en-US" altLang="zh-CN" sz="3200"/>
              <a:t> 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时间、地点、主题、参展企业数量、行业覆盖面、展览面积、会议规模、连博会主题活动、成交额、签约项目数等。（《连云港年鉴》）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3" name="图片 1"/>
          <p:cNvPicPr>
            <a:picLocks noChangeAspect="1"/>
          </p:cNvPicPr>
          <p:nvPr/>
        </p:nvPicPr>
        <p:blipFill>
          <a:blip r:embed="rId2"/>
          <a:srcRect l="10765" r="-575"/>
          <a:stretch>
            <a:fillRect/>
          </a:stretch>
        </p:blipFill>
        <p:spPr>
          <a:xfrm>
            <a:off x="157480" y="192405"/>
            <a:ext cx="7045960" cy="6473190"/>
          </a:xfrm>
          <a:prstGeom prst="rect">
            <a:avLst/>
          </a:prstGeom>
        </p:spPr>
      </p:pic>
      <p:sp>
        <p:nvSpPr>
          <p:cNvPr id="1048682" name="文本框 2"/>
          <p:cNvSpPr txBox="1"/>
          <p:nvPr/>
        </p:nvSpPr>
        <p:spPr>
          <a:xfrm>
            <a:off x="7574280" y="1104265"/>
            <a:ext cx="4088765" cy="2504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AB7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条目点评：</a:t>
            </a:r>
            <a:r>
              <a: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时间、背景依据、主题内容、普查对象及内容、普查重点、达成目标和结果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425" y="0"/>
            <a:ext cx="6390005" cy="4769485"/>
          </a:xfrm>
          <a:prstGeom prst="rect">
            <a:avLst/>
          </a:prstGeom>
        </p:spPr>
      </p:pic>
      <p:pic>
        <p:nvPicPr>
          <p:cNvPr id="2097185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97155"/>
            <a:ext cx="5267325" cy="6663055"/>
          </a:xfrm>
          <a:prstGeom prst="rect">
            <a:avLst/>
          </a:prstGeom>
        </p:spPr>
      </p:pic>
      <p:sp>
        <p:nvSpPr>
          <p:cNvPr id="1048683" name="文本框 3"/>
          <p:cNvSpPr txBox="1"/>
          <p:nvPr/>
        </p:nvSpPr>
        <p:spPr>
          <a:xfrm>
            <a:off x="5612765" y="4769485"/>
            <a:ext cx="5008245" cy="218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AB7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条目点评：</a:t>
            </a:r>
            <a:r>
              <a:rPr lang="en-US" altLang="zh-CN" sz="2800" b="1">
                <a:solidFill>
                  <a:srgbClr val="FAB7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</a:p>
          <a:p>
            <a:r>
              <a:rPr lang="zh-CN" altLang="en-US" sz="28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时间、主办方、论坛主题、倡议内容、主旨演讲，论坛的规格与层次通过主办方和专家的身份及主题自然显现。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4" name="文本框 1" descr="7b0a20202020227461726765744d6f64756c65223a20226b6f6e6c696e65666f6e7473220a7d0a"/>
          <p:cNvSpPr txBox="1"/>
          <p:nvPr/>
        </p:nvSpPr>
        <p:spPr>
          <a:xfrm>
            <a:off x="401955" y="191135"/>
            <a:ext cx="11085195" cy="510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4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97186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4167505" cy="3720465"/>
          </a:xfrm>
          <a:prstGeom prst="rect">
            <a:avLst/>
          </a:prstGeom>
        </p:spPr>
      </p:pic>
      <p:pic>
        <p:nvPicPr>
          <p:cNvPr id="209718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1100"/>
            <a:ext cx="4168775" cy="3136265"/>
          </a:xfrm>
          <a:prstGeom prst="rect">
            <a:avLst/>
          </a:prstGeom>
        </p:spPr>
      </p:pic>
      <p:sp>
        <p:nvSpPr>
          <p:cNvPr id="1048685" name="文本框 4"/>
          <p:cNvSpPr txBox="1"/>
          <p:nvPr/>
        </p:nvSpPr>
        <p:spPr>
          <a:xfrm>
            <a:off x="8940800" y="558800"/>
            <a:ext cx="2214880" cy="5740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AB7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条目点评：</a:t>
            </a:r>
          </a:p>
        </p:txBody>
      </p:sp>
      <p:sp>
        <p:nvSpPr>
          <p:cNvPr id="1048686" name="文本框 5"/>
          <p:cNvSpPr txBox="1"/>
          <p:nvPr/>
        </p:nvSpPr>
        <p:spPr>
          <a:xfrm>
            <a:off x="8228823" y="1537335"/>
            <a:ext cx="4185207" cy="5400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 b="1"/>
              <a:t>条例实施：时间、主题、宣传活动、亮点记述、影响（全省推送）。</a:t>
            </a:r>
          </a:p>
          <a:p>
            <a:r>
              <a:rPr lang="zh-CN" sz="3200" b="1"/>
              <a:t>共建协议：时间、协议主体、主旨、内容，其中内容部分适当延展，建立联席会议制度、会商会议制度、轮值主持机制等，体现记述深度。</a:t>
            </a:r>
            <a:endParaRPr lang="zh-CN" altLang="zh-CN" sz="3200" b="1"/>
          </a:p>
        </p:txBody>
      </p:sp>
      <p:pic>
        <p:nvPicPr>
          <p:cNvPr id="209718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594" y="70695"/>
            <a:ext cx="4222865" cy="678730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7" name="文本框 1" descr="7b0a20202020227461726765744d6f64756c65223a20226b6f6e6c696e65666f6e7473220a7d0a"/>
          <p:cNvSpPr txBox="1"/>
          <p:nvPr/>
        </p:nvSpPr>
        <p:spPr>
          <a:xfrm>
            <a:off x="401955" y="191135"/>
            <a:ext cx="11085195" cy="510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4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97189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879975" y="-603250"/>
            <a:ext cx="5962650" cy="8064500"/>
          </a:xfrm>
          <a:prstGeom prst="rect">
            <a:avLst/>
          </a:prstGeom>
        </p:spPr>
      </p:pic>
      <p:sp>
        <p:nvSpPr>
          <p:cNvPr id="1048688" name="文本框 3"/>
          <p:cNvSpPr txBox="1"/>
          <p:nvPr/>
        </p:nvSpPr>
        <p:spPr>
          <a:xfrm>
            <a:off x="601345" y="709930"/>
            <a:ext cx="184277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FAB7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条目点评</a:t>
            </a:r>
            <a:r>
              <a:rPr lang="zh-CN" altLang="en-US" b="1">
                <a:solidFill>
                  <a:srgbClr val="FAB7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：</a:t>
            </a:r>
            <a:endParaRPr lang="zh-CN" altLang="en-US"/>
          </a:p>
        </p:txBody>
      </p:sp>
      <p:sp>
        <p:nvSpPr>
          <p:cNvPr id="1048689" name="文本框 4"/>
          <p:cNvSpPr txBox="1"/>
          <p:nvPr/>
        </p:nvSpPr>
        <p:spPr>
          <a:xfrm>
            <a:off x="401955" y="1602740"/>
            <a:ext cx="3143250" cy="3025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/>
              <a:t>       </a:t>
            </a:r>
            <a:r>
              <a:rPr lang="zh-CN" altLang="en-US" sz="2800" b="1"/>
              <a:t>突出</a:t>
            </a:r>
            <a:r>
              <a:rPr lang="en-US" altLang="zh-CN" sz="2800" b="1"/>
              <a:t>“</a:t>
            </a:r>
            <a:r>
              <a:rPr lang="zh-CN" altLang="en-US" sz="2800" b="1"/>
              <a:t>新一轮</a:t>
            </a:r>
            <a:r>
              <a:rPr lang="en-US" altLang="zh-CN" sz="2800" b="1"/>
              <a:t>”</a:t>
            </a:r>
            <a:r>
              <a:rPr lang="zh-CN" altLang="en-US" sz="2800" b="1"/>
              <a:t>，突出产业特色</a:t>
            </a:r>
            <a:r>
              <a:rPr lang="en-US" altLang="zh-CN" sz="2800" b="1"/>
              <a:t>“</a:t>
            </a:r>
            <a:r>
              <a:rPr lang="zh-CN" altLang="en-US" sz="2800" b="1"/>
              <a:t>海洋经济</a:t>
            </a:r>
            <a:r>
              <a:rPr lang="en-US" altLang="zh-CN" sz="2800" b="1"/>
              <a:t>”</a:t>
            </a:r>
            <a:r>
              <a:rPr lang="zh-CN" altLang="en-US" sz="2800" b="1"/>
              <a:t>、示范区主要任务、布局模式，深度记述</a:t>
            </a:r>
            <a:r>
              <a:rPr lang="en-US" altLang="zh-CN" sz="2800" b="1"/>
              <a:t>“</a:t>
            </a:r>
            <a:r>
              <a:rPr lang="zh-CN" altLang="en-US" sz="2800" b="1"/>
              <a:t>一区两片</a:t>
            </a:r>
            <a:r>
              <a:rPr lang="en-US" altLang="zh-CN" sz="2800" b="1"/>
              <a:t>”</a:t>
            </a:r>
            <a:r>
              <a:rPr lang="zh-CN" altLang="en-US" sz="2800" b="1"/>
              <a:t>内涵、探索目标和开发前景。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0" name="文本框 1" descr="7b0a20202020227461726765744d6f64756c65223a20226b6f6e6c696e65666f6e7473220a7d0a"/>
          <p:cNvSpPr txBox="1"/>
          <p:nvPr/>
        </p:nvSpPr>
        <p:spPr>
          <a:xfrm>
            <a:off x="716915" y="193040"/>
            <a:ext cx="10758170" cy="602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zh-CN" altLang="en-US" sz="3200" b="1">
                <a:solidFill>
                  <a:srgbClr val="FAB7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条目点评：</a:t>
            </a:r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紧扣主题，延伸记述，适度覆盖，全面系统。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【</a:t>
            </a:r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青春留盐“十百千万”工程</a:t>
            </a:r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】</a:t>
            </a:r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年内，共青团盐城市委聚焦盐城籍在外大学生和驻盐高校大学生两类群体，实施青春留盐“十百千万”工程。先后制作《盐城因你而更美》人才政策宣讲动漫、政策汇编手册，《青春留盐城就未来》宣传片、纪念明信片等一批文创产品，宣传大学生人才政策、就业政策，向全国大学生发出诚挚邀请。推动成立东台市、响水县、大丰区等10个大学生驻外团工委，密切与在外大学生的日常联系，搭建大学生与家乡的联络平台，覆盖人数5000余人。从北京大学、南京大学、东南大学</a:t>
            </a:r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</a:t>
            </a:r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上海大学、伦敦大学等国内外高校中选聘178名“青春留盐”校园宣传使者，打通宣传进校、政策进校的渠道。组织1032名大学生到盐城市参加见习实践，开展“上盐城・青春实习生”文创作品征集比赛，全年各</a:t>
            </a:r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级</a:t>
            </a:r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团组织开展“青春留盐一一万名学子看家乡”系列活动72场次，参与学生超万人次。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组合 7"/>
          <p:cNvGrpSpPr/>
          <p:nvPr/>
        </p:nvGrpSpPr>
        <p:grpSpPr>
          <a:xfrm>
            <a:off x="819097" y="-14152"/>
            <a:ext cx="10552536" cy="6900456"/>
            <a:chOff x="819732" y="-14152"/>
            <a:chExt cx="10552536" cy="6900456"/>
          </a:xfrm>
        </p:grpSpPr>
        <p:grpSp>
          <p:nvGrpSpPr>
            <p:cNvPr id="154" name="组合 3"/>
            <p:cNvGrpSpPr/>
            <p:nvPr/>
          </p:nvGrpSpPr>
          <p:grpSpPr>
            <a:xfrm>
              <a:off x="819732" y="-1"/>
              <a:ext cx="10552536" cy="6886304"/>
              <a:chOff x="819732" y="-1"/>
              <a:chExt cx="10552536" cy="6886304"/>
            </a:xfrm>
          </p:grpSpPr>
          <p:sp>
            <p:nvSpPr>
              <p:cNvPr id="1048691" name="任意多边形: 形状 4"/>
              <p:cNvSpPr/>
              <p:nvPr/>
            </p:nvSpPr>
            <p:spPr>
              <a:xfrm>
                <a:off x="1669142" y="0"/>
                <a:ext cx="8853716" cy="6872152"/>
              </a:xfrm>
              <a:custGeom>
                <a:avLst/>
                <a:gdLst>
                  <a:gd name="connsiteX0" fmla="*/ 1627535 w 8853716"/>
                  <a:gd name="connsiteY0" fmla="*/ 0 h 6872152"/>
                  <a:gd name="connsiteX1" fmla="*/ 7226181 w 8853716"/>
                  <a:gd name="connsiteY1" fmla="*/ 0 h 6872152"/>
                  <a:gd name="connsiteX2" fmla="*/ 7242751 w 8853716"/>
                  <a:gd name="connsiteY2" fmla="*/ 13021 h 6872152"/>
                  <a:gd name="connsiteX3" fmla="*/ 8853716 w 8853716"/>
                  <a:gd name="connsiteY3" fmla="*/ 3429000 h 6872152"/>
                  <a:gd name="connsiteX4" fmla="*/ 7242751 w 8853716"/>
                  <a:gd name="connsiteY4" fmla="*/ 6844979 h 6872152"/>
                  <a:gd name="connsiteX5" fmla="*/ 7208172 w 8853716"/>
                  <a:gd name="connsiteY5" fmla="*/ 6872152 h 6872152"/>
                  <a:gd name="connsiteX6" fmla="*/ 1645544 w 8853716"/>
                  <a:gd name="connsiteY6" fmla="*/ 6872152 h 6872152"/>
                  <a:gd name="connsiteX7" fmla="*/ 1610966 w 8853716"/>
                  <a:gd name="connsiteY7" fmla="*/ 6844979 h 6872152"/>
                  <a:gd name="connsiteX8" fmla="*/ 0 w 8853716"/>
                  <a:gd name="connsiteY8" fmla="*/ 3429000 h 6872152"/>
                  <a:gd name="connsiteX9" fmla="*/ 1610966 w 8853716"/>
                  <a:gd name="connsiteY9" fmla="*/ 13021 h 687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53716" h="6872152">
                    <a:moveTo>
                      <a:pt x="1627535" y="0"/>
                    </a:moveTo>
                    <a:lnTo>
                      <a:pt x="7226181" y="0"/>
                    </a:lnTo>
                    <a:lnTo>
                      <a:pt x="7242751" y="13021"/>
                    </a:lnTo>
                    <a:cubicBezTo>
                      <a:pt x="8226608" y="824972"/>
                      <a:pt x="8853716" y="2053752"/>
                      <a:pt x="8853716" y="3429000"/>
                    </a:cubicBezTo>
                    <a:cubicBezTo>
                      <a:pt x="8853716" y="4804249"/>
                      <a:pt x="8226608" y="6033028"/>
                      <a:pt x="7242751" y="6844979"/>
                    </a:cubicBezTo>
                    <a:lnTo>
                      <a:pt x="7208172" y="6872152"/>
                    </a:lnTo>
                    <a:lnTo>
                      <a:pt x="1645544" y="6872152"/>
                    </a:lnTo>
                    <a:lnTo>
                      <a:pt x="1610966" y="6844979"/>
                    </a:lnTo>
                    <a:cubicBezTo>
                      <a:pt x="627109" y="6033028"/>
                      <a:pt x="0" y="4804249"/>
                      <a:pt x="0" y="3429000"/>
                    </a:cubicBezTo>
                    <a:cubicBezTo>
                      <a:pt x="0" y="2053752"/>
                      <a:pt x="627109" y="824972"/>
                      <a:pt x="1610966" y="13021"/>
                    </a:cubicBezTo>
                    <a:close/>
                  </a:path>
                </a:pathLst>
              </a:custGeom>
              <a:solidFill>
                <a:srgbClr val="96B9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8692" name="任意多边形: 形状 5"/>
              <p:cNvSpPr/>
              <p:nvPr/>
            </p:nvSpPr>
            <p:spPr>
              <a:xfrm>
                <a:off x="819732" y="-1"/>
                <a:ext cx="10552536" cy="6886304"/>
              </a:xfrm>
              <a:custGeom>
                <a:avLst/>
                <a:gdLst>
                  <a:gd name="connsiteX0" fmla="*/ 9233530 w 10552536"/>
                  <a:gd name="connsiteY0" fmla="*/ 0 h 6886304"/>
                  <a:gd name="connsiteX1" fmla="*/ 9285312 w 10552536"/>
                  <a:gd name="connsiteY1" fmla="*/ 0 h 6886304"/>
                  <a:gd name="connsiteX2" fmla="*/ 9347692 w 10552536"/>
                  <a:gd name="connsiteY2" fmla="*/ 72015 h 6886304"/>
                  <a:gd name="connsiteX3" fmla="*/ 10552536 w 10552536"/>
                  <a:gd name="connsiteY3" fmla="*/ 3428211 h 6886304"/>
                  <a:gd name="connsiteX4" fmla="*/ 9347692 w 10552536"/>
                  <a:gd name="connsiteY4" fmla="*/ 6784407 h 6886304"/>
                  <a:gd name="connsiteX5" fmla="*/ 9259426 w 10552536"/>
                  <a:gd name="connsiteY5" fmla="*/ 6886304 h 6886304"/>
                  <a:gd name="connsiteX6" fmla="*/ 9207646 w 10552536"/>
                  <a:gd name="connsiteY6" fmla="*/ 6886304 h 6886304"/>
                  <a:gd name="connsiteX7" fmla="*/ 9317482 w 10552536"/>
                  <a:gd name="connsiteY7" fmla="*/ 6759505 h 6886304"/>
                  <a:gd name="connsiteX8" fmla="*/ 10513386 w 10552536"/>
                  <a:gd name="connsiteY8" fmla="*/ 3428211 h 6886304"/>
                  <a:gd name="connsiteX9" fmla="*/ 9317482 w 10552536"/>
                  <a:gd name="connsiteY9" fmla="*/ 96918 h 6886304"/>
                  <a:gd name="connsiteX10" fmla="*/ 1267224 w 10552536"/>
                  <a:gd name="connsiteY10" fmla="*/ 0 h 6886304"/>
                  <a:gd name="connsiteX11" fmla="*/ 1319007 w 10552536"/>
                  <a:gd name="connsiteY11" fmla="*/ 0 h 6886304"/>
                  <a:gd name="connsiteX12" fmla="*/ 1235054 w 10552536"/>
                  <a:gd name="connsiteY12" fmla="*/ 96918 h 6886304"/>
                  <a:gd name="connsiteX13" fmla="*/ 39151 w 10552536"/>
                  <a:gd name="connsiteY13" fmla="*/ 3428211 h 6886304"/>
                  <a:gd name="connsiteX14" fmla="*/ 1235054 w 10552536"/>
                  <a:gd name="connsiteY14" fmla="*/ 6759505 h 6886304"/>
                  <a:gd name="connsiteX15" fmla="*/ 1344891 w 10552536"/>
                  <a:gd name="connsiteY15" fmla="*/ 6886304 h 6886304"/>
                  <a:gd name="connsiteX16" fmla="*/ 1293110 w 10552536"/>
                  <a:gd name="connsiteY16" fmla="*/ 6886304 h 6886304"/>
                  <a:gd name="connsiteX17" fmla="*/ 1204844 w 10552536"/>
                  <a:gd name="connsiteY17" fmla="*/ 6784407 h 6886304"/>
                  <a:gd name="connsiteX18" fmla="*/ 0 w 10552536"/>
                  <a:gd name="connsiteY18" fmla="*/ 3428211 h 6886304"/>
                  <a:gd name="connsiteX19" fmla="*/ 1204844 w 10552536"/>
                  <a:gd name="connsiteY19" fmla="*/ 72015 h 688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52536" h="6886304">
                    <a:moveTo>
                      <a:pt x="9233530" y="0"/>
                    </a:moveTo>
                    <a:lnTo>
                      <a:pt x="9285312" y="0"/>
                    </a:lnTo>
                    <a:lnTo>
                      <a:pt x="9347692" y="72015"/>
                    </a:lnTo>
                    <a:cubicBezTo>
                      <a:pt x="10100384" y="984065"/>
                      <a:pt x="10552536" y="2153335"/>
                      <a:pt x="10552536" y="3428211"/>
                    </a:cubicBezTo>
                    <a:cubicBezTo>
                      <a:pt x="10552536" y="4703087"/>
                      <a:pt x="10100384" y="5872357"/>
                      <a:pt x="9347692" y="6784407"/>
                    </a:cubicBezTo>
                    <a:lnTo>
                      <a:pt x="9259426" y="6886304"/>
                    </a:lnTo>
                    <a:lnTo>
                      <a:pt x="9207646" y="6886304"/>
                    </a:lnTo>
                    <a:lnTo>
                      <a:pt x="9317482" y="6759505"/>
                    </a:lnTo>
                    <a:cubicBezTo>
                      <a:pt x="10064588" y="5854222"/>
                      <a:pt x="10513386" y="4693628"/>
                      <a:pt x="10513386" y="3428211"/>
                    </a:cubicBezTo>
                    <a:cubicBezTo>
                      <a:pt x="10513386" y="2162795"/>
                      <a:pt x="10064588" y="1002201"/>
                      <a:pt x="9317482" y="96918"/>
                    </a:cubicBezTo>
                    <a:close/>
                    <a:moveTo>
                      <a:pt x="1267224" y="0"/>
                    </a:moveTo>
                    <a:lnTo>
                      <a:pt x="1319007" y="0"/>
                    </a:lnTo>
                    <a:lnTo>
                      <a:pt x="1235054" y="96918"/>
                    </a:lnTo>
                    <a:cubicBezTo>
                      <a:pt x="487948" y="1002201"/>
                      <a:pt x="39151" y="2162795"/>
                      <a:pt x="39151" y="3428211"/>
                    </a:cubicBezTo>
                    <a:cubicBezTo>
                      <a:pt x="39151" y="4693628"/>
                      <a:pt x="487948" y="5854222"/>
                      <a:pt x="1235054" y="6759505"/>
                    </a:cubicBezTo>
                    <a:lnTo>
                      <a:pt x="1344891" y="6886304"/>
                    </a:lnTo>
                    <a:lnTo>
                      <a:pt x="1293110" y="6886304"/>
                    </a:lnTo>
                    <a:lnTo>
                      <a:pt x="1204844" y="6784407"/>
                    </a:lnTo>
                    <a:cubicBezTo>
                      <a:pt x="452153" y="5872357"/>
                      <a:pt x="0" y="4703087"/>
                      <a:pt x="0" y="3428211"/>
                    </a:cubicBezTo>
                    <a:cubicBezTo>
                      <a:pt x="0" y="2153335"/>
                      <a:pt x="452153" y="984065"/>
                      <a:pt x="1204844" y="72015"/>
                    </a:cubicBezTo>
                    <a:close/>
                  </a:path>
                </a:pathLst>
              </a:custGeom>
              <a:solidFill>
                <a:srgbClr val="AFCAD3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048693" name="任意多边形: 形状 6"/>
            <p:cNvSpPr/>
            <p:nvPr/>
          </p:nvSpPr>
          <p:spPr>
            <a:xfrm>
              <a:off x="1349828" y="-14152"/>
              <a:ext cx="9492344" cy="6900456"/>
            </a:xfrm>
            <a:custGeom>
              <a:avLst/>
              <a:gdLst>
                <a:gd name="connsiteX0" fmla="*/ 7959844 w 9492344"/>
                <a:gd name="connsiteY0" fmla="*/ 0 h 6900456"/>
                <a:gd name="connsiteX1" fmla="*/ 8010864 w 9492344"/>
                <a:gd name="connsiteY1" fmla="*/ 0 h 6900456"/>
                <a:gd name="connsiteX2" fmla="*/ 8102222 w 9492344"/>
                <a:gd name="connsiteY2" fmla="*/ 87102 h 6900456"/>
                <a:gd name="connsiteX3" fmla="*/ 9492344 w 9492344"/>
                <a:gd name="connsiteY3" fmla="*/ 3443152 h 6900456"/>
                <a:gd name="connsiteX4" fmla="*/ 8102222 w 9492344"/>
                <a:gd name="connsiteY4" fmla="*/ 6799202 h 6900456"/>
                <a:gd name="connsiteX5" fmla="*/ 7996021 w 9492344"/>
                <a:gd name="connsiteY5" fmla="*/ 6900456 h 6900456"/>
                <a:gd name="connsiteX6" fmla="*/ 7945000 w 9492344"/>
                <a:gd name="connsiteY6" fmla="*/ 6900456 h 6900456"/>
                <a:gd name="connsiteX7" fmla="*/ 8077320 w 9492344"/>
                <a:gd name="connsiteY7" fmla="*/ 6774301 h 6900456"/>
                <a:gd name="connsiteX8" fmla="*/ 9457127 w 9492344"/>
                <a:gd name="connsiteY8" fmla="*/ 3443152 h 6900456"/>
                <a:gd name="connsiteX9" fmla="*/ 8077320 w 9492344"/>
                <a:gd name="connsiteY9" fmla="*/ 112004 h 6900456"/>
                <a:gd name="connsiteX10" fmla="*/ 1481480 w 9492344"/>
                <a:gd name="connsiteY10" fmla="*/ 0 h 6900456"/>
                <a:gd name="connsiteX11" fmla="*/ 1532500 w 9492344"/>
                <a:gd name="connsiteY11" fmla="*/ 0 h 6900456"/>
                <a:gd name="connsiteX12" fmla="*/ 1415024 w 9492344"/>
                <a:gd name="connsiteY12" fmla="*/ 112004 h 6900456"/>
                <a:gd name="connsiteX13" fmla="*/ 35217 w 9492344"/>
                <a:gd name="connsiteY13" fmla="*/ 3443152 h 6900456"/>
                <a:gd name="connsiteX14" fmla="*/ 1415024 w 9492344"/>
                <a:gd name="connsiteY14" fmla="*/ 6774301 h 6900456"/>
                <a:gd name="connsiteX15" fmla="*/ 1547344 w 9492344"/>
                <a:gd name="connsiteY15" fmla="*/ 6900456 h 6900456"/>
                <a:gd name="connsiteX16" fmla="*/ 1496324 w 9492344"/>
                <a:gd name="connsiteY16" fmla="*/ 6900456 h 6900456"/>
                <a:gd name="connsiteX17" fmla="*/ 1390122 w 9492344"/>
                <a:gd name="connsiteY17" fmla="*/ 6799202 h 6900456"/>
                <a:gd name="connsiteX18" fmla="*/ 0 w 9492344"/>
                <a:gd name="connsiteY18" fmla="*/ 3443152 h 6900456"/>
                <a:gd name="connsiteX19" fmla="*/ 1390122 w 9492344"/>
                <a:gd name="connsiteY19" fmla="*/ 87102 h 690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492344" h="6900456">
                  <a:moveTo>
                    <a:pt x="7959844" y="0"/>
                  </a:moveTo>
                  <a:lnTo>
                    <a:pt x="8010864" y="0"/>
                  </a:lnTo>
                  <a:lnTo>
                    <a:pt x="8102222" y="87102"/>
                  </a:lnTo>
                  <a:cubicBezTo>
                    <a:pt x="8961111" y="945990"/>
                    <a:pt x="9492344" y="2132533"/>
                    <a:pt x="9492344" y="3443152"/>
                  </a:cubicBezTo>
                  <a:cubicBezTo>
                    <a:pt x="9492344" y="4753771"/>
                    <a:pt x="8961111" y="5940314"/>
                    <a:pt x="8102222" y="6799202"/>
                  </a:cubicBezTo>
                  <a:lnTo>
                    <a:pt x="7996021" y="6900456"/>
                  </a:lnTo>
                  <a:lnTo>
                    <a:pt x="7945000" y="6900456"/>
                  </a:lnTo>
                  <a:lnTo>
                    <a:pt x="8077320" y="6774301"/>
                  </a:lnTo>
                  <a:cubicBezTo>
                    <a:pt x="8929835" y="5921786"/>
                    <a:pt x="9457127" y="4744047"/>
                    <a:pt x="9457127" y="3443152"/>
                  </a:cubicBezTo>
                  <a:cubicBezTo>
                    <a:pt x="9457127" y="2142258"/>
                    <a:pt x="8929835" y="964519"/>
                    <a:pt x="8077320" y="112004"/>
                  </a:cubicBezTo>
                  <a:close/>
                  <a:moveTo>
                    <a:pt x="1481480" y="0"/>
                  </a:moveTo>
                  <a:lnTo>
                    <a:pt x="1532500" y="0"/>
                  </a:lnTo>
                  <a:lnTo>
                    <a:pt x="1415024" y="112004"/>
                  </a:lnTo>
                  <a:cubicBezTo>
                    <a:pt x="562509" y="964519"/>
                    <a:pt x="35217" y="2142258"/>
                    <a:pt x="35217" y="3443152"/>
                  </a:cubicBezTo>
                  <a:cubicBezTo>
                    <a:pt x="35217" y="4744047"/>
                    <a:pt x="562509" y="5921786"/>
                    <a:pt x="1415024" y="6774301"/>
                  </a:cubicBezTo>
                  <a:lnTo>
                    <a:pt x="1547344" y="6900456"/>
                  </a:lnTo>
                  <a:lnTo>
                    <a:pt x="1496324" y="6900456"/>
                  </a:lnTo>
                  <a:lnTo>
                    <a:pt x="1390122" y="6799202"/>
                  </a:lnTo>
                  <a:cubicBezTo>
                    <a:pt x="531234" y="5940314"/>
                    <a:pt x="0" y="4753771"/>
                    <a:pt x="0" y="3443152"/>
                  </a:cubicBezTo>
                  <a:cubicBezTo>
                    <a:pt x="0" y="2132533"/>
                    <a:pt x="531234" y="945990"/>
                    <a:pt x="1390122" y="87102"/>
                  </a:cubicBezTo>
                  <a:close/>
                </a:path>
              </a:pathLst>
            </a:custGeom>
            <a:solidFill>
              <a:srgbClr val="AFC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48694" name="文本框 13"/>
          <p:cNvSpPr txBox="1"/>
          <p:nvPr/>
        </p:nvSpPr>
        <p:spPr>
          <a:xfrm>
            <a:off x="2051685" y="2459355"/>
            <a:ext cx="8470265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spc="1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四、 </a:t>
            </a:r>
            <a:r>
              <a:rPr lang="zh-CN" altLang="en-US" sz="5400" b="1" spc="1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单一性条目常见问题</a:t>
            </a:r>
          </a:p>
          <a:p>
            <a:pPr algn="ctr"/>
            <a:r>
              <a:rPr lang="zh-CN" altLang="en-US" sz="5400" b="1" spc="1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及提升对策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矩形 28"/>
          <p:cNvSpPr/>
          <p:nvPr/>
        </p:nvSpPr>
        <p:spPr>
          <a:xfrm>
            <a:off x="0" y="0"/>
            <a:ext cx="2844800" cy="6858000"/>
          </a:xfrm>
          <a:prstGeom prst="rect">
            <a:avLst/>
          </a:prstGeom>
          <a:solidFill>
            <a:srgbClr val="96B9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仿宋_GBK" panose="02000000000000000000" charset="-122"/>
              <a:ea typeface="方正仿宋_GBK" panose="02000000000000000000" charset="-122"/>
            </a:endParaRPr>
          </a:p>
        </p:txBody>
      </p:sp>
      <p:sp>
        <p:nvSpPr>
          <p:cNvPr id="1048696" name="椭圆 29"/>
          <p:cNvSpPr/>
          <p:nvPr/>
        </p:nvSpPr>
        <p:spPr>
          <a:xfrm>
            <a:off x="1480457" y="2064657"/>
            <a:ext cx="2728686" cy="27286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仿宋_GBK" panose="02000000000000000000" charset="-122"/>
              <a:ea typeface="方正仿宋_GBK" panose="02000000000000000000" charset="-122"/>
            </a:endParaRPr>
          </a:p>
        </p:txBody>
      </p:sp>
      <p:sp>
        <p:nvSpPr>
          <p:cNvPr id="1048697" name="椭圆 30"/>
          <p:cNvSpPr/>
          <p:nvPr/>
        </p:nvSpPr>
        <p:spPr>
          <a:xfrm>
            <a:off x="1565275" y="2149475"/>
            <a:ext cx="2559050" cy="2559050"/>
          </a:xfrm>
          <a:prstGeom prst="ellipse">
            <a:avLst/>
          </a:prstGeom>
          <a:solidFill>
            <a:srgbClr val="96B9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仿宋_GBK" panose="02000000000000000000" charset="-122"/>
              <a:ea typeface="方正仿宋_GBK" panose="02000000000000000000" charset="-122"/>
            </a:endParaRPr>
          </a:p>
        </p:txBody>
      </p:sp>
      <p:sp>
        <p:nvSpPr>
          <p:cNvPr id="1048698" name="文本框 31"/>
          <p:cNvSpPr txBox="1"/>
          <p:nvPr/>
        </p:nvSpPr>
        <p:spPr>
          <a:xfrm>
            <a:off x="1739900" y="2890646"/>
            <a:ext cx="2159000" cy="15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spc="-1000" dirty="0">
                <a:solidFill>
                  <a:schemeClr val="bg1"/>
                </a:solidFill>
                <a:latin typeface="方正仿宋_GBK" panose="02000000000000000000" charset="-122"/>
                <a:ea typeface="方正仿宋_GBK" panose="02000000000000000000" charset="-122"/>
              </a:rPr>
              <a:t>常见问题</a:t>
            </a:r>
          </a:p>
        </p:txBody>
      </p:sp>
      <p:sp>
        <p:nvSpPr>
          <p:cNvPr id="1048699" name="矩形 32"/>
          <p:cNvSpPr/>
          <p:nvPr/>
        </p:nvSpPr>
        <p:spPr>
          <a:xfrm>
            <a:off x="2554763" y="4029164"/>
            <a:ext cx="58007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仿宋_GBK" panose="02000000000000000000" charset="-122"/>
              <a:ea typeface="方正仿宋_GBK" panose="02000000000000000000" charset="-122"/>
            </a:endParaRPr>
          </a:p>
        </p:txBody>
      </p:sp>
      <p:sp>
        <p:nvSpPr>
          <p:cNvPr id="1048700" name="任意多边形: 形状 33"/>
          <p:cNvSpPr/>
          <p:nvPr/>
        </p:nvSpPr>
        <p:spPr>
          <a:xfrm>
            <a:off x="462518" y="1722741"/>
            <a:ext cx="4713764" cy="3426670"/>
          </a:xfrm>
          <a:custGeom>
            <a:avLst/>
            <a:gdLst>
              <a:gd name="connsiteX0" fmla="*/ 7959844 w 9492344"/>
              <a:gd name="connsiteY0" fmla="*/ 0 h 6900456"/>
              <a:gd name="connsiteX1" fmla="*/ 8010864 w 9492344"/>
              <a:gd name="connsiteY1" fmla="*/ 0 h 6900456"/>
              <a:gd name="connsiteX2" fmla="*/ 8102222 w 9492344"/>
              <a:gd name="connsiteY2" fmla="*/ 87102 h 6900456"/>
              <a:gd name="connsiteX3" fmla="*/ 9492344 w 9492344"/>
              <a:gd name="connsiteY3" fmla="*/ 3443152 h 6900456"/>
              <a:gd name="connsiteX4" fmla="*/ 8102222 w 9492344"/>
              <a:gd name="connsiteY4" fmla="*/ 6799202 h 6900456"/>
              <a:gd name="connsiteX5" fmla="*/ 7996021 w 9492344"/>
              <a:gd name="connsiteY5" fmla="*/ 6900456 h 6900456"/>
              <a:gd name="connsiteX6" fmla="*/ 7945000 w 9492344"/>
              <a:gd name="connsiteY6" fmla="*/ 6900456 h 6900456"/>
              <a:gd name="connsiteX7" fmla="*/ 8077320 w 9492344"/>
              <a:gd name="connsiteY7" fmla="*/ 6774301 h 6900456"/>
              <a:gd name="connsiteX8" fmla="*/ 9457127 w 9492344"/>
              <a:gd name="connsiteY8" fmla="*/ 3443152 h 6900456"/>
              <a:gd name="connsiteX9" fmla="*/ 8077320 w 9492344"/>
              <a:gd name="connsiteY9" fmla="*/ 112004 h 6900456"/>
              <a:gd name="connsiteX10" fmla="*/ 1481480 w 9492344"/>
              <a:gd name="connsiteY10" fmla="*/ 0 h 6900456"/>
              <a:gd name="connsiteX11" fmla="*/ 1532500 w 9492344"/>
              <a:gd name="connsiteY11" fmla="*/ 0 h 6900456"/>
              <a:gd name="connsiteX12" fmla="*/ 1415024 w 9492344"/>
              <a:gd name="connsiteY12" fmla="*/ 112004 h 6900456"/>
              <a:gd name="connsiteX13" fmla="*/ 35217 w 9492344"/>
              <a:gd name="connsiteY13" fmla="*/ 3443152 h 6900456"/>
              <a:gd name="connsiteX14" fmla="*/ 1415024 w 9492344"/>
              <a:gd name="connsiteY14" fmla="*/ 6774301 h 6900456"/>
              <a:gd name="connsiteX15" fmla="*/ 1547344 w 9492344"/>
              <a:gd name="connsiteY15" fmla="*/ 6900456 h 6900456"/>
              <a:gd name="connsiteX16" fmla="*/ 1496324 w 9492344"/>
              <a:gd name="connsiteY16" fmla="*/ 6900456 h 6900456"/>
              <a:gd name="connsiteX17" fmla="*/ 1390122 w 9492344"/>
              <a:gd name="connsiteY17" fmla="*/ 6799202 h 6900456"/>
              <a:gd name="connsiteX18" fmla="*/ 0 w 9492344"/>
              <a:gd name="connsiteY18" fmla="*/ 3443152 h 6900456"/>
              <a:gd name="connsiteX19" fmla="*/ 1390122 w 9492344"/>
              <a:gd name="connsiteY19" fmla="*/ 87102 h 690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492344" h="6900456">
                <a:moveTo>
                  <a:pt x="7959844" y="0"/>
                </a:moveTo>
                <a:lnTo>
                  <a:pt x="8010864" y="0"/>
                </a:lnTo>
                <a:lnTo>
                  <a:pt x="8102222" y="87102"/>
                </a:lnTo>
                <a:cubicBezTo>
                  <a:pt x="8961111" y="945990"/>
                  <a:pt x="9492344" y="2132533"/>
                  <a:pt x="9492344" y="3443152"/>
                </a:cubicBezTo>
                <a:cubicBezTo>
                  <a:pt x="9492344" y="4753771"/>
                  <a:pt x="8961111" y="5940314"/>
                  <a:pt x="8102222" y="6799202"/>
                </a:cubicBezTo>
                <a:lnTo>
                  <a:pt x="7996021" y="6900456"/>
                </a:lnTo>
                <a:lnTo>
                  <a:pt x="7945000" y="6900456"/>
                </a:lnTo>
                <a:lnTo>
                  <a:pt x="8077320" y="6774301"/>
                </a:lnTo>
                <a:cubicBezTo>
                  <a:pt x="8929835" y="5921786"/>
                  <a:pt x="9457127" y="4744047"/>
                  <a:pt x="9457127" y="3443152"/>
                </a:cubicBezTo>
                <a:cubicBezTo>
                  <a:pt x="9457127" y="2142258"/>
                  <a:pt x="8929835" y="964519"/>
                  <a:pt x="8077320" y="112004"/>
                </a:cubicBezTo>
                <a:close/>
                <a:moveTo>
                  <a:pt x="1481480" y="0"/>
                </a:moveTo>
                <a:lnTo>
                  <a:pt x="1532500" y="0"/>
                </a:lnTo>
                <a:lnTo>
                  <a:pt x="1415024" y="112004"/>
                </a:lnTo>
                <a:cubicBezTo>
                  <a:pt x="562509" y="964519"/>
                  <a:pt x="35217" y="2142258"/>
                  <a:pt x="35217" y="3443152"/>
                </a:cubicBezTo>
                <a:cubicBezTo>
                  <a:pt x="35217" y="4744047"/>
                  <a:pt x="562509" y="5921786"/>
                  <a:pt x="1415024" y="6774301"/>
                </a:cubicBezTo>
                <a:lnTo>
                  <a:pt x="1547344" y="6900456"/>
                </a:lnTo>
                <a:lnTo>
                  <a:pt x="1496324" y="6900456"/>
                </a:lnTo>
                <a:lnTo>
                  <a:pt x="1390122" y="6799202"/>
                </a:lnTo>
                <a:cubicBezTo>
                  <a:pt x="531234" y="5940314"/>
                  <a:pt x="0" y="4753771"/>
                  <a:pt x="0" y="3443152"/>
                </a:cubicBezTo>
                <a:cubicBezTo>
                  <a:pt x="0" y="2132533"/>
                  <a:pt x="531234" y="945990"/>
                  <a:pt x="1390122" y="87102"/>
                </a:cubicBezTo>
                <a:close/>
              </a:path>
            </a:pathLst>
          </a:custGeom>
          <a:solidFill>
            <a:srgbClr val="AFC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方正仿宋_GBK" panose="02000000000000000000" charset="-122"/>
              <a:ea typeface="方正仿宋_GBK" panose="02000000000000000000" charset="-122"/>
            </a:endParaRPr>
          </a:p>
        </p:txBody>
      </p:sp>
      <p:sp>
        <p:nvSpPr>
          <p:cNvPr id="1048701" name="任意多边形: 形状 49"/>
          <p:cNvSpPr/>
          <p:nvPr/>
        </p:nvSpPr>
        <p:spPr>
          <a:xfrm>
            <a:off x="10950062" y="0"/>
            <a:ext cx="785771" cy="6858000"/>
          </a:xfrm>
          <a:custGeom>
            <a:avLst/>
            <a:gdLst>
              <a:gd name="connsiteX0" fmla="*/ 5187 w 785771"/>
              <a:gd name="connsiteY0" fmla="*/ 0 h 6858000"/>
              <a:gd name="connsiteX1" fmla="*/ 75172 w 785771"/>
              <a:gd name="connsiteY1" fmla="*/ 0 h 6858000"/>
              <a:gd name="connsiteX2" fmla="*/ 110361 w 785771"/>
              <a:gd name="connsiteY2" fmla="*/ 77838 h 6858000"/>
              <a:gd name="connsiteX3" fmla="*/ 785771 w 785771"/>
              <a:gd name="connsiteY3" fmla="*/ 3423263 h 6858000"/>
              <a:gd name="connsiteX4" fmla="*/ 110361 w 785771"/>
              <a:gd name="connsiteY4" fmla="*/ 6768688 h 6858000"/>
              <a:gd name="connsiteX5" fmla="*/ 69984 w 785771"/>
              <a:gd name="connsiteY5" fmla="*/ 6858000 h 6858000"/>
              <a:gd name="connsiteX6" fmla="*/ 0 w 785771"/>
              <a:gd name="connsiteY6" fmla="*/ 6858000 h 6858000"/>
              <a:gd name="connsiteX7" fmla="*/ 51599 w 785771"/>
              <a:gd name="connsiteY7" fmla="*/ 6743866 h 6858000"/>
              <a:gd name="connsiteX8" fmla="*/ 721997 w 785771"/>
              <a:gd name="connsiteY8" fmla="*/ 3423263 h 6858000"/>
              <a:gd name="connsiteX9" fmla="*/ 51599 w 785771"/>
              <a:gd name="connsiteY9" fmla="*/ 1026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5771" h="6858000">
                <a:moveTo>
                  <a:pt x="5187" y="0"/>
                </a:moveTo>
                <a:lnTo>
                  <a:pt x="75172" y="0"/>
                </a:lnTo>
                <a:lnTo>
                  <a:pt x="110361" y="77838"/>
                </a:lnTo>
                <a:cubicBezTo>
                  <a:pt x="545274" y="1106087"/>
                  <a:pt x="785771" y="2236590"/>
                  <a:pt x="785771" y="3423263"/>
                </a:cubicBezTo>
                <a:cubicBezTo>
                  <a:pt x="785771" y="4609936"/>
                  <a:pt x="545274" y="5740438"/>
                  <a:pt x="110361" y="6768688"/>
                </a:cubicBezTo>
                <a:lnTo>
                  <a:pt x="69984" y="6858000"/>
                </a:lnTo>
                <a:lnTo>
                  <a:pt x="0" y="6858000"/>
                </a:lnTo>
                <a:lnTo>
                  <a:pt x="51599" y="6743866"/>
                </a:lnTo>
                <a:cubicBezTo>
                  <a:pt x="483284" y="5723246"/>
                  <a:pt x="721997" y="4601132"/>
                  <a:pt x="721997" y="3423263"/>
                </a:cubicBezTo>
                <a:cubicBezTo>
                  <a:pt x="721997" y="2245395"/>
                  <a:pt x="483284" y="1123281"/>
                  <a:pt x="51599" y="102661"/>
                </a:cubicBezTo>
                <a:close/>
              </a:path>
            </a:pathLst>
          </a:custGeom>
          <a:solidFill>
            <a:srgbClr val="AFCAD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方正仿宋_GBK" panose="02000000000000000000" charset="-122"/>
              <a:ea typeface="方正仿宋_GBK" panose="02000000000000000000" charset="-122"/>
            </a:endParaRPr>
          </a:p>
        </p:txBody>
      </p:sp>
      <p:grpSp>
        <p:nvGrpSpPr>
          <p:cNvPr id="156" name="组合 52"/>
          <p:cNvGrpSpPr/>
          <p:nvPr/>
        </p:nvGrpSpPr>
        <p:grpSpPr>
          <a:xfrm>
            <a:off x="905702" y="1449501"/>
            <a:ext cx="3618358" cy="4047579"/>
            <a:chOff x="1419189" y="3531601"/>
            <a:chExt cx="4945540" cy="5532193"/>
          </a:xfrm>
        </p:grpSpPr>
        <p:sp>
          <p:nvSpPr>
            <p:cNvPr id="1048702" name="椭圆 53"/>
            <p:cNvSpPr/>
            <p:nvPr/>
          </p:nvSpPr>
          <p:spPr>
            <a:xfrm>
              <a:off x="4885369" y="8145494"/>
              <a:ext cx="918301" cy="918300"/>
            </a:xfrm>
            <a:prstGeom prst="ellipse">
              <a:avLst/>
            </a:prstGeom>
            <a:solidFill>
              <a:srgbClr val="96B9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仿宋_GBK" panose="02000000000000000000" charset="-122"/>
                <a:ea typeface="方正仿宋_GBK" panose="02000000000000000000" charset="-122"/>
              </a:endParaRPr>
            </a:p>
          </p:txBody>
        </p:sp>
        <p:sp>
          <p:nvSpPr>
            <p:cNvPr id="1048703" name="椭圆 50"/>
            <p:cNvSpPr/>
            <p:nvPr/>
          </p:nvSpPr>
          <p:spPr>
            <a:xfrm>
              <a:off x="5952542" y="6635954"/>
              <a:ext cx="412187" cy="412187"/>
            </a:xfrm>
            <a:prstGeom prst="ellipse">
              <a:avLst/>
            </a:prstGeom>
            <a:solidFill>
              <a:srgbClr val="AFCAD3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仿宋_GBK" panose="02000000000000000000" charset="-122"/>
                <a:ea typeface="方正仿宋_GBK" panose="02000000000000000000" charset="-122"/>
              </a:endParaRPr>
            </a:p>
          </p:txBody>
        </p:sp>
        <p:sp>
          <p:nvSpPr>
            <p:cNvPr id="1048704" name="椭圆 51"/>
            <p:cNvSpPr/>
            <p:nvPr/>
          </p:nvSpPr>
          <p:spPr>
            <a:xfrm>
              <a:off x="1419189" y="3531601"/>
              <a:ext cx="1185129" cy="1185127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仿宋_GBK" panose="02000000000000000000" charset="-122"/>
                <a:ea typeface="方正仿宋_GBK" panose="02000000000000000000" charset="-122"/>
              </a:endParaRPr>
            </a:p>
          </p:txBody>
        </p:sp>
      </p:grpSp>
      <p:sp>
        <p:nvSpPr>
          <p:cNvPr id="1048705" name="文本框 1" descr="7b0a20202020227461726765744d6f64756c65223a20226b6f6e6c696e65666f6e7473220a7d0a"/>
          <p:cNvSpPr txBox="1"/>
          <p:nvPr/>
        </p:nvSpPr>
        <p:spPr>
          <a:xfrm>
            <a:off x="5698490" y="734060"/>
            <a:ext cx="61106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  <a:sym typeface="方正公文小标宋" panose="02000500000000000000" charset="-122"/>
              </a:rPr>
              <a:t>（一）选材失当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  <a:sym typeface="方正公文小标宋" panose="02000500000000000000" charset="-122"/>
              </a:rPr>
              <a:t>  </a:t>
            </a: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  <a:sym typeface="方正公文小标宋" panose="02000500000000000000" charset="-122"/>
              </a:rPr>
              <a:t>事倍功半</a:t>
            </a:r>
          </a:p>
        </p:txBody>
      </p:sp>
      <p:sp>
        <p:nvSpPr>
          <p:cNvPr id="1048706" name="文本框 5"/>
          <p:cNvSpPr txBox="1"/>
          <p:nvPr/>
        </p:nvSpPr>
        <p:spPr>
          <a:xfrm>
            <a:off x="5625465" y="4852670"/>
            <a:ext cx="5795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</a:rPr>
              <a:t>（六）</a:t>
            </a: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  <a:sym typeface="+mn-ea"/>
              </a:rPr>
              <a:t>记述越矩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  <a:sym typeface="+mn-ea"/>
              </a:rPr>
              <a:t>  </a:t>
            </a: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  <a:sym typeface="+mn-ea"/>
              </a:rPr>
              <a:t>难守底线</a:t>
            </a:r>
          </a:p>
        </p:txBody>
      </p:sp>
      <p:sp>
        <p:nvSpPr>
          <p:cNvPr id="1048707" name="文本框 7"/>
          <p:cNvSpPr txBox="1"/>
          <p:nvPr/>
        </p:nvSpPr>
        <p:spPr>
          <a:xfrm>
            <a:off x="5625465" y="1525270"/>
            <a:ext cx="57950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</a:rPr>
              <a:t>（二）标题芜杂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</a:rPr>
              <a:t>  </a:t>
            </a: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</a:rPr>
              <a:t>不得要领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</a:rPr>
              <a:t>  </a:t>
            </a:r>
          </a:p>
        </p:txBody>
      </p:sp>
      <p:sp>
        <p:nvSpPr>
          <p:cNvPr id="1048708" name="文本框 8"/>
          <p:cNvSpPr txBox="1"/>
          <p:nvPr/>
        </p:nvSpPr>
        <p:spPr>
          <a:xfrm>
            <a:off x="5625465" y="4022090"/>
            <a:ext cx="57950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</a:rPr>
              <a:t>（五）蜻蜓点水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</a:rPr>
              <a:t>  </a:t>
            </a: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</a:rPr>
              <a:t>浅尝辄止</a:t>
            </a:r>
          </a:p>
        </p:txBody>
      </p:sp>
      <p:sp>
        <p:nvSpPr>
          <p:cNvPr id="1048709" name="文本框 9"/>
          <p:cNvSpPr txBox="1"/>
          <p:nvPr/>
        </p:nvSpPr>
        <p:spPr>
          <a:xfrm>
            <a:off x="5625465" y="2316480"/>
            <a:ext cx="5795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</a:rPr>
              <a:t>（三）</a:t>
            </a: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  <a:sym typeface="+mn-ea"/>
              </a:rPr>
              <a:t>要素残缺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  <a:sym typeface="+mn-ea"/>
              </a:rPr>
              <a:t>  </a:t>
            </a: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  <a:sym typeface="+mn-ea"/>
              </a:rPr>
              <a:t>内容单薄</a:t>
            </a:r>
          </a:p>
        </p:txBody>
      </p:sp>
      <p:sp>
        <p:nvSpPr>
          <p:cNvPr id="1048710" name="文本框 10"/>
          <p:cNvSpPr txBox="1"/>
          <p:nvPr/>
        </p:nvSpPr>
        <p:spPr>
          <a:xfrm>
            <a:off x="5625465" y="3140710"/>
            <a:ext cx="5795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</a:rPr>
              <a:t>（四）文风错乱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</a:rPr>
              <a:t>  </a:t>
            </a: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</a:rPr>
              <a:t>松散重复</a:t>
            </a:r>
          </a:p>
        </p:txBody>
      </p:sp>
      <p:sp>
        <p:nvSpPr>
          <p:cNvPr id="1048711" name="文本框 4"/>
          <p:cNvSpPr txBox="1"/>
          <p:nvPr/>
        </p:nvSpPr>
        <p:spPr>
          <a:xfrm>
            <a:off x="5698490" y="5683250"/>
            <a:ext cx="5795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</a:rPr>
              <a:t>（七）表达失范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  <a:sym typeface="+mn-ea"/>
              </a:rPr>
              <a:t>  </a:t>
            </a: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K" panose="02000000000000000000" charset="-122"/>
                <a:sym typeface="+mn-ea"/>
              </a:rPr>
              <a:t>影响质量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2" name="文本框 99"/>
          <p:cNvSpPr txBox="1"/>
          <p:nvPr/>
        </p:nvSpPr>
        <p:spPr>
          <a:xfrm>
            <a:off x="0" y="930910"/>
            <a:ext cx="6393815" cy="6365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endParaRPr lang="zh-CN" altLang="en-US" sz="3200"/>
          </a:p>
          <a:p>
            <a:pPr indent="0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无实质性进展</a:t>
            </a:r>
            <a:r>
              <a:rPr lang="zh-CN" altLang="en-US" sz="3200"/>
              <a:t>的工作不应计入年鉴，不设为单一性条目。</a:t>
            </a:r>
            <a:r>
              <a:rPr lang="zh-CN" altLang="en-US" sz="3200">
                <a:sym typeface="+mn-ea"/>
              </a:rPr>
              <a:t>如：</a:t>
            </a:r>
            <a:endParaRPr lang="zh-CN" altLang="en-US" sz="3200"/>
          </a:p>
          <a:p>
            <a:pPr indent="0"/>
            <a:r>
              <a:rPr lang="en-US" altLang="zh-CN" sz="3200"/>
              <a:t>     </a:t>
            </a:r>
            <a:r>
              <a:rPr lang="zh-CN" altLang="en-US" sz="3200"/>
              <a:t>【某财经学校某女子中等专业学校】中“韩国某大学、西澳大利亚继续教育学院先后到访该校，分别就校际合作交流协议、课程对接和师资培训等方面进行</a:t>
            </a:r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商议</a:t>
            </a:r>
            <a:r>
              <a:rPr lang="zh-CN" altLang="en-US" sz="3200"/>
              <a:t>。”</a:t>
            </a:r>
          </a:p>
          <a:p>
            <a:pPr indent="0"/>
            <a:r>
              <a:rPr lang="en-US" altLang="zh-CN" sz="3200">
                <a:sym typeface="+mn-ea"/>
              </a:rPr>
              <a:t>       </a:t>
            </a:r>
            <a:r>
              <a:rPr lang="zh-CN" altLang="zh-CN" sz="3200">
                <a:sym typeface="+mn-ea"/>
              </a:rPr>
              <a:t>某单一</a:t>
            </a:r>
            <a:r>
              <a:rPr lang="zh-CN" altLang="en-US" sz="3200">
                <a:sym typeface="+mn-ea"/>
              </a:rPr>
              <a:t>性条目中“总投资近380亿美元的紫光南京半导体基地项目</a:t>
            </a:r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洽谈中</a:t>
            </a:r>
            <a:r>
              <a:rPr lang="zh-CN" altLang="en-US" sz="3200">
                <a:sym typeface="+mn-ea"/>
              </a:rPr>
              <a:t>。”</a:t>
            </a:r>
            <a:endParaRPr lang="zh-CN" altLang="en-US" sz="3200" b="0"/>
          </a:p>
          <a:p>
            <a:pPr indent="0"/>
            <a:endParaRPr lang="zh-CN" altLang="en-US" sz="3200"/>
          </a:p>
          <a:p>
            <a:pPr indent="0"/>
            <a:endParaRPr lang="zh-CN" altLang="en-US" sz="3200"/>
          </a:p>
        </p:txBody>
      </p:sp>
      <p:pic>
        <p:nvPicPr>
          <p:cNvPr id="2097190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 l="13751" r="4414"/>
          <a:stretch>
            <a:fillRect/>
          </a:stretch>
        </p:blipFill>
        <p:spPr>
          <a:xfrm>
            <a:off x="6394450" y="45720"/>
            <a:ext cx="5523865" cy="6812280"/>
          </a:xfrm>
          <a:prstGeom prst="rect">
            <a:avLst/>
          </a:prstGeom>
        </p:spPr>
      </p:pic>
      <p:sp>
        <p:nvSpPr>
          <p:cNvPr id="1048713" name="文本框 3"/>
          <p:cNvSpPr txBox="1"/>
          <p:nvPr/>
        </p:nvSpPr>
        <p:spPr>
          <a:xfrm>
            <a:off x="671195" y="180975"/>
            <a:ext cx="5573395" cy="64516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（一）选题失当</a:t>
            </a:r>
            <a:r>
              <a:rPr lang="en-US" altLang="zh-CN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 </a:t>
            </a:r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事倍功半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4" name="文本框 1" descr="7b0a20202020227461726765744d6f64756c65223a20226b6f6e6c696e65666f6e7473220a7d0a"/>
          <p:cNvSpPr txBox="1"/>
          <p:nvPr/>
        </p:nvSpPr>
        <p:spPr>
          <a:xfrm>
            <a:off x="395605" y="1535430"/>
            <a:ext cx="11401425" cy="3952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sz="3200" b="1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处理好单一性条目与综合性条目的关系。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一些单一性条目是围绕综合条目展开的，既和综合性条目互相关联、前呼后应，又相对独立，自成一格。</a:t>
            </a:r>
            <a:r>
              <a:rPr lang="zh-CN" altLang="en-US" sz="3200" b="1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一是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善于从综合性条目中慧眼识珠，挖掘特色单一性条目；或者发现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综合性条目中个别内容素材丰富, 年度特色地方特色鲜明，可剥离成单一性条目，同时为综合性条目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瘦身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r>
              <a:rPr lang="zh-CN" altLang="en-US" sz="3200" b="1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二是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如果重要的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单一性条目在综合性条目中找不到“挂靠”时, 可在综合性条目中以单一性条目标题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点睛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，或提炼核心要义。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48715" name="文本框 3"/>
          <p:cNvSpPr txBox="1"/>
          <p:nvPr/>
        </p:nvSpPr>
        <p:spPr>
          <a:xfrm>
            <a:off x="701675" y="180975"/>
            <a:ext cx="5928995" cy="64516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（</a:t>
            </a:r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一）选题失当</a:t>
            </a:r>
            <a:r>
              <a:rPr lang="en-US" altLang="zh-CN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 </a:t>
            </a:r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事倍功半</a:t>
            </a:r>
            <a:endParaRPr lang="zh-CN" altLang="en-US" sz="36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琥珀" panose="02010800040101010101" charset="-122"/>
              <a:ea typeface="华文琥珀" panose="0201080004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文本框 1" descr="7b0a20202020227461726765744d6f64756c65223a20226b6f6e6c696e65666f6e7473220a7d0a"/>
          <p:cNvSpPr txBox="1"/>
          <p:nvPr/>
        </p:nvSpPr>
        <p:spPr>
          <a:xfrm>
            <a:off x="401955" y="191135"/>
            <a:ext cx="11085195" cy="510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4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97154" name="图片 2"/>
          <p:cNvPicPr>
            <a:picLocks noChangeAspect="1"/>
          </p:cNvPicPr>
          <p:nvPr/>
        </p:nvPicPr>
        <p:blipFill>
          <a:blip r:embed="rId2"/>
          <a:srcRect l="14144" t="10408" r="10042" b="2007"/>
          <a:stretch>
            <a:fillRect/>
          </a:stretch>
        </p:blipFill>
        <p:spPr>
          <a:xfrm>
            <a:off x="4855210" y="2064385"/>
            <a:ext cx="7231380" cy="4711700"/>
          </a:xfrm>
          <a:prstGeom prst="rect">
            <a:avLst/>
          </a:prstGeom>
        </p:spPr>
      </p:pic>
      <p:pic>
        <p:nvPicPr>
          <p:cNvPr id="2097155" name="图片 3"/>
          <p:cNvPicPr>
            <a:picLocks noChangeAspect="1"/>
          </p:cNvPicPr>
          <p:nvPr/>
        </p:nvPicPr>
        <p:blipFill>
          <a:blip r:embed="rId3"/>
          <a:srcRect l="14242" t="4301" r="12233" b="39404"/>
          <a:stretch>
            <a:fillRect/>
          </a:stretch>
        </p:blipFill>
        <p:spPr>
          <a:xfrm>
            <a:off x="4855210" y="83820"/>
            <a:ext cx="7231380" cy="1980565"/>
          </a:xfrm>
          <a:prstGeom prst="rect">
            <a:avLst/>
          </a:prstGeom>
        </p:spPr>
      </p:pic>
      <p:pic>
        <p:nvPicPr>
          <p:cNvPr id="209715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0" y="83185"/>
            <a:ext cx="4528820" cy="6692265"/>
          </a:xfrm>
          <a:prstGeom prst="rect">
            <a:avLst/>
          </a:prstGeom>
        </p:spPr>
      </p:pic>
      <p:cxnSp>
        <p:nvCxnSpPr>
          <p:cNvPr id="3145729" name="直接连接符 5"/>
          <p:cNvCxnSpPr>
            <a:cxnSpLocks/>
          </p:cNvCxnSpPr>
          <p:nvPr/>
        </p:nvCxnSpPr>
        <p:spPr>
          <a:xfrm>
            <a:off x="6683375" y="3021965"/>
            <a:ext cx="50469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0" name="直接连接符 6"/>
          <p:cNvCxnSpPr>
            <a:cxnSpLocks/>
          </p:cNvCxnSpPr>
          <p:nvPr/>
        </p:nvCxnSpPr>
        <p:spPr>
          <a:xfrm flipV="1">
            <a:off x="5203825" y="3567430"/>
            <a:ext cx="3239135" cy="48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6" name="文本框 1" descr="7b0a20202020227461726765744d6f64756c65223a20226b6f6e6c696e65666f6e7473220a7d0a"/>
          <p:cNvSpPr txBox="1"/>
          <p:nvPr/>
        </p:nvSpPr>
        <p:spPr>
          <a:xfrm>
            <a:off x="386715" y="443865"/>
            <a:ext cx="2409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AB7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优秀案例</a:t>
            </a:r>
          </a:p>
        </p:txBody>
      </p:sp>
      <p:pic>
        <p:nvPicPr>
          <p:cNvPr id="2097191" name="图片 2"/>
          <p:cNvPicPr>
            <a:picLocks noChangeAspect="1"/>
          </p:cNvPicPr>
          <p:nvPr/>
        </p:nvPicPr>
        <p:blipFill>
          <a:blip r:embed="rId2"/>
          <a:srcRect b="27225"/>
          <a:stretch>
            <a:fillRect/>
          </a:stretch>
        </p:blipFill>
        <p:spPr>
          <a:xfrm rot="16200000">
            <a:off x="140335" y="1032510"/>
            <a:ext cx="5680710" cy="5670550"/>
          </a:xfrm>
          <a:prstGeom prst="rect">
            <a:avLst/>
          </a:prstGeom>
        </p:spPr>
      </p:pic>
      <p:pic>
        <p:nvPicPr>
          <p:cNvPr id="2097192" name="图片 3"/>
          <p:cNvPicPr>
            <a:picLocks noChangeAspect="1"/>
          </p:cNvPicPr>
          <p:nvPr/>
        </p:nvPicPr>
        <p:blipFill>
          <a:blip r:embed="rId3"/>
          <a:srcRect t="10386" b="11885"/>
          <a:stretch>
            <a:fillRect/>
          </a:stretch>
        </p:blipFill>
        <p:spPr>
          <a:xfrm rot="16200000">
            <a:off x="6210300" y="726440"/>
            <a:ext cx="5680710" cy="628269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7" name="文本框 1" descr="7b0a20202020227461726765744d6f64756c65223a20226b6f6e6c696e65666f6e7473220a7d0a"/>
          <p:cNvSpPr txBox="1"/>
          <p:nvPr/>
        </p:nvSpPr>
        <p:spPr>
          <a:xfrm>
            <a:off x="513080" y="1152525"/>
            <a:ext cx="11165840" cy="475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见树木更见森林</a:t>
            </a:r>
            <a:endParaRPr lang="zh-CN" altLang="en-US" sz="2800" b="1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</a:t>
            </a:r>
            <a:r>
              <a:rPr lang="zh-CN" alt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某年鉴某</a:t>
            </a:r>
            <a:r>
              <a:rPr lang="en-US" alt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镇</a:t>
            </a:r>
            <a:r>
              <a:rPr lang="zh-CN" alt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分目</a:t>
            </a:r>
            <a:r>
              <a:rPr lang="en-US" alt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下仅有两个条目</a:t>
            </a:r>
            <a:r>
              <a:rPr lang="zh-CN" alt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【</a:t>
            </a:r>
            <a:r>
              <a:rPr lang="en-US" alt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两学一做</a:t>
            </a:r>
            <a:r>
              <a:rPr lang="zh-CN" alt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】【</a:t>
            </a:r>
            <a:r>
              <a:rPr lang="en-US" alt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巾帼志愿服务</a:t>
            </a:r>
            <a:r>
              <a:rPr lang="zh-CN" alt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】</a:t>
            </a:r>
            <a:r>
              <a:rPr lang="en-US" alt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。这两个条目不足以成为该镇单一条目或特色条目。</a:t>
            </a:r>
            <a:endParaRPr lang="zh-CN" altLang="en-US" sz="3200"/>
          </a:p>
          <a:p>
            <a:r>
              <a:rPr lang="zh-CN" altLang="en-US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而</a:t>
            </a:r>
            <a:r>
              <a:rPr lang="en-US" alt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概况中有些内容恰恰可以挖掘提升成为特色条目，却淹没于概括之中。如</a:t>
            </a:r>
            <a:r>
              <a:rPr lang="en-US" altLang="zh-CN" sz="3600" b="1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“跻身全市建筑业先进乡镇”“开展‘XX古城古运盐河文化生态保护区’规划设计”“特色小镇</a:t>
            </a:r>
            <a:r>
              <a:rPr lang="en-US" altLang="zh-CN" sz="3600" b="1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创建启动</a:t>
            </a:r>
            <a:r>
              <a:rPr lang="en-US" altLang="zh-CN" sz="3600" b="1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”“申报省级余东‘乡愁’文化综合保护区”“第二届‘凤舞千年，韵承古今’古镇文化艺术周活动”</a:t>
            </a:r>
            <a:r>
              <a:rPr lang="en-US" altLang="zh-CN" sz="32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等，特色鲜明，有血有肉，却未能写成特色条目，略为遗憾。  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</a:p>
        </p:txBody>
      </p:sp>
      <p:sp>
        <p:nvSpPr>
          <p:cNvPr id="1048718" name="文本框 3"/>
          <p:cNvSpPr txBox="1"/>
          <p:nvPr/>
        </p:nvSpPr>
        <p:spPr>
          <a:xfrm>
            <a:off x="671195" y="180975"/>
            <a:ext cx="6321425" cy="64516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（一）选题失当</a:t>
            </a:r>
            <a:r>
              <a:rPr lang="en-US" altLang="zh-CN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 </a:t>
            </a:r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事倍功半</a:t>
            </a:r>
            <a:r>
              <a:rPr lang="en-US" altLang="zh-CN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9" name="文本框 1" descr="7b0a20202020227461726765744d6f64756c65223a20226b6f6e6c696e65666f6e7473220a7d0a"/>
          <p:cNvSpPr txBox="1"/>
          <p:nvPr/>
        </p:nvSpPr>
        <p:spPr>
          <a:xfrm>
            <a:off x="401955" y="191135"/>
            <a:ext cx="11085195" cy="510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4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48720" name="文本框 2"/>
          <p:cNvSpPr txBox="1"/>
          <p:nvPr/>
        </p:nvSpPr>
        <p:spPr>
          <a:xfrm>
            <a:off x="401955" y="496570"/>
            <a:ext cx="10887710" cy="4777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</a:t>
            </a:r>
            <a:r>
              <a:rPr lang="zh-CN" altLang="en-US" sz="3600" b="1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处理好</a:t>
            </a:r>
            <a:r>
              <a:rPr lang="zh-CN" altLang="zh-CN" sz="3600" b="1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单一性条目和</a:t>
            </a:r>
            <a:r>
              <a:rPr lang="zh-CN" altLang="zh-CN" sz="3600" b="1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大事记之间的关系。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大事记的内容应当在条目中有所反映, 否则就不能称其为“大事”,应处理好两者关系。 一是彼此契合，但避免机械重复，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体现差别、各有侧重。二是相互比对，看说法、名称、时间、数据、评价等细节是否统一, 是否自相矛盾, 从中检视来稿的准确度和可信度。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2800" b="1">
                <a:solidFill>
                  <a:schemeClr val="tx1"/>
                </a:solidFill>
              </a:rPr>
              <a:t>    </a:t>
            </a:r>
          </a:p>
          <a:p>
            <a:r>
              <a:rPr lang="en-US" altLang="zh-CN" sz="2800" b="1">
                <a:solidFill>
                  <a:schemeClr val="tx1"/>
                </a:solidFill>
              </a:rPr>
              <a:t>   </a:t>
            </a:r>
            <a:r>
              <a:rPr lang="zh-CN" altLang="zh-CN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10部年鉴，有近一半年鉴存在大事记与特色单一性条目“老死不相往来”，完全是“两张皮”。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文本框 1" descr="7b0a20202020227461726765744d6f64756c65223a20226b6f6e6c696e65666f6e7473220a7d0a"/>
          <p:cNvSpPr txBox="1"/>
          <p:nvPr/>
        </p:nvSpPr>
        <p:spPr>
          <a:xfrm>
            <a:off x="395605" y="1018540"/>
            <a:ext cx="11401425" cy="4892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</a:t>
            </a:r>
            <a:r>
              <a:rPr lang="zh-CN" altLang="zh-CN" sz="3600" b="1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脱胎于工作报告而精细于此。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单一性条目选材要围绕部门主要职能，充分体现</a:t>
            </a:r>
            <a:r>
              <a:rPr lang="zh-CN" altLang="zh-CN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专业性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，彰显部门个性。选题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选材应依据党委政府中心工作和重要决策部署，找准部门工作与之的契合点，取之于政府工作报告、部门工作总结，但需要敏锐抓住重点、自身亮点和特色工作。</a:t>
            </a:r>
          </a:p>
          <a:p>
            <a:r>
              <a:rPr lang="en-US" altLang="zh-CN" sz="3600" b="1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4.</a:t>
            </a:r>
            <a:r>
              <a:rPr lang="zh-CN" altLang="en-US" sz="3600" b="1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去部门化与摈弃内视性条</a:t>
            </a:r>
            <a:r>
              <a:rPr lang="zh-CN" altLang="zh-CN" sz="3600" b="1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目。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内部管理、党团工作、政治学习、职工福利、文体活动等，都是为做好本部门专业工作开展的保障措施和辅助手段，属于部门的内部信息，一般不列入单一性条目的选材范围。</a:t>
            </a:r>
          </a:p>
        </p:txBody>
      </p:sp>
      <p:sp>
        <p:nvSpPr>
          <p:cNvPr id="1048722" name="文本框 2"/>
          <p:cNvSpPr txBox="1"/>
          <p:nvPr/>
        </p:nvSpPr>
        <p:spPr>
          <a:xfrm>
            <a:off x="645160" y="373380"/>
            <a:ext cx="6019800" cy="64516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（</a:t>
            </a:r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一）选题失当</a:t>
            </a:r>
            <a:r>
              <a:rPr lang="en-US" altLang="zh-CN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 </a:t>
            </a:r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事倍功半</a:t>
            </a:r>
            <a:endParaRPr lang="zh-CN" altLang="en-US" sz="36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琥珀" panose="02010800040101010101" charset="-122"/>
              <a:ea typeface="华文琥珀" panose="02010800040101010101" charset="-122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A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3" name="文本框 2"/>
          <p:cNvSpPr txBox="1"/>
          <p:nvPr/>
        </p:nvSpPr>
        <p:spPr>
          <a:xfrm>
            <a:off x="716915" y="358140"/>
            <a:ext cx="6351270" cy="64516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（二）标题芜杂</a:t>
            </a:r>
            <a:r>
              <a:rPr lang="en-US" altLang="zh-CN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  </a:t>
            </a:r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不得要领</a:t>
            </a:r>
          </a:p>
        </p:txBody>
      </p:sp>
      <p:sp>
        <p:nvSpPr>
          <p:cNvPr id="1048724" name="文本框 3"/>
          <p:cNvSpPr txBox="1"/>
          <p:nvPr/>
        </p:nvSpPr>
        <p:spPr>
          <a:xfrm>
            <a:off x="580390" y="2710815"/>
            <a:ext cx="11030585" cy="2123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61214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77AB1"/>
              </a:buClr>
              <a:buSzPct val="50000"/>
              <a:buFont typeface="Wingdings 2" panose="05020102010507070707"/>
              <a:buNone/>
            </a:pPr>
            <a:r>
              <a:rPr lang="zh-CN" altLang="en-US" sz="2800" b="1" spc="120" dirty="0">
                <a:solidFill>
                  <a:schemeClr val="bg1"/>
                </a:solidFill>
                <a:highlight>
                  <a:srgbClr val="C0C0C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《关于地方综合年鉴编纂出版若干问题的补充规定》</a:t>
            </a:r>
            <a:endParaRPr lang="zh-CN" altLang="en-US" sz="2800" b="1" spc="120" dirty="0">
              <a:solidFill>
                <a:schemeClr val="bg1"/>
              </a:solidFill>
              <a:highlight>
                <a:srgbClr val="C0C0C0"/>
              </a:highlight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61214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77AB1"/>
              </a:buClr>
              <a:buSzPct val="50000"/>
              <a:buFont typeface="Wingdings 2" panose="05020102010507070707"/>
              <a:buNone/>
            </a:pPr>
            <a:r>
              <a:rPr lang="zh-CN" altLang="zh-CN" sz="2800" b="1" spc="120" dirty="0">
                <a:solidFill>
                  <a:schemeClr val="dk1"/>
                </a:solidFill>
                <a:effectLst/>
                <a:highlight>
                  <a:srgbClr val="C0C0C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第十</a:t>
            </a:r>
            <a:r>
              <a:rPr lang="zh-CN" altLang="en-US" sz="2800" b="1" spc="120" dirty="0">
                <a:solidFill>
                  <a:schemeClr val="dk1"/>
                </a:solidFill>
                <a:effectLst/>
                <a:highlight>
                  <a:srgbClr val="C0C0C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七</a:t>
            </a:r>
            <a:r>
              <a:rPr lang="zh-CN" altLang="zh-CN" sz="2800" b="1" spc="120" dirty="0">
                <a:solidFill>
                  <a:schemeClr val="dk1"/>
                </a:solidFill>
                <a:effectLst/>
                <a:highlight>
                  <a:srgbClr val="C0C0C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条</a:t>
            </a:r>
            <a:r>
              <a:rPr lang="en-US" altLang="zh-CN" sz="2800" b="1" spc="120" dirty="0">
                <a:solidFill>
                  <a:schemeClr val="dk1"/>
                </a:solidFill>
                <a:effectLst/>
                <a:highlight>
                  <a:srgbClr val="C0C0C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endParaRPr kumimoji="0" lang="zh-CN" altLang="zh-CN" sz="2800" b="1" i="0" kern="1200" spc="120" dirty="0">
              <a:solidFill>
                <a:srgbClr val="B24B72"/>
              </a:solidFill>
              <a:effectLst/>
              <a:highlight>
                <a:srgbClr val="C0C0C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61214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77AB1"/>
              </a:buClr>
              <a:buSzPct val="50000"/>
              <a:buFont typeface="Wingdings 2" panose="05020102010507070707"/>
              <a:buNone/>
            </a:pPr>
            <a:r>
              <a:rPr lang="zh-CN" altLang="zh-CN" sz="2800" b="1" u="sng" spc="120" dirty="0">
                <a:solidFill>
                  <a:srgbClr val="B24B72"/>
                </a:solidFill>
                <a:effectLst/>
                <a:highlight>
                  <a:srgbClr val="C0C0C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条目标题应当准确概括条目中心内容，文字精练，中心词一般应前置，不得使用总结式、口号式等表述方式。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5" name="文本框 4" descr="7b0a20202020227461726765744d6f64756c65223a20226b6f6e6c696e65666f6e7473220a7d0a"/>
          <p:cNvSpPr txBox="1"/>
          <p:nvPr/>
        </p:nvSpPr>
        <p:spPr>
          <a:xfrm>
            <a:off x="452120" y="2827020"/>
            <a:ext cx="11286490" cy="3952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出彩的单一性条目标题具备三个特点：</a:t>
            </a: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（一）直奔主题，开门见山。切忌含混不清、模棱两可。</a:t>
            </a:r>
          </a:p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（二）惜墨如金，画龙点睛。吸引读者，激发阅读兴趣，切忌含糊其辞、空泛拖沓、修饰夸张。</a:t>
            </a:r>
          </a:p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三）短小精悍，一语破的。标题用一句话或一个词组涵盖所记内容，词组通常用动宾词组或主谓词组。用一句话作标题，中间不宜加逗号，不使用警句、问句、对偶句，也不使用新闻标题或富有宣传性、鼓动性的句子。</a:t>
            </a:r>
          </a:p>
        </p:txBody>
      </p:sp>
      <p:sp>
        <p:nvSpPr>
          <p:cNvPr id="1048726" name="文本框 2" descr="7b0a20202020227461726765744d6f64756c65223a20226b6f6e6c696e65666f6e7473220a7d0a"/>
          <p:cNvSpPr txBox="1"/>
          <p:nvPr/>
        </p:nvSpPr>
        <p:spPr>
          <a:xfrm>
            <a:off x="452120" y="339725"/>
            <a:ext cx="11489690" cy="2428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单一性条目的标题，是条目内容的高度概括和集中体现，在条目中起画龙点睛的作用。单一性条目标题通常是一句话或一个词组，一般由主体信息、动态信息及一些必要的定性信息构成（如首次、首个）。主题信息要醒目突出，主题词尽量前置；静态信息标出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状况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，动态信息标出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动作、地点、结果及数字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</a:p>
          <a:p>
            <a:pPr>
              <a:lnSpc>
                <a:spcPct val="80000"/>
              </a:lnSpc>
            </a:pPr>
            <a:r>
              <a:rPr lang="zh-CN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7" name="文本框 1" descr="7b0a20202020227461726765744d6f64756c65223a20226b6f6e6c696e65666f6e7473220a7d0a"/>
          <p:cNvSpPr txBox="1"/>
          <p:nvPr/>
        </p:nvSpPr>
        <p:spPr>
          <a:xfrm>
            <a:off x="162560" y="203835"/>
            <a:ext cx="11471275" cy="8397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36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</a:t>
            </a:r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（二）标题芜杂</a:t>
            </a:r>
            <a:r>
              <a:rPr lang="en-US" altLang="zh-CN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  </a:t>
            </a:r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不得要领</a:t>
            </a:r>
            <a:endParaRPr lang="zh-CN" altLang="en-US" sz="36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琥珀" panose="02010800040101010101" charset="-122"/>
              <a:ea typeface="华文琥珀" panose="0201080004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6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标题主要问题</a:t>
            </a:r>
            <a:endParaRPr lang="en-US" altLang="zh-CN" sz="24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2800" b="1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1.标题“大于”内容.</a:t>
            </a:r>
            <a:endParaRPr lang="en-US" altLang="zh-CN" sz="2800" b="1">
              <a:highlight>
                <a:srgbClr val="C0C0C0"/>
              </a:highlight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</a:t>
            </a:r>
            <a:r>
              <a:rPr lang="zh-CN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条目标题未能完全抓住核心要义。如“国家园林城市创建”条目，根据条目内容，有“11月份顺利通过国家园林城市初验”这样的结果，标题改为“通过国家园林城市初验”，准确，也更具年度性。那么来年如果创成，也有连续性。</a:t>
            </a:r>
            <a:endParaRPr lang="zh-CN" sz="2800" b="0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4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b="1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2.标题内容不符。</a:t>
            </a:r>
          </a:p>
          <a:p>
            <a:pPr>
              <a:lnSpc>
                <a:spcPct val="130000"/>
              </a:lnSpc>
            </a:pPr>
            <a:r>
              <a:rPr lang="en-US" altLang="zh-CN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</a:t>
            </a:r>
            <a:r>
              <a:rPr lang="zh-CN" altLang="en-US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如【一企业专利获批省知识产权培育项目】根据本条目核心信息判断，讲的是“项目启动”而非“获批”，而获批又是2016年5月的事情。建议标题改为“省知识产权高价值专利项目启动”。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b="1">
                <a:solidFill>
                  <a:schemeClr val="tx1"/>
                </a:solidFill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</a:t>
            </a:r>
            <a:r>
              <a:rPr lang="en-US" altLang="zh-CN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</a:t>
            </a:r>
            <a:endParaRPr lang="zh-CN" altLang="en-US" sz="2800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endParaRPr lang="en-US" altLang="zh-CN" sz="3200">
              <a:solidFill>
                <a:schemeClr val="tx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48728" name="文本框 2"/>
          <p:cNvSpPr txBox="1"/>
          <p:nvPr/>
        </p:nvSpPr>
        <p:spPr>
          <a:xfrm>
            <a:off x="716915" y="358140"/>
            <a:ext cx="6351270" cy="64516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（二）标题芜杂</a:t>
            </a:r>
            <a:r>
              <a:rPr lang="en-US" altLang="zh-CN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  </a:t>
            </a:r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不得要领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9" name="文本框 1" descr="7b0a20202020227461726765744d6f64756c65223a20226b6f6e6c696e65666f6e7473220a7d0a"/>
          <p:cNvSpPr txBox="1"/>
          <p:nvPr/>
        </p:nvSpPr>
        <p:spPr>
          <a:xfrm>
            <a:off x="-635" y="219075"/>
            <a:ext cx="11996420" cy="7152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</a:t>
            </a:r>
            <a:r>
              <a:rPr lang="en-US" altLang="zh-CN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b="1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3.标题冗长繁琐。</a:t>
            </a:r>
            <a:r>
              <a:rPr lang="zh-CN" altLang="en-US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如“率先开展劳动保障监督‘驻点式’执法工作”“中简科技碳纤维成功应用于我国航空航天领域”“某某河拓浚工程某某段动迁工作完成”“南投县政府秘书长洪睿智率团参加‘两节’系列活动”“市委常委、统战部部长龚友强回见旅台溧阳同乡会一行”“某中专以优秀等级通过省电梯现代化专业群验收”</a:t>
            </a:r>
            <a:r>
              <a:rPr lang="en-US" altLang="zh-CN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“</a:t>
            </a:r>
            <a:r>
              <a:rPr lang="zh-CN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区教育局党委学习会推介国外先进教育</a:t>
            </a:r>
            <a:r>
              <a:rPr lang="en-US" altLang="zh-CN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”</a:t>
            </a:r>
            <a:r>
              <a:rPr lang="zh-CN" altLang="en-US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等。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800" b="1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4.标题主语重复。</a:t>
            </a:r>
            <a:r>
              <a:rPr lang="zh-CN" altLang="en-US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条目标题与上级分目共有主语时，出现无必要重复，如“老干部工作”下</a:t>
            </a:r>
            <a:r>
              <a:rPr lang="en-US" altLang="zh-CN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“</a:t>
            </a:r>
            <a:r>
              <a:rPr lang="zh-CN" altLang="en-US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老干部待遇保障</a:t>
            </a:r>
            <a:r>
              <a:rPr lang="en-US" altLang="zh-CN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”“</a:t>
            </a:r>
            <a:r>
              <a:rPr lang="zh-CN" altLang="en-US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老干部居家养老超市服务</a:t>
            </a:r>
            <a:r>
              <a:rPr lang="en-US" altLang="zh-CN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”</a:t>
            </a:r>
            <a:r>
              <a:rPr lang="zh-CN" altLang="en-US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</a:t>
            </a:r>
            <a:r>
              <a:rPr lang="en-US" altLang="zh-CN" sz="2800" b="1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5.虚词空洞赘余。</a:t>
            </a:r>
            <a:r>
              <a:rPr lang="zh-CN" altLang="en-US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含有“快速发展”“日趋完善”“显著改善”“不断加强”“不断提高”“不断改善”“有“有力加强”“扎实有力”。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800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endParaRPr lang="en-US" altLang="zh-CN" sz="3200">
              <a:solidFill>
                <a:schemeClr val="tx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0" name="文本框 1" descr="7b0a20202020227461726765744d6f64756c65223a20226b6f6e6c696e65666f6e7473220a7d0a"/>
          <p:cNvSpPr txBox="1"/>
          <p:nvPr/>
        </p:nvSpPr>
        <p:spPr>
          <a:xfrm>
            <a:off x="644525" y="1030605"/>
            <a:ext cx="10758170" cy="5146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C0C0C0"/>
                </a:highligh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修改示范：</a:t>
            </a:r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C0C0C0"/>
                </a:highligh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标题脱虚向实、</a:t>
            </a:r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C0C0C0"/>
                </a:highligh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题文相符，能用词组不用句子，能用短句不用长句</a:t>
            </a:r>
            <a:endParaRPr lang="zh-CN" altLang="en-US" sz="2800" b="1">
              <a:highlight>
                <a:srgbClr val="C0C0C0"/>
              </a:highligh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indent="612775">
              <a:lnSpc>
                <a:spcPts val="3400"/>
              </a:lnSpc>
              <a:spcAft>
                <a:spcPts val="600"/>
              </a:spcAft>
              <a:buNone/>
            </a:pPr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以</a:t>
            </a:r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2020</a:t>
            </a:r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年江苏市县年鉴中出现的标题为例</a:t>
            </a:r>
          </a:p>
          <a:p>
            <a:endParaRPr lang="zh-CN" altLang="en-US" sz="28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【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普查调查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】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→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【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第四次经济普查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】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</a:p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【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放管服改革措施不断优化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】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→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【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外商投资连锁企业登记制度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】</a:t>
            </a:r>
          </a:p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【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消费投诉热线整合到位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】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→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【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智慧“315”服务平台“五合一”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】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【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产业氛围营造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】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→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【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“i创杯”“ipad杯”互联网创新大赛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】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【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产业经济发展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】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→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【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粮食产业联盟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成立】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整治住房租赁中介机构乱象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】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→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住房租赁及中介机构整治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】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en-US" alt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1" name="文本框 99"/>
          <p:cNvSpPr txBox="1"/>
          <p:nvPr/>
        </p:nvSpPr>
        <p:spPr>
          <a:xfrm>
            <a:off x="1073150" y="1054100"/>
            <a:ext cx="9434830" cy="3647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【创新平台打造】 →【产业技术创研园成立】</a:t>
            </a: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【吴某华、吴某玉、蔡某昌】→【首次中医药高校教学名师评选表彰】</a:t>
            </a: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【创新平台打造】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略显空洞，而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下有一段内容，完全是独立的，而且内容突出，完全可以独立成为一个条目，建议列为条目【某某科创中心启动运营】。</a:t>
            </a:r>
          </a:p>
          <a:p>
            <a:pPr algn="l">
              <a:lnSpc>
                <a:spcPct val="120000"/>
              </a:lnSpc>
              <a:buClrTx/>
              <a:buSzTx/>
              <a:buNone/>
            </a:pPr>
            <a:endParaRPr lang="en-US" alt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文本框 1" descr="7b0a20202020227461726765744d6f64756c65223a20226b6f6e6c696e65666f6e7473220a7d0a"/>
          <p:cNvSpPr txBox="1"/>
          <p:nvPr/>
        </p:nvSpPr>
        <p:spPr>
          <a:xfrm>
            <a:off x="482600" y="-441325"/>
            <a:ext cx="11085195" cy="7343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方正风雅宋简体" panose="02000000000000000000" charset="-122"/>
            </a:endParaRPr>
          </a:p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方正风雅宋简体" panose="02000000000000000000" charset="-122"/>
              </a:rPr>
              <a:t> 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方正风雅宋简体" panose="02000000000000000000" charset="-122"/>
              </a:rPr>
              <a:t>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方正风雅宋简体" panose="02000000000000000000" charset="-122"/>
              </a:rPr>
              <a:t>（一）单一性条目的概念</a:t>
            </a:r>
          </a:p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方正风雅宋简体" panose="02000000000000000000" charset="-122"/>
              </a:rPr>
              <a:t>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方正风雅宋简体" panose="02000000000000000000" charset="-122"/>
              </a:rPr>
              <a:t> </a:t>
            </a:r>
          </a:p>
          <a:p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方正风雅宋简体" panose="02000000000000000000" charset="-122"/>
              </a:rPr>
              <a:t>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方正风雅宋简体" panose="02000000000000000000" charset="-122"/>
              </a:rPr>
              <a:t>单一性条目，也称典型性条目，是相对于综合性条目而言的。它是从微观层面记述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某个领域、部门、行业、区域年度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方正风雅宋简体" panose="02000000000000000000" charset="-122"/>
              </a:rPr>
              <a:t>发生的某一具体事件、事物和人物的信息实体，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记述对象明确，主题突出，选材讲究新颖，是年鉴内容逐年更新的主体。单一性条目的功能和作用就是为读者提供年度大事、要事、特事和新事，反映社会发展的亮点和热点，体现实实在在、有触感有温度的发展变化，给读者提供具象的“点”的信息，较之综合条目更具张力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4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方正风雅宋简体" panose="02000000000000000000" charset="-122"/>
            </a:endParaRPr>
          </a:p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2" name="文本框 2"/>
          <p:cNvSpPr txBox="1"/>
          <p:nvPr/>
        </p:nvSpPr>
        <p:spPr>
          <a:xfrm>
            <a:off x="9257345" y="1376045"/>
            <a:ext cx="2788285" cy="32918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zh-CN" altLang="en-US" sz="2400" b="1">
                <a:ea typeface="宋体" panose="02010600030101010101" pitchFamily="2" charset="-122"/>
                <a:sym typeface="+mn-ea"/>
              </a:rPr>
              <a:t>前者缺协议签订的地点。后者缺城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镇居民人均可支配收入、农村居民人均可支配收入、工资性收入、经营性收入、财产净收入、转移净收入等数据及增长幅度等信息。 </a:t>
            </a:r>
            <a:endParaRPr lang="zh-CN" altLang="en-US" sz="2400" b="1"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48733" name="文本框 3"/>
          <p:cNvSpPr txBox="1"/>
          <p:nvPr/>
        </p:nvSpPr>
        <p:spPr>
          <a:xfrm>
            <a:off x="645160" y="373380"/>
            <a:ext cx="6396355" cy="64516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（三）要素残缺</a:t>
            </a:r>
            <a:r>
              <a:rPr lang="en-US" altLang="zh-CN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  </a:t>
            </a:r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内容单薄</a:t>
            </a:r>
            <a:endParaRPr lang="en-US" altLang="zh-CN" sz="36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琥珀" panose="02010800040101010101" charset="-122"/>
              <a:ea typeface="华文琥珀" panose="02010800040101010101" charset="-122"/>
            </a:endParaRPr>
          </a:p>
        </p:txBody>
      </p:sp>
      <p:pic>
        <p:nvPicPr>
          <p:cNvPr id="209719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501" y="1376045"/>
            <a:ext cx="4514236" cy="5481955"/>
          </a:xfrm>
          <a:prstGeom prst="rect">
            <a:avLst/>
          </a:prstGeom>
        </p:spPr>
      </p:pic>
      <p:sp>
        <p:nvSpPr>
          <p:cNvPr id="1048734" name="文本框 4"/>
          <p:cNvSpPr txBox="1"/>
          <p:nvPr/>
        </p:nvSpPr>
        <p:spPr>
          <a:xfrm>
            <a:off x="9257345" y="5090318"/>
            <a:ext cx="240443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C0C0C0"/>
                </a:highligh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修改建议：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：以原稿为基础, 找线索, 丰富原料、补齐要素。</a:t>
            </a:r>
            <a:endParaRPr lang="zh-CN" altLang="en-US"/>
          </a:p>
        </p:txBody>
      </p:sp>
      <p:pic>
        <p:nvPicPr>
          <p:cNvPr id="2097194" name="图片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33444" y="942340"/>
            <a:ext cx="4842722" cy="591566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5" name="文本框 99"/>
          <p:cNvSpPr txBox="1"/>
          <p:nvPr/>
        </p:nvSpPr>
        <p:spPr>
          <a:xfrm>
            <a:off x="443230" y="394970"/>
            <a:ext cx="11148695" cy="6136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90000"/>
              </a:lnSpc>
            </a:pPr>
            <a:r>
              <a:rPr lang="en-US" altLang="zh-CN" sz="3200" b="0">
                <a:ea typeface="宋体" panose="02010600030101010101" pitchFamily="2" charset="-122"/>
              </a:rPr>
              <a:t>    </a:t>
            </a:r>
            <a:r>
              <a:rPr lang="zh-CN" sz="3200" b="0">
                <a:ea typeface="宋体" panose="02010600030101010101" pitchFamily="2" charset="-122"/>
              </a:rPr>
              <a:t>【第</a:t>
            </a:r>
            <a:r>
              <a:rPr lang="zh-CN" sz="3200" b="0">
                <a:latin typeface="Arial" panose="020B0604020202020204" pitchFamily="34" charset="0"/>
                <a:ea typeface="宋体" panose="02010600030101010101" pitchFamily="2" charset="-122"/>
              </a:rPr>
              <a:t>×</a:t>
            </a:r>
            <a:r>
              <a:rPr lang="zh-CN" sz="3200" b="0">
                <a:ea typeface="宋体" panose="02010600030101010101" pitchFamily="2" charset="-122"/>
              </a:rPr>
              <a:t>届城市语言调查国际学术研讨会】8月10～12日，在</a:t>
            </a:r>
            <a:r>
              <a:rPr lang="zh-CN" sz="320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×</a:t>
            </a:r>
            <a:r>
              <a:rPr lang="zh-CN" sz="3200" b="0">
                <a:ea typeface="宋体" panose="02010600030101010101" pitchFamily="2" charset="-122"/>
              </a:rPr>
              <a:t>学院举行，由</a:t>
            </a:r>
            <a:r>
              <a:rPr lang="zh-CN" sz="320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××高校</a:t>
            </a:r>
            <a:r>
              <a:rPr lang="zh-CN" sz="3200" b="0">
                <a:ea typeface="宋体" panose="02010600030101010101" pitchFamily="2" charset="-122"/>
              </a:rPr>
              <a:t>联合主办，荷兰、日本、加拿大、以色列、马来西亚等国家和中国大陆及港澳台地区的近70名城市语言研究界的专家学者参会。</a:t>
            </a:r>
            <a:r>
              <a:rPr lang="zh-CN" sz="3200">
                <a:ea typeface="宋体" panose="02010600030101010101" pitchFamily="2" charset="-122"/>
                <a:sym typeface="+mn-ea"/>
              </a:rPr>
              <a:t>以..为主题，围绕...展开研讨。</a:t>
            </a:r>
            <a:r>
              <a:rPr lang="zh-CN" sz="3200" b="0">
                <a:ea typeface="宋体" panose="02010600030101010101" pitchFamily="2" charset="-122"/>
              </a:rPr>
              <a:t>”该条目其他没有问题，但缺与会论文的层次、学术水准及与会论文数量等信息。研讨会的规模不在于来了多少人，而在于研讨的效果。</a:t>
            </a:r>
          </a:p>
          <a:p>
            <a:pPr indent="0">
              <a:lnSpc>
                <a:spcPct val="90000"/>
              </a:lnSpc>
            </a:pPr>
            <a:r>
              <a:rPr lang="en-US" altLang="zh-CN" sz="3200" b="0">
                <a:ea typeface="宋体" panose="02010600030101010101" pitchFamily="2" charset="-122"/>
              </a:rPr>
              <a:t>    </a:t>
            </a:r>
            <a:r>
              <a:rPr lang="zh-CN" sz="3200" b="0">
                <a:ea typeface="宋体" panose="02010600030101010101" pitchFamily="2" charset="-122"/>
              </a:rPr>
              <a:t>人物条目干巴巴、悼词式。如《</a:t>
            </a:r>
            <a:r>
              <a:rPr lang="en-US" altLang="zh-CN" sz="3200" b="0">
                <a:ea typeface="宋体" panose="02010600030101010101" pitchFamily="2" charset="-122"/>
              </a:rPr>
              <a:t>yz</a:t>
            </a:r>
            <a:r>
              <a:rPr lang="zh-CN" altLang="zh-CN" sz="3200" b="0">
                <a:ea typeface="宋体" panose="02010600030101010101" pitchFamily="2" charset="-122"/>
              </a:rPr>
              <a:t>年鉴》</a:t>
            </a:r>
            <a:r>
              <a:rPr lang="zh-CN" sz="3200" b="0">
                <a:ea typeface="宋体" panose="02010600030101010101" pitchFamily="2" charset="-122"/>
              </a:rPr>
              <a:t>第295页，对汪姓人物的记载，看不出有别于他人的特点，看不出突出成就，履历从县农科所会计到县支行会计、副股长，也没有交代是人民银行的还是农业银行的。</a:t>
            </a:r>
          </a:p>
          <a:p>
            <a:pPr indent="0">
              <a:lnSpc>
                <a:spcPct val="90000"/>
              </a:lnSpc>
            </a:pPr>
            <a:r>
              <a:rPr lang="en-US" altLang="zh-CN" sz="3200" b="0">
                <a:ea typeface="宋体" panose="02010600030101010101" pitchFamily="2" charset="-122"/>
              </a:rPr>
              <a:t>    </a:t>
            </a:r>
            <a:r>
              <a:rPr lang="zh-CN" altLang="en-US" sz="3200" b="0">
                <a:ea typeface="宋体" panose="02010600030101010101" pitchFamily="2" charset="-122"/>
              </a:rPr>
              <a:t>某年鉴中</a:t>
            </a:r>
            <a:r>
              <a:rPr lang="en-US" altLang="zh-CN" sz="3200" b="0">
                <a:ea typeface="宋体" panose="02010600030101010101" pitchFamily="2" charset="-122"/>
              </a:rPr>
              <a:t>“</a:t>
            </a:r>
            <a:r>
              <a:rPr lang="zh-CN" altLang="en-US" sz="3200" b="0">
                <a:ea typeface="宋体" panose="02010600030101010101" pitchFamily="2" charset="-122"/>
              </a:rPr>
              <a:t>某市</a:t>
            </a:r>
            <a:r>
              <a:rPr lang="zh-CN" sz="3200" b="0">
                <a:ea typeface="宋体" panose="02010600030101010101" pitchFamily="2" charset="-122"/>
              </a:rPr>
              <a:t>好人评选</a:t>
            </a:r>
            <a:r>
              <a:rPr lang="en-US" altLang="zh-CN" sz="3200" b="0">
                <a:ea typeface="宋体" panose="02010600030101010101" pitchFamily="2" charset="-122"/>
              </a:rPr>
              <a:t>”</a:t>
            </a:r>
            <a:r>
              <a:rPr lang="zh-CN" sz="3200" b="0">
                <a:ea typeface="宋体" panose="02010600030101010101" pitchFamily="2" charset="-122"/>
              </a:rPr>
              <a:t>条目，没有说明组织评选的机构，未突出其作为</a:t>
            </a:r>
            <a:r>
              <a:rPr lang="en-US" altLang="zh-CN" sz="3200" b="0">
                <a:ea typeface="宋体" panose="02010600030101010101" pitchFamily="2" charset="-122"/>
              </a:rPr>
              <a:t>“</a:t>
            </a:r>
            <a:r>
              <a:rPr lang="zh-CN" sz="3200" b="0">
                <a:ea typeface="宋体" panose="02010600030101010101" pitchFamily="2" charset="-122"/>
              </a:rPr>
              <a:t>好人</a:t>
            </a:r>
            <a:r>
              <a:rPr lang="en-US" altLang="zh-CN" sz="3200" b="0">
                <a:ea typeface="宋体" panose="02010600030101010101" pitchFamily="2" charset="-122"/>
              </a:rPr>
              <a:t>”</a:t>
            </a:r>
            <a:r>
              <a:rPr lang="zh-CN" sz="3200" b="0">
                <a:ea typeface="宋体" panose="02010600030101010101" pitchFamily="2" charset="-122"/>
              </a:rPr>
              <a:t>的角度，而是记载他获得医学新技术引进奖的情况。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6" name="文本框 2"/>
          <p:cNvSpPr txBox="1"/>
          <p:nvPr/>
        </p:nvSpPr>
        <p:spPr>
          <a:xfrm>
            <a:off x="60960" y="1215390"/>
            <a:ext cx="12204065" cy="5552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90000"/>
              </a:lnSpc>
            </a:pPr>
            <a:r>
              <a:rPr lang="en-US" altLang="zh-CN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 </a:t>
            </a:r>
            <a:r>
              <a:rPr lang="zh-CN" altLang="en-US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条目编写存在报告性、总结性和评论性语言或空话套话。如“设计院属于知识型、技术型单位，单位要发展必须要有先进人才纳入。”又如“2015年某某管理部将一年一度的公积金基数调整工作，始终作为一项重要工作来抓，抽出专人，全方位推进......”</a:t>
            </a:r>
          </a:p>
          <a:p>
            <a:pPr>
              <a:lnSpc>
                <a:spcPct val="90000"/>
              </a:lnSpc>
            </a:pPr>
            <a:r>
              <a:rPr lang="en-US" altLang="zh-CN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</a:t>
            </a:r>
            <a:r>
              <a:rPr lang="zh-CN" altLang="en-US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【区教育局党委学习会推介国外先进教育】文字较松散。出席对象、领导提要求太琐碎。</a:t>
            </a:r>
          </a:p>
          <a:p>
            <a:pPr>
              <a:lnSpc>
                <a:spcPct val="90000"/>
              </a:lnSpc>
            </a:pPr>
            <a:r>
              <a:rPr lang="zh-CN" altLang="en-US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【贯彻落实人财物管理改革试点工作】“自觉接受上级机关组织领导”等。</a:t>
            </a:r>
          </a:p>
          <a:p>
            <a:pPr>
              <a:lnSpc>
                <a:spcPct val="90000"/>
              </a:lnSpc>
            </a:pPr>
            <a:r>
              <a:rPr lang="en-US" altLang="zh-CN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</a:t>
            </a:r>
            <a:r>
              <a:rPr lang="zh-CN" altLang="en-US" sz="28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某年鉴外向型经济下单一性条目【中国某市检验检测认证产业园被认定为省服务外包示范区】1页多篇幅中，除“江苏省政府和德国北威州政府在杜尔塞多夫联合举办江苏-德国开放创新经济论坛，三方签署共建国家商用车辆自动化驾驶测试基地合作协议”外，其余讲的几乎是某县互联网产业集聚、招引国有龙头企业等情况，基本与外资及港澳台资无关。</a:t>
            </a:r>
          </a:p>
          <a:p>
            <a:pPr indent="0">
              <a:lnSpc>
                <a:spcPct val="90000"/>
              </a:lnSpc>
            </a:pPr>
            <a:endParaRPr lang="zh-CN" altLang="en-US" sz="2800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 indent="0"/>
            <a:endParaRPr lang="zh-CN" altLang="en-US" sz="2400"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zh-CN" altLang="en-US" sz="2400"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48737" name="文本框 3"/>
          <p:cNvSpPr txBox="1"/>
          <p:nvPr/>
        </p:nvSpPr>
        <p:spPr>
          <a:xfrm>
            <a:off x="645160" y="373380"/>
            <a:ext cx="5461635" cy="64516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（四）文风错乱</a:t>
            </a:r>
            <a:r>
              <a:rPr lang="en-US" altLang="zh-CN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 </a:t>
            </a:r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记述松散</a:t>
            </a:r>
            <a:endParaRPr lang="en-US" altLang="zh-CN" sz="36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琥珀" panose="02010800040101010101" charset="-122"/>
              <a:ea typeface="华文琥珀" panose="02010800040101010101" charset="-122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8" name="1"/>
          <p:cNvSpPr>
            <a:spLocks noEditPoints="1"/>
          </p:cNvSpPr>
          <p:nvPr/>
        </p:nvSpPr>
        <p:spPr bwMode="auto">
          <a:xfrm>
            <a:off x="1182349" y="4814524"/>
            <a:ext cx="492803" cy="493949"/>
          </a:xfrm>
          <a:custGeom>
            <a:avLst/>
            <a:gdLst>
              <a:gd name="T0" fmla="*/ 517 w 643"/>
              <a:gd name="T1" fmla="*/ 480 h 644"/>
              <a:gd name="T2" fmla="*/ 585 w 643"/>
              <a:gd name="T3" fmla="*/ 293 h 644"/>
              <a:gd name="T4" fmla="*/ 562 w 643"/>
              <a:gd name="T5" fmla="*/ 181 h 644"/>
              <a:gd name="T6" fmla="*/ 499 w 643"/>
              <a:gd name="T7" fmla="*/ 86 h 644"/>
              <a:gd name="T8" fmla="*/ 404 w 643"/>
              <a:gd name="T9" fmla="*/ 23 h 644"/>
              <a:gd name="T10" fmla="*/ 85 w 643"/>
              <a:gd name="T11" fmla="*/ 86 h 644"/>
              <a:gd name="T12" fmla="*/ 0 w 643"/>
              <a:gd name="T13" fmla="*/ 293 h 644"/>
              <a:gd name="T14" fmla="*/ 22 w 643"/>
              <a:gd name="T15" fmla="*/ 405 h 644"/>
              <a:gd name="T16" fmla="*/ 85 w 643"/>
              <a:gd name="T17" fmla="*/ 499 h 644"/>
              <a:gd name="T18" fmla="*/ 181 w 643"/>
              <a:gd name="T19" fmla="*/ 563 h 644"/>
              <a:gd name="T20" fmla="*/ 404 w 643"/>
              <a:gd name="T21" fmla="*/ 563 h 644"/>
              <a:gd name="T22" fmla="*/ 595 w 643"/>
              <a:gd name="T23" fmla="*/ 634 h 644"/>
              <a:gd name="T24" fmla="*/ 633 w 643"/>
              <a:gd name="T25" fmla="*/ 595 h 644"/>
              <a:gd name="T26" fmla="*/ 461 w 643"/>
              <a:gd name="T27" fmla="*/ 461 h 644"/>
              <a:gd name="T28" fmla="*/ 461 w 643"/>
              <a:gd name="T29" fmla="*/ 462 h 644"/>
              <a:gd name="T30" fmla="*/ 292 w 643"/>
              <a:gd name="T31" fmla="*/ 531 h 644"/>
              <a:gd name="T32" fmla="*/ 201 w 643"/>
              <a:gd name="T33" fmla="*/ 513 h 644"/>
              <a:gd name="T34" fmla="*/ 123 w 643"/>
              <a:gd name="T35" fmla="*/ 461 h 644"/>
              <a:gd name="T36" fmla="*/ 72 w 643"/>
              <a:gd name="T37" fmla="*/ 384 h 644"/>
              <a:gd name="T38" fmla="*/ 53 w 643"/>
              <a:gd name="T39" fmla="*/ 293 h 644"/>
              <a:gd name="T40" fmla="*/ 123 w 643"/>
              <a:gd name="T41" fmla="*/ 124 h 644"/>
              <a:gd name="T42" fmla="*/ 383 w 643"/>
              <a:gd name="T43" fmla="*/ 72 h 644"/>
              <a:gd name="T44" fmla="*/ 462 w 643"/>
              <a:gd name="T45" fmla="*/ 125 h 644"/>
              <a:gd name="T46" fmla="*/ 514 w 643"/>
              <a:gd name="T47" fmla="*/ 203 h 644"/>
              <a:gd name="T48" fmla="*/ 513 w 643"/>
              <a:gd name="T49" fmla="*/ 384 h 644"/>
              <a:gd name="T50" fmla="*/ 219 w 643"/>
              <a:gd name="T51" fmla="*/ 118 h 644"/>
              <a:gd name="T52" fmla="*/ 187 w 643"/>
              <a:gd name="T53" fmla="*/ 136 h 644"/>
              <a:gd name="T54" fmla="*/ 159 w 643"/>
              <a:gd name="T55" fmla="*/ 159 h 644"/>
              <a:gd name="T56" fmla="*/ 135 w 643"/>
              <a:gd name="T57" fmla="*/ 187 h 644"/>
              <a:gd name="T58" fmla="*/ 126 w 643"/>
              <a:gd name="T59" fmla="*/ 240 h 644"/>
              <a:gd name="T60" fmla="*/ 162 w 643"/>
              <a:gd name="T61" fmla="*/ 205 h 644"/>
              <a:gd name="T62" fmla="*/ 205 w 643"/>
              <a:gd name="T63" fmla="*/ 163 h 644"/>
              <a:gd name="T64" fmla="*/ 240 w 643"/>
              <a:gd name="T65" fmla="*/ 127 h 644"/>
              <a:gd name="T66" fmla="*/ 465 w 643"/>
              <a:gd name="T67" fmla="*/ 277 h 644"/>
              <a:gd name="T68" fmla="*/ 449 w 643"/>
              <a:gd name="T69" fmla="*/ 293 h 644"/>
              <a:gd name="T70" fmla="*/ 437 w 643"/>
              <a:gd name="T71" fmla="*/ 354 h 644"/>
              <a:gd name="T72" fmla="*/ 352 w 643"/>
              <a:gd name="T73" fmla="*/ 438 h 644"/>
              <a:gd name="T74" fmla="*/ 276 w 643"/>
              <a:gd name="T75" fmla="*/ 466 h 644"/>
              <a:gd name="T76" fmla="*/ 365 w 643"/>
              <a:gd name="T77" fmla="*/ 468 h 644"/>
              <a:gd name="T78" fmla="*/ 467 w 643"/>
              <a:gd name="T79" fmla="*/ 366 h 644"/>
              <a:gd name="T80" fmla="*/ 482 w 643"/>
              <a:gd name="T81" fmla="*/ 29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43" h="644">
                <a:moveTo>
                  <a:pt x="633" y="595"/>
                </a:moveTo>
                <a:cubicBezTo>
                  <a:pt x="517" y="480"/>
                  <a:pt x="517" y="480"/>
                  <a:pt x="517" y="480"/>
                </a:cubicBezTo>
                <a:cubicBezTo>
                  <a:pt x="536" y="457"/>
                  <a:pt x="551" y="432"/>
                  <a:pt x="562" y="405"/>
                </a:cubicBezTo>
                <a:cubicBezTo>
                  <a:pt x="577" y="370"/>
                  <a:pt x="585" y="332"/>
                  <a:pt x="585" y="293"/>
                </a:cubicBezTo>
                <a:cubicBezTo>
                  <a:pt x="585" y="254"/>
                  <a:pt x="577" y="217"/>
                  <a:pt x="563" y="182"/>
                </a:cubicBezTo>
                <a:cubicBezTo>
                  <a:pt x="562" y="181"/>
                  <a:pt x="562" y="181"/>
                  <a:pt x="562" y="181"/>
                </a:cubicBezTo>
                <a:cubicBezTo>
                  <a:pt x="548" y="146"/>
                  <a:pt x="526" y="114"/>
                  <a:pt x="500" y="87"/>
                </a:cubicBezTo>
                <a:cubicBezTo>
                  <a:pt x="499" y="86"/>
                  <a:pt x="499" y="86"/>
                  <a:pt x="499" y="86"/>
                </a:cubicBezTo>
                <a:cubicBezTo>
                  <a:pt x="472" y="59"/>
                  <a:pt x="440" y="37"/>
                  <a:pt x="404" y="23"/>
                </a:cubicBezTo>
                <a:cubicBezTo>
                  <a:pt x="404" y="23"/>
                  <a:pt x="404" y="23"/>
                  <a:pt x="404" y="23"/>
                </a:cubicBezTo>
                <a:cubicBezTo>
                  <a:pt x="369" y="8"/>
                  <a:pt x="332" y="0"/>
                  <a:pt x="292" y="0"/>
                </a:cubicBezTo>
                <a:cubicBezTo>
                  <a:pt x="211" y="0"/>
                  <a:pt x="138" y="33"/>
                  <a:pt x="85" y="86"/>
                </a:cubicBezTo>
                <a:cubicBezTo>
                  <a:pt x="59" y="113"/>
                  <a:pt x="37" y="145"/>
                  <a:pt x="22" y="181"/>
                </a:cubicBezTo>
                <a:cubicBezTo>
                  <a:pt x="8" y="216"/>
                  <a:pt x="0" y="253"/>
                  <a:pt x="0" y="293"/>
                </a:cubicBezTo>
                <a:cubicBezTo>
                  <a:pt x="0" y="332"/>
                  <a:pt x="8" y="369"/>
                  <a:pt x="21" y="403"/>
                </a:cubicBezTo>
                <a:cubicBezTo>
                  <a:pt x="22" y="405"/>
                  <a:pt x="22" y="405"/>
                  <a:pt x="22" y="405"/>
                </a:cubicBezTo>
                <a:cubicBezTo>
                  <a:pt x="37" y="440"/>
                  <a:pt x="59" y="473"/>
                  <a:pt x="85" y="499"/>
                </a:cubicBezTo>
                <a:cubicBezTo>
                  <a:pt x="85" y="499"/>
                  <a:pt x="85" y="499"/>
                  <a:pt x="85" y="499"/>
                </a:cubicBezTo>
                <a:cubicBezTo>
                  <a:pt x="113" y="526"/>
                  <a:pt x="145" y="548"/>
                  <a:pt x="180" y="563"/>
                </a:cubicBezTo>
                <a:cubicBezTo>
                  <a:pt x="181" y="563"/>
                  <a:pt x="181" y="563"/>
                  <a:pt x="181" y="563"/>
                </a:cubicBezTo>
                <a:cubicBezTo>
                  <a:pt x="215" y="577"/>
                  <a:pt x="253" y="585"/>
                  <a:pt x="292" y="585"/>
                </a:cubicBezTo>
                <a:cubicBezTo>
                  <a:pt x="332" y="585"/>
                  <a:pt x="370" y="577"/>
                  <a:pt x="404" y="563"/>
                </a:cubicBezTo>
                <a:cubicBezTo>
                  <a:pt x="431" y="552"/>
                  <a:pt x="457" y="536"/>
                  <a:pt x="479" y="517"/>
                </a:cubicBezTo>
                <a:cubicBezTo>
                  <a:pt x="595" y="634"/>
                  <a:pt x="595" y="634"/>
                  <a:pt x="595" y="634"/>
                </a:cubicBezTo>
                <a:cubicBezTo>
                  <a:pt x="606" y="644"/>
                  <a:pt x="622" y="644"/>
                  <a:pt x="633" y="634"/>
                </a:cubicBezTo>
                <a:cubicBezTo>
                  <a:pt x="643" y="623"/>
                  <a:pt x="643" y="606"/>
                  <a:pt x="633" y="595"/>
                </a:cubicBezTo>
                <a:close/>
                <a:moveTo>
                  <a:pt x="461" y="461"/>
                </a:moveTo>
                <a:cubicBezTo>
                  <a:pt x="461" y="461"/>
                  <a:pt x="461" y="461"/>
                  <a:pt x="461" y="461"/>
                </a:cubicBezTo>
                <a:cubicBezTo>
                  <a:pt x="461" y="462"/>
                  <a:pt x="461" y="462"/>
                  <a:pt x="461" y="462"/>
                </a:cubicBezTo>
                <a:cubicBezTo>
                  <a:pt x="461" y="462"/>
                  <a:pt x="461" y="462"/>
                  <a:pt x="461" y="462"/>
                </a:cubicBezTo>
                <a:cubicBezTo>
                  <a:pt x="439" y="484"/>
                  <a:pt x="413" y="501"/>
                  <a:pt x="383" y="513"/>
                </a:cubicBezTo>
                <a:cubicBezTo>
                  <a:pt x="356" y="525"/>
                  <a:pt x="325" y="531"/>
                  <a:pt x="292" y="531"/>
                </a:cubicBezTo>
                <a:cubicBezTo>
                  <a:pt x="260" y="531"/>
                  <a:pt x="229" y="525"/>
                  <a:pt x="201" y="513"/>
                </a:cubicBezTo>
                <a:cubicBezTo>
                  <a:pt x="201" y="513"/>
                  <a:pt x="201" y="513"/>
                  <a:pt x="201" y="513"/>
                </a:cubicBezTo>
                <a:cubicBezTo>
                  <a:pt x="172" y="501"/>
                  <a:pt x="145" y="484"/>
                  <a:pt x="123" y="462"/>
                </a:cubicBezTo>
                <a:cubicBezTo>
                  <a:pt x="123" y="461"/>
                  <a:pt x="123" y="461"/>
                  <a:pt x="123" y="461"/>
                </a:cubicBezTo>
                <a:cubicBezTo>
                  <a:pt x="123" y="461"/>
                  <a:pt x="123" y="461"/>
                  <a:pt x="123" y="461"/>
                </a:cubicBezTo>
                <a:cubicBezTo>
                  <a:pt x="101" y="439"/>
                  <a:pt x="84" y="413"/>
                  <a:pt x="72" y="384"/>
                </a:cubicBezTo>
                <a:cubicBezTo>
                  <a:pt x="71" y="383"/>
                  <a:pt x="71" y="383"/>
                  <a:pt x="71" y="383"/>
                </a:cubicBezTo>
                <a:cubicBezTo>
                  <a:pt x="60" y="355"/>
                  <a:pt x="53" y="325"/>
                  <a:pt x="53" y="293"/>
                </a:cubicBezTo>
                <a:cubicBezTo>
                  <a:pt x="53" y="260"/>
                  <a:pt x="60" y="229"/>
                  <a:pt x="72" y="201"/>
                </a:cubicBezTo>
                <a:cubicBezTo>
                  <a:pt x="84" y="172"/>
                  <a:pt x="101" y="146"/>
                  <a:pt x="123" y="124"/>
                </a:cubicBezTo>
                <a:cubicBezTo>
                  <a:pt x="167" y="81"/>
                  <a:pt x="226" y="54"/>
                  <a:pt x="292" y="54"/>
                </a:cubicBezTo>
                <a:cubicBezTo>
                  <a:pt x="325" y="54"/>
                  <a:pt x="356" y="60"/>
                  <a:pt x="383" y="72"/>
                </a:cubicBezTo>
                <a:cubicBezTo>
                  <a:pt x="413" y="84"/>
                  <a:pt x="439" y="102"/>
                  <a:pt x="461" y="124"/>
                </a:cubicBezTo>
                <a:cubicBezTo>
                  <a:pt x="462" y="125"/>
                  <a:pt x="462" y="125"/>
                  <a:pt x="462" y="125"/>
                </a:cubicBezTo>
                <a:cubicBezTo>
                  <a:pt x="484" y="147"/>
                  <a:pt x="501" y="173"/>
                  <a:pt x="513" y="201"/>
                </a:cubicBezTo>
                <a:cubicBezTo>
                  <a:pt x="514" y="203"/>
                  <a:pt x="514" y="203"/>
                  <a:pt x="514" y="203"/>
                </a:cubicBezTo>
                <a:cubicBezTo>
                  <a:pt x="525" y="230"/>
                  <a:pt x="531" y="261"/>
                  <a:pt x="531" y="293"/>
                </a:cubicBezTo>
                <a:cubicBezTo>
                  <a:pt x="531" y="325"/>
                  <a:pt x="525" y="356"/>
                  <a:pt x="513" y="384"/>
                </a:cubicBezTo>
                <a:cubicBezTo>
                  <a:pt x="501" y="413"/>
                  <a:pt x="483" y="440"/>
                  <a:pt x="461" y="461"/>
                </a:cubicBezTo>
                <a:close/>
                <a:moveTo>
                  <a:pt x="219" y="118"/>
                </a:moveTo>
                <a:cubicBezTo>
                  <a:pt x="219" y="118"/>
                  <a:pt x="219" y="118"/>
                  <a:pt x="219" y="118"/>
                </a:cubicBezTo>
                <a:cubicBezTo>
                  <a:pt x="207" y="123"/>
                  <a:pt x="197" y="129"/>
                  <a:pt x="187" y="136"/>
                </a:cubicBezTo>
                <a:cubicBezTo>
                  <a:pt x="177" y="142"/>
                  <a:pt x="167" y="150"/>
                  <a:pt x="159" y="159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50" y="168"/>
                  <a:pt x="142" y="177"/>
                  <a:pt x="135" y="187"/>
                </a:cubicBezTo>
                <a:cubicBezTo>
                  <a:pt x="129" y="197"/>
                  <a:pt x="123" y="208"/>
                  <a:pt x="118" y="219"/>
                </a:cubicBezTo>
                <a:cubicBezTo>
                  <a:pt x="114" y="227"/>
                  <a:pt x="118" y="237"/>
                  <a:pt x="126" y="240"/>
                </a:cubicBezTo>
                <a:cubicBezTo>
                  <a:pt x="135" y="244"/>
                  <a:pt x="144" y="240"/>
                  <a:pt x="147" y="232"/>
                </a:cubicBezTo>
                <a:cubicBezTo>
                  <a:pt x="151" y="222"/>
                  <a:pt x="156" y="213"/>
                  <a:pt x="162" y="205"/>
                </a:cubicBezTo>
                <a:cubicBezTo>
                  <a:pt x="168" y="197"/>
                  <a:pt x="174" y="189"/>
                  <a:pt x="181" y="182"/>
                </a:cubicBezTo>
                <a:cubicBezTo>
                  <a:pt x="188" y="174"/>
                  <a:pt x="196" y="168"/>
                  <a:pt x="205" y="163"/>
                </a:cubicBezTo>
                <a:cubicBezTo>
                  <a:pt x="213" y="157"/>
                  <a:pt x="222" y="152"/>
                  <a:pt x="231" y="148"/>
                </a:cubicBezTo>
                <a:cubicBezTo>
                  <a:pt x="239" y="144"/>
                  <a:pt x="243" y="135"/>
                  <a:pt x="240" y="127"/>
                </a:cubicBezTo>
                <a:cubicBezTo>
                  <a:pt x="236" y="119"/>
                  <a:pt x="227" y="115"/>
                  <a:pt x="219" y="118"/>
                </a:cubicBezTo>
                <a:close/>
                <a:moveTo>
                  <a:pt x="465" y="277"/>
                </a:moveTo>
                <a:cubicBezTo>
                  <a:pt x="465" y="277"/>
                  <a:pt x="465" y="277"/>
                  <a:pt x="465" y="277"/>
                </a:cubicBezTo>
                <a:cubicBezTo>
                  <a:pt x="457" y="277"/>
                  <a:pt x="449" y="284"/>
                  <a:pt x="449" y="293"/>
                </a:cubicBezTo>
                <a:cubicBezTo>
                  <a:pt x="449" y="313"/>
                  <a:pt x="445" y="334"/>
                  <a:pt x="438" y="353"/>
                </a:cubicBezTo>
                <a:cubicBezTo>
                  <a:pt x="437" y="354"/>
                  <a:pt x="437" y="354"/>
                  <a:pt x="437" y="354"/>
                </a:cubicBezTo>
                <a:cubicBezTo>
                  <a:pt x="430" y="372"/>
                  <a:pt x="418" y="389"/>
                  <a:pt x="403" y="404"/>
                </a:cubicBezTo>
                <a:cubicBezTo>
                  <a:pt x="388" y="419"/>
                  <a:pt x="371" y="430"/>
                  <a:pt x="352" y="438"/>
                </a:cubicBezTo>
                <a:cubicBezTo>
                  <a:pt x="333" y="446"/>
                  <a:pt x="313" y="450"/>
                  <a:pt x="292" y="450"/>
                </a:cubicBezTo>
                <a:cubicBezTo>
                  <a:pt x="283" y="450"/>
                  <a:pt x="276" y="457"/>
                  <a:pt x="276" y="466"/>
                </a:cubicBezTo>
                <a:cubicBezTo>
                  <a:pt x="276" y="475"/>
                  <a:pt x="283" y="482"/>
                  <a:pt x="292" y="482"/>
                </a:cubicBezTo>
                <a:cubicBezTo>
                  <a:pt x="317" y="482"/>
                  <a:pt x="341" y="477"/>
                  <a:pt x="365" y="468"/>
                </a:cubicBezTo>
                <a:cubicBezTo>
                  <a:pt x="387" y="458"/>
                  <a:pt x="408" y="445"/>
                  <a:pt x="426" y="427"/>
                </a:cubicBezTo>
                <a:cubicBezTo>
                  <a:pt x="444" y="409"/>
                  <a:pt x="458" y="388"/>
                  <a:pt x="467" y="366"/>
                </a:cubicBezTo>
                <a:cubicBezTo>
                  <a:pt x="467" y="365"/>
                  <a:pt x="467" y="365"/>
                  <a:pt x="467" y="365"/>
                </a:cubicBezTo>
                <a:cubicBezTo>
                  <a:pt x="477" y="342"/>
                  <a:pt x="482" y="317"/>
                  <a:pt x="482" y="293"/>
                </a:cubicBezTo>
                <a:cubicBezTo>
                  <a:pt x="482" y="284"/>
                  <a:pt x="474" y="277"/>
                  <a:pt x="465" y="2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097195" name="图片 3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375"/>
            <a:ext cx="4154805" cy="6231255"/>
          </a:xfrm>
          <a:prstGeom prst="rect">
            <a:avLst/>
          </a:prstGeom>
        </p:spPr>
      </p:pic>
      <p:sp>
        <p:nvSpPr>
          <p:cNvPr id="1048739" name="文本框 1"/>
          <p:cNvSpPr txBox="1"/>
          <p:nvPr/>
        </p:nvSpPr>
        <p:spPr>
          <a:xfrm>
            <a:off x="4154805" y="71755"/>
            <a:ext cx="8037830" cy="6365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“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教育是城市的核心竞争力。党的十八大以来，尤其是某区建区以来，认真贯彻落实中央和省市部署要求，坚持把教育作为一项基础性、先导性、全局性工作，紧紧围绕教育现代化建设目标。落实立德树人根本任务，着力抓党建强根基，抓投入补短板，抓公平促普惠，抓内涵提质量，抓改革激活力。</a:t>
            </a:r>
          </a:p>
          <a:p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某领导强调，要着眼办好人民满意的教育，认清形势，谋划未来。18大以来，以习近平为核心的中共中央统揽全局，把握大势，始终把教育工作摆在突出位置，提出一系列新理念、新思想、新观点，形成系统完整的新时代，中国特色社会主义教育理论体系。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0" name="文本框 1" descr="7b0a20202020227461726765744d6f64756c65223a20226b6f6e6c696e65666f6e7473220a7d0a"/>
          <p:cNvSpPr txBox="1"/>
          <p:nvPr/>
        </p:nvSpPr>
        <p:spPr>
          <a:xfrm>
            <a:off x="6823710" y="1247775"/>
            <a:ext cx="4651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</a:p>
        </p:txBody>
      </p:sp>
      <p:pic>
        <p:nvPicPr>
          <p:cNvPr id="2097196" name="图片 2"/>
          <p:cNvPicPr>
            <a:picLocks noChangeAspect="1"/>
          </p:cNvPicPr>
          <p:nvPr/>
        </p:nvPicPr>
        <p:blipFill>
          <a:blip r:embed="rId2"/>
          <a:srcRect b="7680"/>
          <a:stretch>
            <a:fillRect/>
          </a:stretch>
        </p:blipFill>
        <p:spPr>
          <a:xfrm>
            <a:off x="413385" y="1019175"/>
            <a:ext cx="5864225" cy="5838825"/>
          </a:xfrm>
          <a:prstGeom prst="rect">
            <a:avLst/>
          </a:prstGeom>
        </p:spPr>
      </p:pic>
      <p:sp>
        <p:nvSpPr>
          <p:cNvPr id="1048741" name="文本框 3"/>
          <p:cNvSpPr txBox="1"/>
          <p:nvPr/>
        </p:nvSpPr>
        <p:spPr>
          <a:xfrm>
            <a:off x="645160" y="373380"/>
            <a:ext cx="5401310" cy="64516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（四）文风错乱</a:t>
            </a:r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记述松散</a:t>
            </a:r>
            <a:endParaRPr lang="en-US" altLang="zh-CN" sz="36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琥珀" panose="02010800040101010101" charset="-122"/>
              <a:ea typeface="华文琥珀" panose="02010800040101010101" charset="-122"/>
            </a:endParaRPr>
          </a:p>
        </p:txBody>
      </p:sp>
      <p:pic>
        <p:nvPicPr>
          <p:cNvPr id="2097197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515" y="374015"/>
            <a:ext cx="5021580" cy="628396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2" name="文本框 1" descr="7b0a20202020227461726765744d6f64756c65223a20226b6f6e6c696e65666f6e7473220a7d0a"/>
          <p:cNvSpPr txBox="1"/>
          <p:nvPr/>
        </p:nvSpPr>
        <p:spPr>
          <a:xfrm>
            <a:off x="262255" y="1136650"/>
            <a:ext cx="11551920" cy="4434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/>
              <a:t>     </a:t>
            </a:r>
            <a:r>
              <a:rPr lang="en-US" altLang="zh-CN" sz="3200" b="1"/>
              <a:t> </a:t>
            </a:r>
            <a:r>
              <a:rPr lang="zh-CN" altLang="en-US" sz="3200" b="1"/>
              <a:t>条目内容空洞无物，没有切实的具体举措，理念、要求、制度、口号充斥整个条目。</a:t>
            </a:r>
          </a:p>
          <a:p>
            <a:r>
              <a:rPr lang="en-US" altLang="zh-CN" sz="3200" b="1"/>
              <a:t>     </a:t>
            </a:r>
            <a:r>
              <a:rPr lang="zh-CN" altLang="en-US" sz="3200" b="1"/>
              <a:t>如某年鉴</a:t>
            </a:r>
            <a:r>
              <a:rPr lang="en-US" altLang="zh-CN" sz="3200" b="1"/>
              <a:t>通信产业下面的</a:t>
            </a:r>
            <a:r>
              <a:rPr lang="zh-CN" altLang="en-US" sz="3200" b="1"/>
              <a:t>某单一性</a:t>
            </a:r>
            <a:r>
              <a:rPr lang="en-US" altLang="zh-CN" sz="3200" b="1"/>
              <a:t>条目：“2019年，</a:t>
            </a:r>
            <a:r>
              <a:rPr lang="en-US" altLang="zh-CN" sz="3200" b="1">
                <a:latin typeface="Arial" panose="020B0604020202020204" pitchFamily="34" charset="0"/>
              </a:rPr>
              <a:t>×</a:t>
            </a:r>
            <a:r>
              <a:rPr lang="en-US" altLang="zh-CN" sz="3200" b="1">
                <a:latin typeface="Arial" panose="020B0604020202020204" pitchFamily="34" charset="0"/>
                <a:sym typeface="+mn-ea"/>
              </a:rPr>
              <a:t>×</a:t>
            </a:r>
            <a:r>
              <a:rPr lang="en-US" altLang="zh-CN" sz="3200" b="1"/>
              <a:t>电信坚持问题导向，聚焦客户感知，提升客户服务，助力高质量发展。强化‘服务就是战斗力’意识，落实‘客户为1，其他为0’的工作要求，心系客户感知，倾注电信温度。强化‘上工治未病’的理念，全力做好服务源头治理工作，为用户提供高质量服)务。强化‘动员千遍不如责罚一次’责任追究制度，讲纪律、守规矩，坚决防止重大服务问题发生。”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48743" name="文本框 3"/>
          <p:cNvSpPr txBox="1"/>
          <p:nvPr/>
        </p:nvSpPr>
        <p:spPr>
          <a:xfrm>
            <a:off x="901700" y="297180"/>
            <a:ext cx="6684010" cy="64516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（四）文风错乱</a:t>
            </a:r>
            <a:r>
              <a:rPr lang="en-US" altLang="zh-CN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 </a:t>
            </a:r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记述松散</a:t>
            </a:r>
            <a:endParaRPr lang="en-US" altLang="zh-CN" sz="36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琥珀" panose="02010800040101010101" charset="-122"/>
              <a:ea typeface="华文琥珀" panose="02010800040101010101" charset="-122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4" name="文本框 1" descr="7b0a20202020227461726765744d6f64756c65223a20226b6f6e6c696e65666f6e7473220a7d0a"/>
          <p:cNvSpPr txBox="1"/>
          <p:nvPr/>
        </p:nvSpPr>
        <p:spPr>
          <a:xfrm>
            <a:off x="716915" y="1105535"/>
            <a:ext cx="10758170" cy="92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048745" name="文本框 2" descr="7b0a20202020227461726765744d6f64756c65223a20226b6f6e6c696e65666f6e7473220a7d0a"/>
          <p:cNvSpPr txBox="1"/>
          <p:nvPr/>
        </p:nvSpPr>
        <p:spPr>
          <a:xfrm>
            <a:off x="716915" y="667385"/>
            <a:ext cx="5699125" cy="5488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en-US" altLang="zh-CN" sz="36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程度副词、结构助词等的</a:t>
            </a:r>
            <a:r>
              <a:rPr lang="zh-CN" altLang="zh-CN" sz="36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过度</a:t>
            </a:r>
            <a:r>
              <a:rPr lang="en-US" altLang="zh-CN" sz="36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使用。如强有力、进一步、持续、全面、已、先后、积极、高度、</a:t>
            </a:r>
            <a:r>
              <a:rPr lang="zh-CN" altLang="zh-CN" sz="36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全力</a:t>
            </a:r>
            <a:r>
              <a:rPr lang="en-US" altLang="zh-CN" sz="36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、不断、的、</a:t>
            </a:r>
            <a:r>
              <a:rPr lang="zh-CN" altLang="zh-CN" sz="36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地、</a:t>
            </a:r>
            <a:r>
              <a:rPr lang="en-US" altLang="zh-CN" sz="36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了、认真、极大、共计、尽心、广泛、切实、进一步、紧紧、坚决、主动、全力、着力、还、同时、始终、充分、大量、科学</a:t>
            </a:r>
            <a:r>
              <a:rPr lang="zh-CN" altLang="zh-CN" sz="36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地等。</a:t>
            </a:r>
            <a:r>
              <a:rPr lang="en-US" altLang="zh-CN" sz="36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</a:p>
        </p:txBody>
      </p:sp>
      <p:pic>
        <p:nvPicPr>
          <p:cNvPr id="2097198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940" y="353695"/>
            <a:ext cx="4830445" cy="638556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9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5" y="942340"/>
            <a:ext cx="5329555" cy="5915660"/>
          </a:xfrm>
          <a:prstGeom prst="rect">
            <a:avLst/>
          </a:prstGeom>
        </p:spPr>
      </p:pic>
      <p:sp>
        <p:nvSpPr>
          <p:cNvPr id="1048746" name="文本框 1"/>
          <p:cNvSpPr txBox="1"/>
          <p:nvPr/>
        </p:nvSpPr>
        <p:spPr>
          <a:xfrm>
            <a:off x="6303645" y="3319780"/>
            <a:ext cx="5888355" cy="2682240"/>
          </a:xfrm>
          <a:prstGeom prst="rect">
            <a:avLst/>
          </a:prstGeom>
          <a:solidFill>
            <a:srgbClr val="B9B5B2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对比：</a:t>
            </a:r>
          </a:p>
          <a:p>
            <a:pPr>
              <a:lnSpc>
                <a:spcPct val="90000"/>
              </a:lnSpc>
            </a:pPr>
            <a:r>
              <a:rPr lang="zh-CN" sz="3200" b="1"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共建协议条目</a:t>
            </a:r>
            <a:r>
              <a:rPr lang="zh-CN" sz="3200" b="1">
                <a:sym typeface="+mn-ea"/>
              </a:rPr>
              <a:t>：协议内容部分适当延展，体现记述深度。</a:t>
            </a:r>
          </a:p>
          <a:p>
            <a:pPr>
              <a:lnSpc>
                <a:spcPct val="90000"/>
              </a:lnSpc>
            </a:pPr>
            <a:r>
              <a:rPr lang="zh-CN" sz="3200" b="1"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科技成果立项条目</a:t>
            </a:r>
            <a:r>
              <a:rPr lang="zh-CN" sz="3200" b="1">
                <a:sym typeface="+mn-ea"/>
              </a:rPr>
              <a:t>：缺</a:t>
            </a:r>
            <a:r>
              <a:rPr lang="en-US" altLang="zh-CN" sz="3200" b="1">
                <a:sym typeface="+mn-ea"/>
              </a:rPr>
              <a:t>7</a:t>
            </a:r>
            <a:r>
              <a:rPr lang="zh-CN" sz="3200" b="1">
                <a:sym typeface="+mn-ea"/>
              </a:rPr>
              <a:t>个国家级项目名称、面上占比、重点项目基本情况等信息。</a:t>
            </a:r>
            <a:endParaRPr lang="zh-CN" altLang="en-US" sz="3200" b="1">
              <a:sym typeface="+mn-ea"/>
            </a:endParaRPr>
          </a:p>
        </p:txBody>
      </p:sp>
      <p:pic>
        <p:nvPicPr>
          <p:cNvPr id="2097200" name="图片 3"/>
          <p:cNvPicPr>
            <a:picLocks noChangeAspect="1"/>
          </p:cNvPicPr>
          <p:nvPr/>
        </p:nvPicPr>
        <p:blipFill>
          <a:blip r:embed="rId3"/>
          <a:srcRect l="4054" t="7786" b="3565"/>
          <a:stretch>
            <a:fillRect/>
          </a:stretch>
        </p:blipFill>
        <p:spPr>
          <a:xfrm rot="16200000">
            <a:off x="7548245" y="-1245235"/>
            <a:ext cx="3398520" cy="5888990"/>
          </a:xfrm>
          <a:prstGeom prst="rect">
            <a:avLst/>
          </a:prstGeom>
        </p:spPr>
      </p:pic>
      <p:sp>
        <p:nvSpPr>
          <p:cNvPr id="1048747" name="文本框 2"/>
          <p:cNvSpPr txBox="1"/>
          <p:nvPr/>
        </p:nvSpPr>
        <p:spPr>
          <a:xfrm>
            <a:off x="516255" y="297180"/>
            <a:ext cx="6724650" cy="64516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（五）</a:t>
            </a:r>
            <a:r>
              <a:rPr lang="zh-CN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蜻蜓点水</a:t>
            </a:r>
            <a:r>
              <a:rPr lang="en-US" altLang="zh-CN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  </a:t>
            </a:r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浅尝辄止</a:t>
            </a:r>
          </a:p>
        </p:txBody>
      </p:sp>
      <p:cxnSp>
        <p:nvCxnSpPr>
          <p:cNvPr id="3145749" name="直接连接符 4"/>
          <p:cNvCxnSpPr>
            <a:cxnSpLocks/>
          </p:cNvCxnSpPr>
          <p:nvPr/>
        </p:nvCxnSpPr>
        <p:spPr>
          <a:xfrm>
            <a:off x="727075" y="1384300"/>
            <a:ext cx="4828540" cy="85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50" name="直接连接符 5"/>
          <p:cNvCxnSpPr>
            <a:cxnSpLocks/>
          </p:cNvCxnSpPr>
          <p:nvPr/>
        </p:nvCxnSpPr>
        <p:spPr>
          <a:xfrm>
            <a:off x="690880" y="1772285"/>
            <a:ext cx="2632075" cy="24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51" name="直接连接符 7"/>
          <p:cNvCxnSpPr>
            <a:cxnSpLocks/>
          </p:cNvCxnSpPr>
          <p:nvPr/>
        </p:nvCxnSpPr>
        <p:spPr>
          <a:xfrm>
            <a:off x="7314565" y="668655"/>
            <a:ext cx="4597400" cy="12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8" name="文本框 3"/>
          <p:cNvSpPr txBox="1"/>
          <p:nvPr/>
        </p:nvSpPr>
        <p:spPr>
          <a:xfrm>
            <a:off x="901700" y="297180"/>
            <a:ext cx="6684010" cy="64516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（五）</a:t>
            </a:r>
            <a:r>
              <a:rPr lang="zh-CN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蜻蜓点水</a:t>
            </a:r>
            <a:r>
              <a:rPr lang="en-US" altLang="zh-CN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  </a:t>
            </a:r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浅尝辄止</a:t>
            </a:r>
          </a:p>
        </p:txBody>
      </p:sp>
      <p:sp>
        <p:nvSpPr>
          <p:cNvPr id="1048749" name="文本框 2" descr="7b0a20202020227461726765744d6f64756c65223a20226b6f6e6c696e65666f6e7473220a7d0a"/>
          <p:cNvSpPr txBox="1"/>
          <p:nvPr/>
        </p:nvSpPr>
        <p:spPr>
          <a:xfrm>
            <a:off x="716914" y="1211241"/>
            <a:ext cx="10758170" cy="5400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增强记述深度。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一些年鉴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单一性条目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虽然做到了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要素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不缺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，但记述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简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单而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单薄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对于后期利用特别是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未来修志，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只起到资料线索的作用,实际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利用价值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不大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，那时想增补核心信息，难度相当大，失去了年鉴条目应有的资料价值。因此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在撰写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单一性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条目时,应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深度挖掘条目内涵，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增强条目</a:t>
            </a:r>
            <a:r>
              <a:rPr lang="zh-CN" altLang="en-US" sz="32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记述</a:t>
            </a:r>
            <a:r>
              <a:rPr lang="en-US" altLang="zh-CN" sz="32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深度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下一番由表及里的功夫,如适当介绍背景,增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加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分析性资料,如各类会议条目,就不能简单地记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哪些领导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出席、发表讲话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及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讲话的内容等直观性资料,还应适当交代一会议背景,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会议带来的实际效果，年底产生的相关数据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等。此外,我们考虑,有些跨年度的条目,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特别是一些重大工程项目，历时几年才完成，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可以适当突破上限,予以一定追溯。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0" name="文本框 1" descr="7b0a20202020227461726765744d6f64756c65223a20226b6f6e6c696e65666f6e7473220a7d0a"/>
          <p:cNvSpPr txBox="1"/>
          <p:nvPr/>
        </p:nvSpPr>
        <p:spPr>
          <a:xfrm>
            <a:off x="246380" y="1574800"/>
            <a:ext cx="11560810" cy="5387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400" b="1">
                <a:blipFill>
                  <a:blip r:embed="rId2"/>
                  <a:stretch>
                    <a:fillRect/>
                  </a:stretch>
                </a:blip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记述尺度把握。一些维稳单一条目中措辞激烈，越访、缠访、闹访、非访 、“异动访”，还有点名道姓、训诫、刑拘、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签订《信访维稳工作目标责任书》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等记述，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“抽战时纪律调100名梯队精干警力常态入驻某地，实行‘三个一律’两月余，营造现场高压稳控态势…依法快速处置…言论偏激等行为”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等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</a:p>
          <a:p>
            <a:pPr>
              <a:lnSpc>
                <a:spcPct val="90000"/>
              </a:lnSpc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en-US" altLang="zh-CN" sz="3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某年鉴 “法治”分目下【社会矛盾和隐患排查整治】条目:“开展信访‘百日攻坚’活动，实现企业进京零上访的目标，全省唯一”。</a:t>
            </a:r>
          </a:p>
          <a:p>
            <a:pPr>
              <a:lnSpc>
                <a:spcPct val="90000"/>
              </a:lnSpc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某年鉴“公安”分目有条目【创成全省唯一的全国‘三无’县城】“实现进京上访‘零登记、零交办”。</a:t>
            </a:r>
            <a:endParaRPr lang="zh-CN" altLang="en-US" sz="3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3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048751" name="文本框 3"/>
          <p:cNvSpPr txBox="1"/>
          <p:nvPr/>
        </p:nvSpPr>
        <p:spPr>
          <a:xfrm>
            <a:off x="841375" y="600710"/>
            <a:ext cx="6684010" cy="64516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（六）</a:t>
            </a:r>
            <a:r>
              <a:rPr lang="zh-CN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记述越矩</a:t>
            </a:r>
            <a:r>
              <a:rPr lang="en-US" altLang="zh-CN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  </a:t>
            </a:r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难守底线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文本框 1" descr="7b0a20202020227461726765744d6f64756c65223a20226b6f6e6c696e65666f6e7473220a7d0a"/>
          <p:cNvSpPr txBox="1"/>
          <p:nvPr/>
        </p:nvSpPr>
        <p:spPr>
          <a:xfrm>
            <a:off x="553720" y="1419225"/>
            <a:ext cx="11085195" cy="3291840"/>
          </a:xfrm>
          <a:prstGeom prst="rect">
            <a:avLst/>
          </a:prstGeom>
          <a:solidFill>
            <a:srgbClr val="96B9C6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（二）单一性条目的特点</a:t>
            </a:r>
          </a:p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一是选题选材的专一性。着重记述具体的人、事、物，机构、产品、成果、工程、会议等，其主体、内容乃至条目的标题都具有很强的专一性、排他性。一个条目只记述一个特定对象，不涉及与主题无关的其他内容。    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2" name="文本框 1"/>
          <p:cNvSpPr txBox="1"/>
          <p:nvPr/>
        </p:nvSpPr>
        <p:spPr>
          <a:xfrm>
            <a:off x="356870" y="1245235"/>
            <a:ext cx="11215370" cy="5501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民族宗教问题记述问题。【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新疆少数民族群众非法露天摊点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】应用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新疆维吾尔族群众，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非法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，一词用词不当。</a:t>
            </a:r>
          </a:p>
          <a:p>
            <a:pPr>
              <a:lnSpc>
                <a:spcPct val="10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有单一性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条目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提及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地下教会、境外基督教渗透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“三化”以及“沙化”“阿化”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提法。等敏感问题。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计划生育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记述问题。某单一性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条目中“市政府与各乡镇逐层逐级签订人口计生目标管理责任书，把人口计生工作纳入乡镇党委、政府年度考核范畴，实行‘一票否决’考核制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（某市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2020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年鉴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人防工程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记述问题。多部年鉴单一性条目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出现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易地建设费、人防小区名称；有人防工程位置和面积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</a:p>
          <a:p>
            <a:pPr>
              <a:lnSpc>
                <a:spcPct val="120000"/>
              </a:lnSpc>
            </a:pPr>
            <a:endParaRPr lang="en-US" altLang="zh-CN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48753" name="文本框 3"/>
          <p:cNvSpPr txBox="1"/>
          <p:nvPr/>
        </p:nvSpPr>
        <p:spPr>
          <a:xfrm>
            <a:off x="841375" y="600710"/>
            <a:ext cx="6684010" cy="64516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（六）</a:t>
            </a:r>
            <a:r>
              <a:rPr lang="zh-CN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记述越矩</a:t>
            </a:r>
            <a:r>
              <a:rPr lang="en-US" altLang="zh-CN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  </a:t>
            </a:r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难守底线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4" name="文本框 1" descr="7b0a20202020227461726765744d6f64756c65223a20226b6f6e6c696e65666f6e7473220a7d0a"/>
          <p:cNvSpPr txBox="1"/>
          <p:nvPr/>
        </p:nvSpPr>
        <p:spPr>
          <a:xfrm>
            <a:off x="401955" y="191135"/>
            <a:ext cx="11085195" cy="510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4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48755" name="文本框 2"/>
          <p:cNvSpPr txBox="1"/>
          <p:nvPr/>
        </p:nvSpPr>
        <p:spPr>
          <a:xfrm>
            <a:off x="842010" y="1351915"/>
            <a:ext cx="10645140" cy="39522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blipFill>
                  <a:blip r:embed="rId2"/>
                  <a:stretch>
                    <a:fillRect/>
                  </a:stretch>
                </a:blip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涉港澳台记述问题。如【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境外投资质量提升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】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条目中“全市共备案28个境外科技成果，中方协议投资额6.8亿美元，比上年分别增长75%和74%。备案“一带一路”沿线境外投资项目16个，中方协议投资额3.1亿美元，分别占全市总量20%和26%”两次出现</a:t>
            </a:r>
            <a:r>
              <a:rPr lang="en-US" altLang="zh-CN" sz="32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“中方”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</a:p>
          <a:p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在部分特定类目中，台湾、香港应强调为“中国台湾”“中国香港”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endParaRPr lang="en-US" altLang="zh-CN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48756" name="文本框 3"/>
          <p:cNvSpPr txBox="1"/>
          <p:nvPr/>
        </p:nvSpPr>
        <p:spPr>
          <a:xfrm>
            <a:off x="841375" y="600710"/>
            <a:ext cx="6684010" cy="64516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（六）</a:t>
            </a:r>
            <a:r>
              <a:rPr lang="zh-CN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记述越矩</a:t>
            </a:r>
            <a:r>
              <a:rPr lang="en-US" altLang="zh-CN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  </a:t>
            </a:r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难守底线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7" name="文本框 1" descr="7b0a20202020227461726765744d6f64756c65223a20226b6f6e6c696e65666f6e7473220a7d0a"/>
          <p:cNvSpPr txBox="1"/>
          <p:nvPr/>
        </p:nvSpPr>
        <p:spPr>
          <a:xfrm>
            <a:off x="401955" y="191135"/>
            <a:ext cx="11085195" cy="510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4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48758" name="文本框 3"/>
          <p:cNvSpPr txBox="1"/>
          <p:nvPr/>
        </p:nvSpPr>
        <p:spPr>
          <a:xfrm>
            <a:off x="841375" y="600710"/>
            <a:ext cx="6684010" cy="64516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（七）表达失范</a:t>
            </a:r>
            <a:r>
              <a:rPr lang="en-US" altLang="zh-CN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  </a:t>
            </a:r>
            <a:r>
              <a:rPr lang="zh-CN" altLang="en-US" sz="36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影响质量</a:t>
            </a:r>
          </a:p>
        </p:txBody>
      </p:sp>
      <p:pic>
        <p:nvPicPr>
          <p:cNvPr id="2097201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630" y="1541145"/>
            <a:ext cx="3098800" cy="4725035"/>
          </a:xfrm>
          <a:prstGeom prst="rect">
            <a:avLst/>
          </a:prstGeom>
        </p:spPr>
      </p:pic>
      <p:sp>
        <p:nvSpPr>
          <p:cNvPr id="1048759" name="文本框 5"/>
          <p:cNvSpPr txBox="1"/>
          <p:nvPr/>
        </p:nvSpPr>
        <p:spPr>
          <a:xfrm>
            <a:off x="599440" y="2326005"/>
            <a:ext cx="6705600" cy="3291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</a:t>
            </a:r>
            <a:r>
              <a:rPr lang="en-US" altLang="zh-CN" sz="2800" b="1"/>
              <a:t> </a:t>
            </a:r>
            <a:r>
              <a:rPr lang="zh-CN" altLang="en-US" sz="3600" b="1"/>
              <a:t>语法错误、标点符号、计量单位运用错误、表示方法错误、</a:t>
            </a:r>
            <a:r>
              <a:rPr lang="zh-CN" altLang="en-US" sz="3600" b="1">
                <a:sym typeface="+mn-ea"/>
              </a:rPr>
              <a:t>错别字等</a:t>
            </a:r>
            <a:r>
              <a:rPr lang="zh-CN" altLang="en-US" sz="3600" b="1"/>
              <a:t>。</a:t>
            </a:r>
          </a:p>
          <a:p>
            <a:r>
              <a:rPr lang="en-US" altLang="zh-CN" sz="3600" b="1"/>
              <a:t>   </a:t>
            </a:r>
            <a:r>
              <a:rPr lang="zh-CN" altLang="en-US" sz="3600" b="1"/>
              <a:t>如某年鉴【服务客户】条目中出现：“清理僵尸类客户”125户。提法失范。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0" name="文本框 2"/>
          <p:cNvSpPr txBox="1"/>
          <p:nvPr/>
        </p:nvSpPr>
        <p:spPr>
          <a:xfrm>
            <a:off x="1297305" y="1141095"/>
            <a:ext cx="9316085" cy="5247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提升单一性条目编纂质量的有效路径：</a:t>
            </a:r>
          </a:p>
          <a:p>
            <a:endParaRPr lang="zh-CN" altLang="en-US" sz="4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</a:t>
            </a:r>
            <a:r>
              <a:rPr lang="zh-CN" altLang="en-US" sz="44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牢记遵循、坚守规范</a:t>
            </a:r>
          </a:p>
          <a:p>
            <a:r>
              <a:rPr lang="en-US" altLang="zh-CN" sz="44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</a:t>
            </a:r>
            <a:r>
              <a:rPr lang="zh-CN" altLang="en-US" sz="44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横览百科、纵晓百行</a:t>
            </a:r>
          </a:p>
          <a:p>
            <a:r>
              <a:rPr lang="en-US" altLang="zh-CN" sz="44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</a:t>
            </a:r>
            <a:r>
              <a:rPr lang="zh-CN" altLang="en-US" sz="44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聚焦特色</a:t>
            </a:r>
            <a:r>
              <a:rPr lang="zh-CN" altLang="en-US" sz="44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、深挖资料</a:t>
            </a:r>
          </a:p>
          <a:p>
            <a:r>
              <a:rPr lang="zh-CN" altLang="en-US" sz="44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44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</a:t>
            </a:r>
            <a:r>
              <a:rPr lang="zh-CN" altLang="en-US" sz="44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博采众长、修炼文笔</a:t>
            </a:r>
          </a:p>
          <a:p>
            <a:r>
              <a:rPr lang="en-US" altLang="zh-CN" sz="44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</a:t>
            </a:r>
            <a:r>
              <a:rPr lang="zh-CN" altLang="en-US" sz="44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删繁就简、</a:t>
            </a:r>
            <a:r>
              <a:rPr lang="zh-CN" altLang="en-US" sz="44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惜墨如金</a:t>
            </a:r>
          </a:p>
          <a:p>
            <a:endParaRPr lang="zh-CN" altLang="en-US" sz="4400" b="1">
              <a:solidFill>
                <a:schemeClr val="accent2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组合 51"/>
          <p:cNvGrpSpPr/>
          <p:nvPr/>
        </p:nvGrpSpPr>
        <p:grpSpPr>
          <a:xfrm>
            <a:off x="785442" y="74929"/>
            <a:ext cx="10552536" cy="6886304"/>
            <a:chOff x="819732" y="-1"/>
            <a:chExt cx="10552536" cy="6886304"/>
          </a:xfrm>
        </p:grpSpPr>
        <p:sp>
          <p:nvSpPr>
            <p:cNvPr id="1048761" name="任意多边形: 形状 23"/>
            <p:cNvSpPr/>
            <p:nvPr/>
          </p:nvSpPr>
          <p:spPr>
            <a:xfrm>
              <a:off x="1669142" y="0"/>
              <a:ext cx="8853716" cy="6872152"/>
            </a:xfrm>
            <a:custGeom>
              <a:avLst/>
              <a:gdLst>
                <a:gd name="connsiteX0" fmla="*/ 1627535 w 8853716"/>
                <a:gd name="connsiteY0" fmla="*/ 0 h 6872152"/>
                <a:gd name="connsiteX1" fmla="*/ 7226181 w 8853716"/>
                <a:gd name="connsiteY1" fmla="*/ 0 h 6872152"/>
                <a:gd name="connsiteX2" fmla="*/ 7242751 w 8853716"/>
                <a:gd name="connsiteY2" fmla="*/ 13021 h 6872152"/>
                <a:gd name="connsiteX3" fmla="*/ 8853716 w 8853716"/>
                <a:gd name="connsiteY3" fmla="*/ 3429000 h 6872152"/>
                <a:gd name="connsiteX4" fmla="*/ 7242751 w 8853716"/>
                <a:gd name="connsiteY4" fmla="*/ 6844979 h 6872152"/>
                <a:gd name="connsiteX5" fmla="*/ 7208172 w 8853716"/>
                <a:gd name="connsiteY5" fmla="*/ 6872152 h 6872152"/>
                <a:gd name="connsiteX6" fmla="*/ 1645544 w 8853716"/>
                <a:gd name="connsiteY6" fmla="*/ 6872152 h 6872152"/>
                <a:gd name="connsiteX7" fmla="*/ 1610966 w 8853716"/>
                <a:gd name="connsiteY7" fmla="*/ 6844979 h 6872152"/>
                <a:gd name="connsiteX8" fmla="*/ 0 w 8853716"/>
                <a:gd name="connsiteY8" fmla="*/ 3429000 h 6872152"/>
                <a:gd name="connsiteX9" fmla="*/ 1610966 w 8853716"/>
                <a:gd name="connsiteY9" fmla="*/ 13021 h 687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53716" h="6872152">
                  <a:moveTo>
                    <a:pt x="1627535" y="0"/>
                  </a:moveTo>
                  <a:lnTo>
                    <a:pt x="7226181" y="0"/>
                  </a:lnTo>
                  <a:lnTo>
                    <a:pt x="7242751" y="13021"/>
                  </a:lnTo>
                  <a:cubicBezTo>
                    <a:pt x="8226608" y="824972"/>
                    <a:pt x="8853716" y="2053752"/>
                    <a:pt x="8853716" y="3429000"/>
                  </a:cubicBezTo>
                  <a:cubicBezTo>
                    <a:pt x="8853716" y="4804249"/>
                    <a:pt x="8226608" y="6033028"/>
                    <a:pt x="7242751" y="6844979"/>
                  </a:cubicBezTo>
                  <a:lnTo>
                    <a:pt x="7208172" y="6872152"/>
                  </a:lnTo>
                  <a:lnTo>
                    <a:pt x="1645544" y="6872152"/>
                  </a:lnTo>
                  <a:lnTo>
                    <a:pt x="1610966" y="6844979"/>
                  </a:lnTo>
                  <a:cubicBezTo>
                    <a:pt x="627109" y="6033028"/>
                    <a:pt x="0" y="4804249"/>
                    <a:pt x="0" y="3429000"/>
                  </a:cubicBezTo>
                  <a:cubicBezTo>
                    <a:pt x="0" y="2053752"/>
                    <a:pt x="627109" y="824972"/>
                    <a:pt x="1610966" y="13021"/>
                  </a:cubicBezTo>
                  <a:close/>
                </a:path>
              </a:pathLst>
            </a:custGeom>
            <a:solidFill>
              <a:srgbClr val="96B9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762" name="任意多边形: 形状 50"/>
            <p:cNvSpPr/>
            <p:nvPr/>
          </p:nvSpPr>
          <p:spPr>
            <a:xfrm>
              <a:off x="819732" y="-1"/>
              <a:ext cx="10552536" cy="6886304"/>
            </a:xfrm>
            <a:custGeom>
              <a:avLst/>
              <a:gdLst>
                <a:gd name="connsiteX0" fmla="*/ 9233530 w 10552536"/>
                <a:gd name="connsiteY0" fmla="*/ 0 h 6886304"/>
                <a:gd name="connsiteX1" fmla="*/ 9285312 w 10552536"/>
                <a:gd name="connsiteY1" fmla="*/ 0 h 6886304"/>
                <a:gd name="connsiteX2" fmla="*/ 9347692 w 10552536"/>
                <a:gd name="connsiteY2" fmla="*/ 72015 h 6886304"/>
                <a:gd name="connsiteX3" fmla="*/ 10552536 w 10552536"/>
                <a:gd name="connsiteY3" fmla="*/ 3428211 h 6886304"/>
                <a:gd name="connsiteX4" fmla="*/ 9347692 w 10552536"/>
                <a:gd name="connsiteY4" fmla="*/ 6784407 h 6886304"/>
                <a:gd name="connsiteX5" fmla="*/ 9259426 w 10552536"/>
                <a:gd name="connsiteY5" fmla="*/ 6886304 h 6886304"/>
                <a:gd name="connsiteX6" fmla="*/ 9207646 w 10552536"/>
                <a:gd name="connsiteY6" fmla="*/ 6886304 h 6886304"/>
                <a:gd name="connsiteX7" fmla="*/ 9317482 w 10552536"/>
                <a:gd name="connsiteY7" fmla="*/ 6759505 h 6886304"/>
                <a:gd name="connsiteX8" fmla="*/ 10513386 w 10552536"/>
                <a:gd name="connsiteY8" fmla="*/ 3428211 h 6886304"/>
                <a:gd name="connsiteX9" fmla="*/ 9317482 w 10552536"/>
                <a:gd name="connsiteY9" fmla="*/ 96918 h 6886304"/>
                <a:gd name="connsiteX10" fmla="*/ 1267224 w 10552536"/>
                <a:gd name="connsiteY10" fmla="*/ 0 h 6886304"/>
                <a:gd name="connsiteX11" fmla="*/ 1319007 w 10552536"/>
                <a:gd name="connsiteY11" fmla="*/ 0 h 6886304"/>
                <a:gd name="connsiteX12" fmla="*/ 1235054 w 10552536"/>
                <a:gd name="connsiteY12" fmla="*/ 96918 h 6886304"/>
                <a:gd name="connsiteX13" fmla="*/ 39151 w 10552536"/>
                <a:gd name="connsiteY13" fmla="*/ 3428211 h 6886304"/>
                <a:gd name="connsiteX14" fmla="*/ 1235054 w 10552536"/>
                <a:gd name="connsiteY14" fmla="*/ 6759505 h 6886304"/>
                <a:gd name="connsiteX15" fmla="*/ 1344891 w 10552536"/>
                <a:gd name="connsiteY15" fmla="*/ 6886304 h 6886304"/>
                <a:gd name="connsiteX16" fmla="*/ 1293110 w 10552536"/>
                <a:gd name="connsiteY16" fmla="*/ 6886304 h 6886304"/>
                <a:gd name="connsiteX17" fmla="*/ 1204844 w 10552536"/>
                <a:gd name="connsiteY17" fmla="*/ 6784407 h 6886304"/>
                <a:gd name="connsiteX18" fmla="*/ 0 w 10552536"/>
                <a:gd name="connsiteY18" fmla="*/ 3428211 h 6886304"/>
                <a:gd name="connsiteX19" fmla="*/ 1204844 w 10552536"/>
                <a:gd name="connsiteY19" fmla="*/ 72015 h 688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552536" h="6886304">
                  <a:moveTo>
                    <a:pt x="9233530" y="0"/>
                  </a:moveTo>
                  <a:lnTo>
                    <a:pt x="9285312" y="0"/>
                  </a:lnTo>
                  <a:lnTo>
                    <a:pt x="9347692" y="72015"/>
                  </a:lnTo>
                  <a:cubicBezTo>
                    <a:pt x="10100384" y="984065"/>
                    <a:pt x="10552536" y="2153335"/>
                    <a:pt x="10552536" y="3428211"/>
                  </a:cubicBezTo>
                  <a:cubicBezTo>
                    <a:pt x="10552536" y="4703087"/>
                    <a:pt x="10100384" y="5872357"/>
                    <a:pt x="9347692" y="6784407"/>
                  </a:cubicBezTo>
                  <a:lnTo>
                    <a:pt x="9259426" y="6886304"/>
                  </a:lnTo>
                  <a:lnTo>
                    <a:pt x="9207646" y="6886304"/>
                  </a:lnTo>
                  <a:lnTo>
                    <a:pt x="9317482" y="6759505"/>
                  </a:lnTo>
                  <a:cubicBezTo>
                    <a:pt x="10064588" y="5854222"/>
                    <a:pt x="10513386" y="4693628"/>
                    <a:pt x="10513386" y="3428211"/>
                  </a:cubicBezTo>
                  <a:cubicBezTo>
                    <a:pt x="10513386" y="2162795"/>
                    <a:pt x="10064588" y="1002201"/>
                    <a:pt x="9317482" y="96918"/>
                  </a:cubicBezTo>
                  <a:close/>
                  <a:moveTo>
                    <a:pt x="1267224" y="0"/>
                  </a:moveTo>
                  <a:lnTo>
                    <a:pt x="1319007" y="0"/>
                  </a:lnTo>
                  <a:lnTo>
                    <a:pt x="1235054" y="96918"/>
                  </a:lnTo>
                  <a:cubicBezTo>
                    <a:pt x="487948" y="1002201"/>
                    <a:pt x="39151" y="2162795"/>
                    <a:pt x="39151" y="3428211"/>
                  </a:cubicBezTo>
                  <a:cubicBezTo>
                    <a:pt x="39151" y="4693628"/>
                    <a:pt x="487948" y="5854222"/>
                    <a:pt x="1235054" y="6759505"/>
                  </a:cubicBezTo>
                  <a:lnTo>
                    <a:pt x="1344891" y="6886304"/>
                  </a:lnTo>
                  <a:lnTo>
                    <a:pt x="1293110" y="6886304"/>
                  </a:lnTo>
                  <a:lnTo>
                    <a:pt x="1204844" y="6784407"/>
                  </a:lnTo>
                  <a:cubicBezTo>
                    <a:pt x="452153" y="5872357"/>
                    <a:pt x="0" y="4703087"/>
                    <a:pt x="0" y="3428211"/>
                  </a:cubicBezTo>
                  <a:cubicBezTo>
                    <a:pt x="0" y="2153335"/>
                    <a:pt x="452153" y="984065"/>
                    <a:pt x="1204844" y="72015"/>
                  </a:cubicBezTo>
                  <a:close/>
                </a:path>
              </a:pathLst>
            </a:custGeom>
            <a:solidFill>
              <a:srgbClr val="AFCAD3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48763" name="任意多边形: 形状 24"/>
          <p:cNvSpPr/>
          <p:nvPr/>
        </p:nvSpPr>
        <p:spPr>
          <a:xfrm>
            <a:off x="1349828" y="-14152"/>
            <a:ext cx="9492344" cy="6900456"/>
          </a:xfrm>
          <a:custGeom>
            <a:avLst/>
            <a:gdLst>
              <a:gd name="connsiteX0" fmla="*/ 7959844 w 9492344"/>
              <a:gd name="connsiteY0" fmla="*/ 0 h 6900456"/>
              <a:gd name="connsiteX1" fmla="*/ 8010864 w 9492344"/>
              <a:gd name="connsiteY1" fmla="*/ 0 h 6900456"/>
              <a:gd name="connsiteX2" fmla="*/ 8102222 w 9492344"/>
              <a:gd name="connsiteY2" fmla="*/ 87102 h 6900456"/>
              <a:gd name="connsiteX3" fmla="*/ 9492344 w 9492344"/>
              <a:gd name="connsiteY3" fmla="*/ 3443152 h 6900456"/>
              <a:gd name="connsiteX4" fmla="*/ 8102222 w 9492344"/>
              <a:gd name="connsiteY4" fmla="*/ 6799202 h 6900456"/>
              <a:gd name="connsiteX5" fmla="*/ 7996021 w 9492344"/>
              <a:gd name="connsiteY5" fmla="*/ 6900456 h 6900456"/>
              <a:gd name="connsiteX6" fmla="*/ 7945000 w 9492344"/>
              <a:gd name="connsiteY6" fmla="*/ 6900456 h 6900456"/>
              <a:gd name="connsiteX7" fmla="*/ 8077320 w 9492344"/>
              <a:gd name="connsiteY7" fmla="*/ 6774301 h 6900456"/>
              <a:gd name="connsiteX8" fmla="*/ 9457127 w 9492344"/>
              <a:gd name="connsiteY8" fmla="*/ 3443152 h 6900456"/>
              <a:gd name="connsiteX9" fmla="*/ 8077320 w 9492344"/>
              <a:gd name="connsiteY9" fmla="*/ 112004 h 6900456"/>
              <a:gd name="connsiteX10" fmla="*/ 1481480 w 9492344"/>
              <a:gd name="connsiteY10" fmla="*/ 0 h 6900456"/>
              <a:gd name="connsiteX11" fmla="*/ 1532500 w 9492344"/>
              <a:gd name="connsiteY11" fmla="*/ 0 h 6900456"/>
              <a:gd name="connsiteX12" fmla="*/ 1415024 w 9492344"/>
              <a:gd name="connsiteY12" fmla="*/ 112004 h 6900456"/>
              <a:gd name="connsiteX13" fmla="*/ 35217 w 9492344"/>
              <a:gd name="connsiteY13" fmla="*/ 3443152 h 6900456"/>
              <a:gd name="connsiteX14" fmla="*/ 1415024 w 9492344"/>
              <a:gd name="connsiteY14" fmla="*/ 6774301 h 6900456"/>
              <a:gd name="connsiteX15" fmla="*/ 1547344 w 9492344"/>
              <a:gd name="connsiteY15" fmla="*/ 6900456 h 6900456"/>
              <a:gd name="connsiteX16" fmla="*/ 1496324 w 9492344"/>
              <a:gd name="connsiteY16" fmla="*/ 6900456 h 6900456"/>
              <a:gd name="connsiteX17" fmla="*/ 1390122 w 9492344"/>
              <a:gd name="connsiteY17" fmla="*/ 6799202 h 6900456"/>
              <a:gd name="connsiteX18" fmla="*/ 0 w 9492344"/>
              <a:gd name="connsiteY18" fmla="*/ 3443152 h 6900456"/>
              <a:gd name="connsiteX19" fmla="*/ 1390122 w 9492344"/>
              <a:gd name="connsiteY19" fmla="*/ 87102 h 690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492344" h="6900456">
                <a:moveTo>
                  <a:pt x="7959844" y="0"/>
                </a:moveTo>
                <a:lnTo>
                  <a:pt x="8010864" y="0"/>
                </a:lnTo>
                <a:lnTo>
                  <a:pt x="8102222" y="87102"/>
                </a:lnTo>
                <a:cubicBezTo>
                  <a:pt x="8961111" y="945990"/>
                  <a:pt x="9492344" y="2132533"/>
                  <a:pt x="9492344" y="3443152"/>
                </a:cubicBezTo>
                <a:cubicBezTo>
                  <a:pt x="9492344" y="4753771"/>
                  <a:pt x="8961111" y="5940314"/>
                  <a:pt x="8102222" y="6799202"/>
                </a:cubicBezTo>
                <a:lnTo>
                  <a:pt x="7996021" y="6900456"/>
                </a:lnTo>
                <a:lnTo>
                  <a:pt x="7945000" y="6900456"/>
                </a:lnTo>
                <a:lnTo>
                  <a:pt x="8077320" y="6774301"/>
                </a:lnTo>
                <a:cubicBezTo>
                  <a:pt x="8929835" y="5921786"/>
                  <a:pt x="9457127" y="4744047"/>
                  <a:pt x="9457127" y="3443152"/>
                </a:cubicBezTo>
                <a:cubicBezTo>
                  <a:pt x="9457127" y="2142258"/>
                  <a:pt x="8929835" y="964519"/>
                  <a:pt x="8077320" y="112004"/>
                </a:cubicBezTo>
                <a:close/>
                <a:moveTo>
                  <a:pt x="1481480" y="0"/>
                </a:moveTo>
                <a:lnTo>
                  <a:pt x="1532500" y="0"/>
                </a:lnTo>
                <a:lnTo>
                  <a:pt x="1415024" y="112004"/>
                </a:lnTo>
                <a:cubicBezTo>
                  <a:pt x="562509" y="964519"/>
                  <a:pt x="35217" y="2142258"/>
                  <a:pt x="35217" y="3443152"/>
                </a:cubicBezTo>
                <a:cubicBezTo>
                  <a:pt x="35217" y="4744047"/>
                  <a:pt x="562509" y="5921786"/>
                  <a:pt x="1415024" y="6774301"/>
                </a:cubicBezTo>
                <a:lnTo>
                  <a:pt x="1547344" y="6900456"/>
                </a:lnTo>
                <a:lnTo>
                  <a:pt x="1496324" y="6900456"/>
                </a:lnTo>
                <a:lnTo>
                  <a:pt x="1390122" y="6799202"/>
                </a:lnTo>
                <a:cubicBezTo>
                  <a:pt x="531234" y="5940314"/>
                  <a:pt x="0" y="4753771"/>
                  <a:pt x="0" y="3443152"/>
                </a:cubicBezTo>
                <a:cubicBezTo>
                  <a:pt x="0" y="2132533"/>
                  <a:pt x="531234" y="945990"/>
                  <a:pt x="1390122" y="87102"/>
                </a:cubicBezTo>
                <a:close/>
              </a:path>
            </a:pathLst>
          </a:custGeom>
          <a:solidFill>
            <a:srgbClr val="AFC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8764" name="矩形 26"/>
          <p:cNvSpPr/>
          <p:nvPr/>
        </p:nvSpPr>
        <p:spPr>
          <a:xfrm>
            <a:off x="3462978" y="2320883"/>
            <a:ext cx="5148581" cy="2148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dirty="0">
                <a:solidFill>
                  <a:schemeClr val="bg1"/>
                </a:solidFill>
                <a:latin typeface="汉仪昌黎宋刻本(原版)W" panose="00020600040101010101" pitchFamily="18" charset="-122"/>
                <a:ea typeface="汉仪昌黎宋刻本(原版)W" panose="00020600040101010101" pitchFamily="18" charset="-122"/>
              </a:rPr>
              <a:t>感</a:t>
            </a:r>
            <a:r>
              <a:rPr lang="zh-CN" altLang="en-US" sz="7200" dirty="0">
                <a:solidFill>
                  <a:schemeClr val="bg1"/>
                </a:solidFill>
                <a:latin typeface="汉仪昌黎宋刻本(原版)W" panose="00020600040101010101" pitchFamily="18" charset="-122"/>
                <a:ea typeface="汉仪昌黎宋刻本(原版)W" panose="00020600040101010101" pitchFamily="18" charset="-122"/>
              </a:rPr>
              <a:t>谢</a:t>
            </a:r>
            <a:r>
              <a:rPr lang="zh-CN" altLang="en-US" sz="11500" dirty="0">
                <a:solidFill>
                  <a:schemeClr val="bg1"/>
                </a:solidFill>
                <a:latin typeface="汉仪昌黎宋刻本(原版)W" panose="00020600040101010101" pitchFamily="18" charset="-122"/>
                <a:ea typeface="汉仪昌黎宋刻本(原版)W" panose="00020600040101010101" pitchFamily="18" charset="-122"/>
              </a:rPr>
              <a:t>观</a:t>
            </a:r>
            <a:r>
              <a:rPr lang="zh-CN" altLang="en-US" sz="6600" dirty="0">
                <a:solidFill>
                  <a:schemeClr val="bg1"/>
                </a:solidFill>
                <a:latin typeface="汉仪昌黎宋刻本(原版)W" panose="00020600040101010101" pitchFamily="18" charset="-122"/>
                <a:ea typeface="汉仪昌黎宋刻本(原版)W" panose="00020600040101010101" pitchFamily="18" charset="-122"/>
              </a:rPr>
              <a:t>看</a:t>
            </a:r>
            <a:endParaRPr lang="zh-CN" altLang="en-US" sz="11500" dirty="0"/>
          </a:p>
        </p:txBody>
      </p:sp>
      <p:sp>
        <p:nvSpPr>
          <p:cNvPr id="1048765" name="矩形 27"/>
          <p:cNvSpPr/>
          <p:nvPr/>
        </p:nvSpPr>
        <p:spPr>
          <a:xfrm>
            <a:off x="4552091" y="1608515"/>
            <a:ext cx="3395980" cy="5740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汉仪昌黎宋刻本(原版)W" panose="00020600040101010101" pitchFamily="18" charset="-122"/>
                <a:ea typeface="汉仪昌黎宋刻本(原版)W" panose="00020600040101010101" pitchFamily="18" charset="-122"/>
              </a:rPr>
              <a:t>Thanks Watching</a:t>
            </a:r>
            <a:endParaRPr lang="zh-CN" altLang="en-US" sz="3200" dirty="0">
              <a:solidFill>
                <a:schemeClr val="bg1"/>
              </a:solidFill>
              <a:latin typeface="汉仪昌黎宋刻本(原版)W" panose="00020600040101010101" pitchFamily="18" charset="-122"/>
              <a:ea typeface="汉仪昌黎宋刻本(原版)W" panose="00020600040101010101" pitchFamily="18" charset="-122"/>
            </a:endParaRPr>
          </a:p>
        </p:txBody>
      </p:sp>
      <p:cxnSp>
        <p:nvCxnSpPr>
          <p:cNvPr id="3145752" name="直接连接符 43"/>
          <p:cNvCxnSpPr>
            <a:cxnSpLocks/>
          </p:cNvCxnSpPr>
          <p:nvPr/>
        </p:nvCxnSpPr>
        <p:spPr>
          <a:xfrm>
            <a:off x="3825313" y="5070152"/>
            <a:ext cx="447406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66" name="椭圆 52"/>
          <p:cNvSpPr/>
          <p:nvPr/>
        </p:nvSpPr>
        <p:spPr>
          <a:xfrm>
            <a:off x="11099800" y="2794000"/>
            <a:ext cx="635000" cy="635000"/>
          </a:xfrm>
          <a:prstGeom prst="ellipse">
            <a:avLst/>
          </a:prstGeom>
          <a:solidFill>
            <a:srgbClr val="AFC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8767" name="椭圆 53"/>
          <p:cNvSpPr/>
          <p:nvPr/>
        </p:nvSpPr>
        <p:spPr>
          <a:xfrm>
            <a:off x="1056448" y="5138915"/>
            <a:ext cx="1039356" cy="1039356"/>
          </a:xfrm>
          <a:prstGeom prst="ellipse">
            <a:avLst/>
          </a:prstGeom>
          <a:solidFill>
            <a:srgbClr val="AFCAD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8768" name="椭圆 54"/>
          <p:cNvSpPr/>
          <p:nvPr/>
        </p:nvSpPr>
        <p:spPr>
          <a:xfrm>
            <a:off x="9816701" y="357195"/>
            <a:ext cx="1185128" cy="1185128"/>
          </a:xfrm>
          <a:prstGeom prst="ellipse">
            <a:avLst/>
          </a:prstGeom>
          <a:solidFill>
            <a:srgbClr val="AFCAD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8769" name="椭圆 55"/>
          <p:cNvSpPr/>
          <p:nvPr/>
        </p:nvSpPr>
        <p:spPr>
          <a:xfrm>
            <a:off x="1411514" y="1226194"/>
            <a:ext cx="316129" cy="316129"/>
          </a:xfrm>
          <a:prstGeom prst="ellipse">
            <a:avLst/>
          </a:prstGeom>
          <a:solidFill>
            <a:srgbClr val="AFC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文本框 1" descr="7b0a20202020227461726765744d6f64756c65223a20226b6f6e6c696e65666f6e7473220a7d0a"/>
          <p:cNvSpPr txBox="1"/>
          <p:nvPr/>
        </p:nvSpPr>
        <p:spPr>
          <a:xfrm>
            <a:off x="553085" y="336550"/>
            <a:ext cx="11362286" cy="5425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二是内容记述的完整性。条目完整记述事物（件）发生的时间、地点和事主，以及事物发生的起因、过程、结果等具体情况，即何人、何时、何地、何事、何因、何果等要素，不可或缺。通过提供客观的事实情况和数据，给人以确切的信息依据，而不是像综合性条目那样高度概况、宏观记述。</a:t>
            </a:r>
          </a:p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三是条目内容的新颖性。条目是以年度内的大事要闻等动态信息为主要记述对象，是年鉴内容逐年更新的主体，从标题到内容都要求新颖，也被称为年度特色条目。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36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A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1"/>
          <p:cNvSpPr>
            <a:spLocks noEditPoints="1"/>
          </p:cNvSpPr>
          <p:nvPr/>
        </p:nvSpPr>
        <p:spPr bwMode="auto">
          <a:xfrm>
            <a:off x="6572964" y="4827095"/>
            <a:ext cx="468472" cy="468806"/>
          </a:xfrm>
          <a:custGeom>
            <a:avLst/>
            <a:gdLst>
              <a:gd name="T0" fmla="*/ 567 w 698"/>
              <a:gd name="T1" fmla="*/ 274 h 698"/>
              <a:gd name="T2" fmla="*/ 489 w 698"/>
              <a:gd name="T3" fmla="*/ 307 h 698"/>
              <a:gd name="T4" fmla="*/ 535 w 698"/>
              <a:gd name="T5" fmla="*/ 293 h 698"/>
              <a:gd name="T6" fmla="*/ 535 w 698"/>
              <a:gd name="T7" fmla="*/ 320 h 698"/>
              <a:gd name="T8" fmla="*/ 379 w 698"/>
              <a:gd name="T9" fmla="*/ 339 h 698"/>
              <a:gd name="T10" fmla="*/ 443 w 698"/>
              <a:gd name="T11" fmla="*/ 274 h 698"/>
              <a:gd name="T12" fmla="*/ 401 w 698"/>
              <a:gd name="T13" fmla="*/ 297 h 698"/>
              <a:gd name="T14" fmla="*/ 421 w 698"/>
              <a:gd name="T15" fmla="*/ 297 h 698"/>
              <a:gd name="T16" fmla="*/ 397 w 698"/>
              <a:gd name="T17" fmla="*/ 307 h 698"/>
              <a:gd name="T18" fmla="*/ 443 w 698"/>
              <a:gd name="T19" fmla="*/ 461 h 698"/>
              <a:gd name="T20" fmla="*/ 411 w 698"/>
              <a:gd name="T21" fmla="*/ 382 h 698"/>
              <a:gd name="T22" fmla="*/ 379 w 698"/>
              <a:gd name="T23" fmla="*/ 461 h 698"/>
              <a:gd name="T24" fmla="*/ 421 w 698"/>
              <a:gd name="T25" fmla="*/ 418 h 698"/>
              <a:gd name="T26" fmla="*/ 411 w 698"/>
              <a:gd name="T27" fmla="*/ 441 h 698"/>
              <a:gd name="T28" fmla="*/ 379 w 698"/>
              <a:gd name="T29" fmla="*/ 582 h 698"/>
              <a:gd name="T30" fmla="*/ 457 w 698"/>
              <a:gd name="T31" fmla="*/ 550 h 698"/>
              <a:gd name="T32" fmla="*/ 365 w 698"/>
              <a:gd name="T33" fmla="*/ 550 h 698"/>
              <a:gd name="T34" fmla="*/ 411 w 698"/>
              <a:gd name="T35" fmla="*/ 536 h 698"/>
              <a:gd name="T36" fmla="*/ 421 w 698"/>
              <a:gd name="T37" fmla="*/ 559 h 698"/>
              <a:gd name="T38" fmla="*/ 401 w 698"/>
              <a:gd name="T39" fmla="*/ 540 h 698"/>
              <a:gd name="T40" fmla="*/ 196 w 698"/>
              <a:gd name="T41" fmla="*/ 460 h 698"/>
              <a:gd name="T42" fmla="*/ 131 w 698"/>
              <a:gd name="T43" fmla="*/ 396 h 698"/>
              <a:gd name="T44" fmla="*/ 154 w 698"/>
              <a:gd name="T45" fmla="*/ 419 h 698"/>
              <a:gd name="T46" fmla="*/ 173 w 698"/>
              <a:gd name="T47" fmla="*/ 419 h 698"/>
              <a:gd name="T48" fmla="*/ 154 w 698"/>
              <a:gd name="T49" fmla="*/ 438 h 698"/>
              <a:gd name="T50" fmla="*/ 131 w 698"/>
              <a:gd name="T51" fmla="*/ 582 h 698"/>
              <a:gd name="T52" fmla="*/ 196 w 698"/>
              <a:gd name="T53" fmla="*/ 517 h 698"/>
              <a:gd name="T54" fmla="*/ 118 w 698"/>
              <a:gd name="T55" fmla="*/ 550 h 698"/>
              <a:gd name="T56" fmla="*/ 154 w 698"/>
              <a:gd name="T57" fmla="*/ 540 h 698"/>
              <a:gd name="T58" fmla="*/ 173 w 698"/>
              <a:gd name="T59" fmla="*/ 559 h 698"/>
              <a:gd name="T60" fmla="*/ 150 w 698"/>
              <a:gd name="T61" fmla="*/ 550 h 698"/>
              <a:gd name="T62" fmla="*/ 319 w 698"/>
              <a:gd name="T63" fmla="*/ 339 h 698"/>
              <a:gd name="T64" fmla="*/ 255 w 698"/>
              <a:gd name="T65" fmla="*/ 274 h 698"/>
              <a:gd name="T66" fmla="*/ 278 w 698"/>
              <a:gd name="T67" fmla="*/ 297 h 698"/>
              <a:gd name="T68" fmla="*/ 301 w 698"/>
              <a:gd name="T69" fmla="*/ 307 h 698"/>
              <a:gd name="T70" fmla="*/ 278 w 698"/>
              <a:gd name="T71" fmla="*/ 297 h 698"/>
              <a:gd name="T72" fmla="*/ 0 w 698"/>
              <a:gd name="T73" fmla="*/ 670 h 698"/>
              <a:gd name="T74" fmla="*/ 671 w 698"/>
              <a:gd name="T75" fmla="*/ 0 h 698"/>
              <a:gd name="T76" fmla="*/ 644 w 698"/>
              <a:gd name="T77" fmla="*/ 210 h 698"/>
              <a:gd name="T78" fmla="*/ 54 w 698"/>
              <a:gd name="T79" fmla="*/ 53 h 698"/>
              <a:gd name="T80" fmla="*/ 160 w 698"/>
              <a:gd name="T81" fmla="*/ 53 h 698"/>
              <a:gd name="T82" fmla="*/ 304 w 698"/>
              <a:gd name="T83" fmla="*/ 53 h 698"/>
              <a:gd name="T84" fmla="*/ 448 w 698"/>
              <a:gd name="T85" fmla="*/ 53 h 698"/>
              <a:gd name="T86" fmla="*/ 592 w 698"/>
              <a:gd name="T87" fmla="*/ 53 h 698"/>
              <a:gd name="T88" fmla="*/ 287 w 698"/>
              <a:gd name="T89" fmla="*/ 595 h 698"/>
              <a:gd name="T90" fmla="*/ 255 w 698"/>
              <a:gd name="T91" fmla="*/ 517 h 698"/>
              <a:gd name="T92" fmla="*/ 278 w 698"/>
              <a:gd name="T93" fmla="*/ 540 h 698"/>
              <a:gd name="T94" fmla="*/ 297 w 698"/>
              <a:gd name="T95" fmla="*/ 540 h 698"/>
              <a:gd name="T96" fmla="*/ 278 w 698"/>
              <a:gd name="T97" fmla="*/ 559 h 698"/>
              <a:gd name="T98" fmla="*/ 255 w 698"/>
              <a:gd name="T99" fmla="*/ 461 h 698"/>
              <a:gd name="T100" fmla="*/ 319 w 698"/>
              <a:gd name="T101" fmla="*/ 396 h 698"/>
              <a:gd name="T102" fmla="*/ 241 w 698"/>
              <a:gd name="T103" fmla="*/ 428 h 698"/>
              <a:gd name="T104" fmla="*/ 278 w 698"/>
              <a:gd name="T105" fmla="*/ 418 h 698"/>
              <a:gd name="T106" fmla="*/ 297 w 698"/>
              <a:gd name="T107" fmla="*/ 438 h 698"/>
              <a:gd name="T108" fmla="*/ 273 w 698"/>
              <a:gd name="T109" fmla="*/ 428 h 698"/>
              <a:gd name="T110" fmla="*/ 567 w 698"/>
              <a:gd name="T111" fmla="*/ 461 h 698"/>
              <a:gd name="T112" fmla="*/ 535 w 698"/>
              <a:gd name="T113" fmla="*/ 382 h 698"/>
              <a:gd name="T114" fmla="*/ 503 w 698"/>
              <a:gd name="T115" fmla="*/ 461 h 698"/>
              <a:gd name="T116" fmla="*/ 544 w 698"/>
              <a:gd name="T117" fmla="*/ 418 h 698"/>
              <a:gd name="T118" fmla="*/ 535 w 698"/>
              <a:gd name="T119" fmla="*/ 441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98" h="698">
                <a:moveTo>
                  <a:pt x="503" y="339"/>
                </a:moveTo>
                <a:cubicBezTo>
                  <a:pt x="511" y="347"/>
                  <a:pt x="522" y="352"/>
                  <a:pt x="535" y="352"/>
                </a:cubicBezTo>
                <a:cubicBezTo>
                  <a:pt x="547" y="352"/>
                  <a:pt x="559" y="347"/>
                  <a:pt x="567" y="339"/>
                </a:cubicBezTo>
                <a:cubicBezTo>
                  <a:pt x="575" y="331"/>
                  <a:pt x="581" y="319"/>
                  <a:pt x="581" y="307"/>
                </a:cubicBezTo>
                <a:cubicBezTo>
                  <a:pt x="581" y="294"/>
                  <a:pt x="575" y="283"/>
                  <a:pt x="567" y="274"/>
                </a:cubicBezTo>
                <a:cubicBezTo>
                  <a:pt x="567" y="274"/>
                  <a:pt x="567" y="274"/>
                  <a:pt x="567" y="274"/>
                </a:cubicBezTo>
                <a:cubicBezTo>
                  <a:pt x="559" y="266"/>
                  <a:pt x="547" y="261"/>
                  <a:pt x="535" y="261"/>
                </a:cubicBezTo>
                <a:cubicBezTo>
                  <a:pt x="523" y="261"/>
                  <a:pt x="511" y="266"/>
                  <a:pt x="503" y="274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94" y="283"/>
                  <a:pt x="489" y="294"/>
                  <a:pt x="489" y="307"/>
                </a:cubicBezTo>
                <a:cubicBezTo>
                  <a:pt x="489" y="319"/>
                  <a:pt x="494" y="330"/>
                  <a:pt x="503" y="339"/>
                </a:cubicBezTo>
                <a:close/>
                <a:moveTo>
                  <a:pt x="525" y="297"/>
                </a:moveTo>
                <a:cubicBezTo>
                  <a:pt x="525" y="297"/>
                  <a:pt x="525" y="297"/>
                  <a:pt x="525" y="297"/>
                </a:cubicBezTo>
                <a:cubicBezTo>
                  <a:pt x="525" y="297"/>
                  <a:pt x="525" y="297"/>
                  <a:pt x="525" y="297"/>
                </a:cubicBezTo>
                <a:cubicBezTo>
                  <a:pt x="528" y="295"/>
                  <a:pt x="531" y="293"/>
                  <a:pt x="535" y="293"/>
                </a:cubicBezTo>
                <a:cubicBezTo>
                  <a:pt x="539" y="293"/>
                  <a:pt x="542" y="295"/>
                  <a:pt x="544" y="297"/>
                </a:cubicBezTo>
                <a:cubicBezTo>
                  <a:pt x="544" y="297"/>
                  <a:pt x="544" y="297"/>
                  <a:pt x="544" y="297"/>
                </a:cubicBezTo>
                <a:cubicBezTo>
                  <a:pt x="547" y="299"/>
                  <a:pt x="548" y="303"/>
                  <a:pt x="548" y="307"/>
                </a:cubicBezTo>
                <a:cubicBezTo>
                  <a:pt x="548" y="310"/>
                  <a:pt x="547" y="313"/>
                  <a:pt x="544" y="316"/>
                </a:cubicBezTo>
                <a:cubicBezTo>
                  <a:pt x="542" y="318"/>
                  <a:pt x="539" y="320"/>
                  <a:pt x="535" y="320"/>
                </a:cubicBezTo>
                <a:cubicBezTo>
                  <a:pt x="531" y="320"/>
                  <a:pt x="528" y="318"/>
                  <a:pt x="525" y="316"/>
                </a:cubicBezTo>
                <a:cubicBezTo>
                  <a:pt x="523" y="314"/>
                  <a:pt x="521" y="310"/>
                  <a:pt x="521" y="307"/>
                </a:cubicBezTo>
                <a:cubicBezTo>
                  <a:pt x="521" y="303"/>
                  <a:pt x="523" y="299"/>
                  <a:pt x="525" y="297"/>
                </a:cubicBezTo>
                <a:close/>
                <a:moveTo>
                  <a:pt x="379" y="339"/>
                </a:moveTo>
                <a:cubicBezTo>
                  <a:pt x="379" y="339"/>
                  <a:pt x="379" y="339"/>
                  <a:pt x="379" y="339"/>
                </a:cubicBezTo>
                <a:cubicBezTo>
                  <a:pt x="387" y="347"/>
                  <a:pt x="398" y="352"/>
                  <a:pt x="411" y="352"/>
                </a:cubicBezTo>
                <a:cubicBezTo>
                  <a:pt x="424" y="352"/>
                  <a:pt x="435" y="347"/>
                  <a:pt x="443" y="339"/>
                </a:cubicBezTo>
                <a:cubicBezTo>
                  <a:pt x="452" y="331"/>
                  <a:pt x="457" y="319"/>
                  <a:pt x="457" y="307"/>
                </a:cubicBezTo>
                <a:cubicBezTo>
                  <a:pt x="457" y="294"/>
                  <a:pt x="452" y="283"/>
                  <a:pt x="443" y="274"/>
                </a:cubicBezTo>
                <a:cubicBezTo>
                  <a:pt x="443" y="274"/>
                  <a:pt x="443" y="274"/>
                  <a:pt x="443" y="274"/>
                </a:cubicBezTo>
                <a:cubicBezTo>
                  <a:pt x="435" y="266"/>
                  <a:pt x="424" y="261"/>
                  <a:pt x="411" y="261"/>
                </a:cubicBezTo>
                <a:cubicBezTo>
                  <a:pt x="398" y="261"/>
                  <a:pt x="387" y="266"/>
                  <a:pt x="379" y="274"/>
                </a:cubicBezTo>
                <a:cubicBezTo>
                  <a:pt x="370" y="283"/>
                  <a:pt x="365" y="294"/>
                  <a:pt x="365" y="307"/>
                </a:cubicBezTo>
                <a:cubicBezTo>
                  <a:pt x="365" y="319"/>
                  <a:pt x="370" y="330"/>
                  <a:pt x="379" y="339"/>
                </a:cubicBezTo>
                <a:close/>
                <a:moveTo>
                  <a:pt x="401" y="297"/>
                </a:moveTo>
                <a:cubicBezTo>
                  <a:pt x="401" y="297"/>
                  <a:pt x="401" y="297"/>
                  <a:pt x="401" y="297"/>
                </a:cubicBezTo>
                <a:cubicBezTo>
                  <a:pt x="401" y="297"/>
                  <a:pt x="401" y="297"/>
                  <a:pt x="401" y="297"/>
                </a:cubicBezTo>
                <a:cubicBezTo>
                  <a:pt x="404" y="295"/>
                  <a:pt x="407" y="293"/>
                  <a:pt x="411" y="293"/>
                </a:cubicBezTo>
                <a:cubicBezTo>
                  <a:pt x="415" y="293"/>
                  <a:pt x="418" y="295"/>
                  <a:pt x="421" y="297"/>
                </a:cubicBezTo>
                <a:cubicBezTo>
                  <a:pt x="421" y="297"/>
                  <a:pt x="421" y="297"/>
                  <a:pt x="421" y="297"/>
                </a:cubicBezTo>
                <a:cubicBezTo>
                  <a:pt x="423" y="299"/>
                  <a:pt x="425" y="303"/>
                  <a:pt x="425" y="307"/>
                </a:cubicBezTo>
                <a:cubicBezTo>
                  <a:pt x="425" y="310"/>
                  <a:pt x="423" y="313"/>
                  <a:pt x="421" y="316"/>
                </a:cubicBezTo>
                <a:cubicBezTo>
                  <a:pt x="418" y="318"/>
                  <a:pt x="415" y="320"/>
                  <a:pt x="411" y="320"/>
                </a:cubicBezTo>
                <a:cubicBezTo>
                  <a:pt x="407" y="320"/>
                  <a:pt x="404" y="318"/>
                  <a:pt x="401" y="316"/>
                </a:cubicBezTo>
                <a:cubicBezTo>
                  <a:pt x="399" y="314"/>
                  <a:pt x="397" y="310"/>
                  <a:pt x="397" y="307"/>
                </a:cubicBezTo>
                <a:cubicBezTo>
                  <a:pt x="397" y="303"/>
                  <a:pt x="399" y="299"/>
                  <a:pt x="401" y="297"/>
                </a:cubicBezTo>
                <a:close/>
                <a:moveTo>
                  <a:pt x="379" y="461"/>
                </a:moveTo>
                <a:cubicBezTo>
                  <a:pt x="379" y="461"/>
                  <a:pt x="379" y="461"/>
                  <a:pt x="379" y="461"/>
                </a:cubicBezTo>
                <a:cubicBezTo>
                  <a:pt x="387" y="469"/>
                  <a:pt x="398" y="474"/>
                  <a:pt x="411" y="474"/>
                </a:cubicBezTo>
                <a:cubicBezTo>
                  <a:pt x="424" y="474"/>
                  <a:pt x="435" y="469"/>
                  <a:pt x="443" y="461"/>
                </a:cubicBezTo>
                <a:cubicBezTo>
                  <a:pt x="443" y="460"/>
                  <a:pt x="443" y="460"/>
                  <a:pt x="443" y="460"/>
                </a:cubicBezTo>
                <a:cubicBezTo>
                  <a:pt x="452" y="452"/>
                  <a:pt x="457" y="441"/>
                  <a:pt x="457" y="428"/>
                </a:cubicBezTo>
                <a:cubicBezTo>
                  <a:pt x="457" y="416"/>
                  <a:pt x="452" y="404"/>
                  <a:pt x="443" y="396"/>
                </a:cubicBezTo>
                <a:cubicBezTo>
                  <a:pt x="443" y="396"/>
                  <a:pt x="443" y="396"/>
                  <a:pt x="443" y="396"/>
                </a:cubicBezTo>
                <a:cubicBezTo>
                  <a:pt x="435" y="388"/>
                  <a:pt x="424" y="382"/>
                  <a:pt x="411" y="382"/>
                </a:cubicBezTo>
                <a:cubicBezTo>
                  <a:pt x="398" y="382"/>
                  <a:pt x="387" y="388"/>
                  <a:pt x="379" y="396"/>
                </a:cubicBezTo>
                <a:cubicBezTo>
                  <a:pt x="379" y="396"/>
                  <a:pt x="379" y="396"/>
                  <a:pt x="379" y="396"/>
                </a:cubicBezTo>
                <a:cubicBezTo>
                  <a:pt x="370" y="404"/>
                  <a:pt x="365" y="416"/>
                  <a:pt x="365" y="428"/>
                </a:cubicBezTo>
                <a:cubicBezTo>
                  <a:pt x="365" y="441"/>
                  <a:pt x="370" y="452"/>
                  <a:pt x="379" y="460"/>
                </a:cubicBezTo>
                <a:cubicBezTo>
                  <a:pt x="379" y="461"/>
                  <a:pt x="379" y="461"/>
                  <a:pt x="379" y="461"/>
                </a:cubicBezTo>
                <a:close/>
                <a:moveTo>
                  <a:pt x="401" y="419"/>
                </a:moveTo>
                <a:cubicBezTo>
                  <a:pt x="401" y="419"/>
                  <a:pt x="401" y="419"/>
                  <a:pt x="401" y="419"/>
                </a:cubicBezTo>
                <a:cubicBezTo>
                  <a:pt x="401" y="418"/>
                  <a:pt x="401" y="418"/>
                  <a:pt x="401" y="418"/>
                </a:cubicBezTo>
                <a:cubicBezTo>
                  <a:pt x="404" y="416"/>
                  <a:pt x="407" y="414"/>
                  <a:pt x="411" y="414"/>
                </a:cubicBezTo>
                <a:cubicBezTo>
                  <a:pt x="415" y="414"/>
                  <a:pt x="418" y="416"/>
                  <a:pt x="421" y="418"/>
                </a:cubicBezTo>
                <a:cubicBezTo>
                  <a:pt x="421" y="419"/>
                  <a:pt x="421" y="419"/>
                  <a:pt x="421" y="419"/>
                </a:cubicBezTo>
                <a:cubicBezTo>
                  <a:pt x="423" y="421"/>
                  <a:pt x="425" y="424"/>
                  <a:pt x="425" y="428"/>
                </a:cubicBezTo>
                <a:cubicBezTo>
                  <a:pt x="425" y="432"/>
                  <a:pt x="423" y="435"/>
                  <a:pt x="421" y="438"/>
                </a:cubicBezTo>
                <a:cubicBezTo>
                  <a:pt x="421" y="438"/>
                  <a:pt x="421" y="438"/>
                  <a:pt x="421" y="438"/>
                </a:cubicBezTo>
                <a:cubicBezTo>
                  <a:pt x="418" y="440"/>
                  <a:pt x="415" y="441"/>
                  <a:pt x="411" y="441"/>
                </a:cubicBezTo>
                <a:cubicBezTo>
                  <a:pt x="407" y="441"/>
                  <a:pt x="404" y="440"/>
                  <a:pt x="401" y="438"/>
                </a:cubicBezTo>
                <a:cubicBezTo>
                  <a:pt x="401" y="438"/>
                  <a:pt x="401" y="438"/>
                  <a:pt x="401" y="438"/>
                </a:cubicBezTo>
                <a:cubicBezTo>
                  <a:pt x="399" y="435"/>
                  <a:pt x="397" y="432"/>
                  <a:pt x="397" y="428"/>
                </a:cubicBezTo>
                <a:cubicBezTo>
                  <a:pt x="397" y="424"/>
                  <a:pt x="399" y="421"/>
                  <a:pt x="401" y="419"/>
                </a:cubicBezTo>
                <a:close/>
                <a:moveTo>
                  <a:pt x="379" y="582"/>
                </a:moveTo>
                <a:cubicBezTo>
                  <a:pt x="379" y="582"/>
                  <a:pt x="379" y="582"/>
                  <a:pt x="379" y="582"/>
                </a:cubicBezTo>
                <a:cubicBezTo>
                  <a:pt x="387" y="590"/>
                  <a:pt x="398" y="595"/>
                  <a:pt x="411" y="595"/>
                </a:cubicBezTo>
                <a:cubicBezTo>
                  <a:pt x="424" y="595"/>
                  <a:pt x="435" y="590"/>
                  <a:pt x="443" y="582"/>
                </a:cubicBezTo>
                <a:cubicBezTo>
                  <a:pt x="443" y="582"/>
                  <a:pt x="443" y="582"/>
                  <a:pt x="443" y="582"/>
                </a:cubicBezTo>
                <a:cubicBezTo>
                  <a:pt x="452" y="574"/>
                  <a:pt x="457" y="562"/>
                  <a:pt x="457" y="550"/>
                </a:cubicBezTo>
                <a:cubicBezTo>
                  <a:pt x="457" y="537"/>
                  <a:pt x="452" y="526"/>
                  <a:pt x="443" y="517"/>
                </a:cubicBezTo>
                <a:cubicBezTo>
                  <a:pt x="443" y="517"/>
                  <a:pt x="443" y="517"/>
                  <a:pt x="443" y="517"/>
                </a:cubicBezTo>
                <a:cubicBezTo>
                  <a:pt x="435" y="509"/>
                  <a:pt x="424" y="504"/>
                  <a:pt x="411" y="504"/>
                </a:cubicBezTo>
                <a:cubicBezTo>
                  <a:pt x="398" y="504"/>
                  <a:pt x="387" y="509"/>
                  <a:pt x="379" y="517"/>
                </a:cubicBezTo>
                <a:cubicBezTo>
                  <a:pt x="370" y="526"/>
                  <a:pt x="365" y="537"/>
                  <a:pt x="365" y="550"/>
                </a:cubicBezTo>
                <a:cubicBezTo>
                  <a:pt x="365" y="562"/>
                  <a:pt x="370" y="574"/>
                  <a:pt x="379" y="582"/>
                </a:cubicBezTo>
                <a:close/>
                <a:moveTo>
                  <a:pt x="401" y="540"/>
                </a:moveTo>
                <a:cubicBezTo>
                  <a:pt x="401" y="540"/>
                  <a:pt x="401" y="540"/>
                  <a:pt x="401" y="540"/>
                </a:cubicBezTo>
                <a:cubicBezTo>
                  <a:pt x="401" y="540"/>
                  <a:pt x="401" y="540"/>
                  <a:pt x="401" y="540"/>
                </a:cubicBezTo>
                <a:cubicBezTo>
                  <a:pt x="404" y="538"/>
                  <a:pt x="407" y="536"/>
                  <a:pt x="411" y="536"/>
                </a:cubicBezTo>
                <a:cubicBezTo>
                  <a:pt x="415" y="536"/>
                  <a:pt x="418" y="538"/>
                  <a:pt x="421" y="540"/>
                </a:cubicBezTo>
                <a:cubicBezTo>
                  <a:pt x="421" y="540"/>
                  <a:pt x="421" y="540"/>
                  <a:pt x="421" y="540"/>
                </a:cubicBezTo>
                <a:cubicBezTo>
                  <a:pt x="423" y="542"/>
                  <a:pt x="425" y="546"/>
                  <a:pt x="425" y="550"/>
                </a:cubicBezTo>
                <a:cubicBezTo>
                  <a:pt x="425" y="553"/>
                  <a:pt x="423" y="557"/>
                  <a:pt x="421" y="559"/>
                </a:cubicBezTo>
                <a:cubicBezTo>
                  <a:pt x="421" y="559"/>
                  <a:pt x="421" y="559"/>
                  <a:pt x="421" y="559"/>
                </a:cubicBezTo>
                <a:cubicBezTo>
                  <a:pt x="418" y="562"/>
                  <a:pt x="415" y="563"/>
                  <a:pt x="411" y="563"/>
                </a:cubicBezTo>
                <a:cubicBezTo>
                  <a:pt x="407" y="563"/>
                  <a:pt x="404" y="562"/>
                  <a:pt x="401" y="559"/>
                </a:cubicBezTo>
                <a:cubicBezTo>
                  <a:pt x="401" y="559"/>
                  <a:pt x="401" y="559"/>
                  <a:pt x="401" y="559"/>
                </a:cubicBezTo>
                <a:cubicBezTo>
                  <a:pt x="399" y="557"/>
                  <a:pt x="397" y="553"/>
                  <a:pt x="397" y="550"/>
                </a:cubicBezTo>
                <a:cubicBezTo>
                  <a:pt x="397" y="546"/>
                  <a:pt x="399" y="542"/>
                  <a:pt x="401" y="540"/>
                </a:cubicBezTo>
                <a:close/>
                <a:moveTo>
                  <a:pt x="131" y="461"/>
                </a:moveTo>
                <a:cubicBezTo>
                  <a:pt x="131" y="461"/>
                  <a:pt x="131" y="461"/>
                  <a:pt x="131" y="461"/>
                </a:cubicBezTo>
                <a:cubicBezTo>
                  <a:pt x="139" y="469"/>
                  <a:pt x="151" y="474"/>
                  <a:pt x="163" y="474"/>
                </a:cubicBezTo>
                <a:cubicBezTo>
                  <a:pt x="176" y="474"/>
                  <a:pt x="187" y="469"/>
                  <a:pt x="196" y="461"/>
                </a:cubicBezTo>
                <a:cubicBezTo>
                  <a:pt x="196" y="460"/>
                  <a:pt x="196" y="460"/>
                  <a:pt x="196" y="460"/>
                </a:cubicBezTo>
                <a:cubicBezTo>
                  <a:pt x="204" y="452"/>
                  <a:pt x="209" y="441"/>
                  <a:pt x="209" y="428"/>
                </a:cubicBezTo>
                <a:cubicBezTo>
                  <a:pt x="209" y="416"/>
                  <a:pt x="204" y="404"/>
                  <a:pt x="196" y="396"/>
                </a:cubicBezTo>
                <a:cubicBezTo>
                  <a:pt x="196" y="396"/>
                  <a:pt x="196" y="396"/>
                  <a:pt x="196" y="396"/>
                </a:cubicBezTo>
                <a:cubicBezTo>
                  <a:pt x="187" y="388"/>
                  <a:pt x="176" y="382"/>
                  <a:pt x="163" y="382"/>
                </a:cubicBezTo>
                <a:cubicBezTo>
                  <a:pt x="151" y="382"/>
                  <a:pt x="139" y="388"/>
                  <a:pt x="131" y="396"/>
                </a:cubicBezTo>
                <a:cubicBezTo>
                  <a:pt x="131" y="396"/>
                  <a:pt x="131" y="396"/>
                  <a:pt x="131" y="396"/>
                </a:cubicBezTo>
                <a:cubicBezTo>
                  <a:pt x="123" y="404"/>
                  <a:pt x="118" y="416"/>
                  <a:pt x="118" y="428"/>
                </a:cubicBezTo>
                <a:cubicBezTo>
                  <a:pt x="118" y="441"/>
                  <a:pt x="123" y="452"/>
                  <a:pt x="131" y="460"/>
                </a:cubicBezTo>
                <a:cubicBezTo>
                  <a:pt x="131" y="461"/>
                  <a:pt x="131" y="461"/>
                  <a:pt x="131" y="461"/>
                </a:cubicBezTo>
                <a:close/>
                <a:moveTo>
                  <a:pt x="154" y="419"/>
                </a:moveTo>
                <a:cubicBezTo>
                  <a:pt x="154" y="419"/>
                  <a:pt x="154" y="419"/>
                  <a:pt x="154" y="419"/>
                </a:cubicBezTo>
                <a:cubicBezTo>
                  <a:pt x="154" y="418"/>
                  <a:pt x="154" y="418"/>
                  <a:pt x="154" y="418"/>
                </a:cubicBezTo>
                <a:cubicBezTo>
                  <a:pt x="156" y="416"/>
                  <a:pt x="159" y="414"/>
                  <a:pt x="163" y="414"/>
                </a:cubicBezTo>
                <a:cubicBezTo>
                  <a:pt x="167" y="414"/>
                  <a:pt x="171" y="416"/>
                  <a:pt x="173" y="418"/>
                </a:cubicBezTo>
                <a:cubicBezTo>
                  <a:pt x="173" y="419"/>
                  <a:pt x="173" y="419"/>
                  <a:pt x="173" y="419"/>
                </a:cubicBezTo>
                <a:cubicBezTo>
                  <a:pt x="176" y="421"/>
                  <a:pt x="177" y="424"/>
                  <a:pt x="177" y="428"/>
                </a:cubicBezTo>
                <a:cubicBezTo>
                  <a:pt x="177" y="432"/>
                  <a:pt x="176" y="435"/>
                  <a:pt x="173" y="438"/>
                </a:cubicBezTo>
                <a:cubicBezTo>
                  <a:pt x="173" y="438"/>
                  <a:pt x="173" y="438"/>
                  <a:pt x="173" y="438"/>
                </a:cubicBezTo>
                <a:cubicBezTo>
                  <a:pt x="171" y="440"/>
                  <a:pt x="167" y="441"/>
                  <a:pt x="163" y="441"/>
                </a:cubicBezTo>
                <a:cubicBezTo>
                  <a:pt x="159" y="441"/>
                  <a:pt x="156" y="440"/>
                  <a:pt x="154" y="438"/>
                </a:cubicBezTo>
                <a:cubicBezTo>
                  <a:pt x="154" y="438"/>
                  <a:pt x="154" y="438"/>
                  <a:pt x="154" y="438"/>
                </a:cubicBezTo>
                <a:cubicBezTo>
                  <a:pt x="151" y="435"/>
                  <a:pt x="150" y="432"/>
                  <a:pt x="150" y="428"/>
                </a:cubicBezTo>
                <a:cubicBezTo>
                  <a:pt x="150" y="424"/>
                  <a:pt x="151" y="421"/>
                  <a:pt x="154" y="419"/>
                </a:cubicBezTo>
                <a:close/>
                <a:moveTo>
                  <a:pt x="131" y="582"/>
                </a:moveTo>
                <a:cubicBezTo>
                  <a:pt x="131" y="582"/>
                  <a:pt x="131" y="582"/>
                  <a:pt x="131" y="582"/>
                </a:cubicBezTo>
                <a:cubicBezTo>
                  <a:pt x="139" y="590"/>
                  <a:pt x="151" y="595"/>
                  <a:pt x="163" y="595"/>
                </a:cubicBezTo>
                <a:cubicBezTo>
                  <a:pt x="176" y="595"/>
                  <a:pt x="187" y="590"/>
                  <a:pt x="196" y="582"/>
                </a:cubicBezTo>
                <a:cubicBezTo>
                  <a:pt x="196" y="582"/>
                  <a:pt x="196" y="582"/>
                  <a:pt x="196" y="582"/>
                </a:cubicBezTo>
                <a:cubicBezTo>
                  <a:pt x="204" y="574"/>
                  <a:pt x="209" y="562"/>
                  <a:pt x="209" y="550"/>
                </a:cubicBezTo>
                <a:cubicBezTo>
                  <a:pt x="209" y="537"/>
                  <a:pt x="204" y="526"/>
                  <a:pt x="196" y="517"/>
                </a:cubicBezTo>
                <a:cubicBezTo>
                  <a:pt x="196" y="517"/>
                  <a:pt x="196" y="517"/>
                  <a:pt x="196" y="517"/>
                </a:cubicBezTo>
                <a:cubicBezTo>
                  <a:pt x="187" y="509"/>
                  <a:pt x="176" y="504"/>
                  <a:pt x="163" y="504"/>
                </a:cubicBezTo>
                <a:cubicBezTo>
                  <a:pt x="151" y="504"/>
                  <a:pt x="139" y="509"/>
                  <a:pt x="131" y="517"/>
                </a:cubicBezTo>
                <a:cubicBezTo>
                  <a:pt x="131" y="517"/>
                  <a:pt x="131" y="517"/>
                  <a:pt x="131" y="517"/>
                </a:cubicBezTo>
                <a:cubicBezTo>
                  <a:pt x="123" y="526"/>
                  <a:pt x="118" y="537"/>
                  <a:pt x="118" y="550"/>
                </a:cubicBezTo>
                <a:cubicBezTo>
                  <a:pt x="118" y="562"/>
                  <a:pt x="123" y="574"/>
                  <a:pt x="131" y="582"/>
                </a:cubicBezTo>
                <a:cubicBezTo>
                  <a:pt x="131" y="582"/>
                  <a:pt x="131" y="582"/>
                  <a:pt x="131" y="582"/>
                </a:cubicBezTo>
                <a:close/>
                <a:moveTo>
                  <a:pt x="154" y="540"/>
                </a:moveTo>
                <a:cubicBezTo>
                  <a:pt x="154" y="540"/>
                  <a:pt x="154" y="540"/>
                  <a:pt x="154" y="540"/>
                </a:cubicBezTo>
                <a:cubicBezTo>
                  <a:pt x="154" y="540"/>
                  <a:pt x="154" y="540"/>
                  <a:pt x="154" y="540"/>
                </a:cubicBezTo>
                <a:cubicBezTo>
                  <a:pt x="156" y="538"/>
                  <a:pt x="159" y="536"/>
                  <a:pt x="163" y="536"/>
                </a:cubicBezTo>
                <a:cubicBezTo>
                  <a:pt x="167" y="536"/>
                  <a:pt x="171" y="538"/>
                  <a:pt x="173" y="540"/>
                </a:cubicBezTo>
                <a:cubicBezTo>
                  <a:pt x="173" y="540"/>
                  <a:pt x="173" y="540"/>
                  <a:pt x="173" y="540"/>
                </a:cubicBezTo>
                <a:cubicBezTo>
                  <a:pt x="176" y="542"/>
                  <a:pt x="177" y="546"/>
                  <a:pt x="177" y="550"/>
                </a:cubicBezTo>
                <a:cubicBezTo>
                  <a:pt x="177" y="553"/>
                  <a:pt x="176" y="557"/>
                  <a:pt x="173" y="559"/>
                </a:cubicBezTo>
                <a:cubicBezTo>
                  <a:pt x="173" y="559"/>
                  <a:pt x="173" y="559"/>
                  <a:pt x="173" y="559"/>
                </a:cubicBezTo>
                <a:cubicBezTo>
                  <a:pt x="171" y="562"/>
                  <a:pt x="167" y="563"/>
                  <a:pt x="163" y="563"/>
                </a:cubicBezTo>
                <a:cubicBezTo>
                  <a:pt x="159" y="563"/>
                  <a:pt x="156" y="562"/>
                  <a:pt x="154" y="559"/>
                </a:cubicBezTo>
                <a:cubicBezTo>
                  <a:pt x="154" y="559"/>
                  <a:pt x="154" y="559"/>
                  <a:pt x="154" y="559"/>
                </a:cubicBezTo>
                <a:cubicBezTo>
                  <a:pt x="151" y="557"/>
                  <a:pt x="150" y="553"/>
                  <a:pt x="150" y="550"/>
                </a:cubicBezTo>
                <a:cubicBezTo>
                  <a:pt x="150" y="546"/>
                  <a:pt x="151" y="542"/>
                  <a:pt x="154" y="540"/>
                </a:cubicBezTo>
                <a:close/>
                <a:moveTo>
                  <a:pt x="255" y="339"/>
                </a:moveTo>
                <a:cubicBezTo>
                  <a:pt x="255" y="339"/>
                  <a:pt x="255" y="339"/>
                  <a:pt x="255" y="339"/>
                </a:cubicBezTo>
                <a:cubicBezTo>
                  <a:pt x="263" y="347"/>
                  <a:pt x="275" y="352"/>
                  <a:pt x="287" y="352"/>
                </a:cubicBezTo>
                <a:cubicBezTo>
                  <a:pt x="300" y="352"/>
                  <a:pt x="311" y="347"/>
                  <a:pt x="319" y="339"/>
                </a:cubicBezTo>
                <a:cubicBezTo>
                  <a:pt x="328" y="331"/>
                  <a:pt x="333" y="319"/>
                  <a:pt x="333" y="307"/>
                </a:cubicBezTo>
                <a:cubicBezTo>
                  <a:pt x="333" y="294"/>
                  <a:pt x="328" y="283"/>
                  <a:pt x="319" y="274"/>
                </a:cubicBezTo>
                <a:cubicBezTo>
                  <a:pt x="311" y="266"/>
                  <a:pt x="300" y="261"/>
                  <a:pt x="287" y="261"/>
                </a:cubicBezTo>
                <a:cubicBezTo>
                  <a:pt x="275" y="261"/>
                  <a:pt x="263" y="266"/>
                  <a:pt x="255" y="274"/>
                </a:cubicBezTo>
                <a:cubicBezTo>
                  <a:pt x="255" y="274"/>
                  <a:pt x="255" y="274"/>
                  <a:pt x="255" y="274"/>
                </a:cubicBezTo>
                <a:cubicBezTo>
                  <a:pt x="246" y="283"/>
                  <a:pt x="241" y="294"/>
                  <a:pt x="241" y="307"/>
                </a:cubicBezTo>
                <a:cubicBezTo>
                  <a:pt x="241" y="319"/>
                  <a:pt x="246" y="330"/>
                  <a:pt x="255" y="339"/>
                </a:cubicBezTo>
                <a:cubicBezTo>
                  <a:pt x="255" y="339"/>
                  <a:pt x="255" y="339"/>
                  <a:pt x="255" y="339"/>
                </a:cubicBezTo>
                <a:close/>
                <a:moveTo>
                  <a:pt x="278" y="297"/>
                </a:moveTo>
                <a:cubicBezTo>
                  <a:pt x="278" y="297"/>
                  <a:pt x="278" y="297"/>
                  <a:pt x="278" y="297"/>
                </a:cubicBezTo>
                <a:cubicBezTo>
                  <a:pt x="278" y="297"/>
                  <a:pt x="278" y="297"/>
                  <a:pt x="278" y="297"/>
                </a:cubicBezTo>
                <a:cubicBezTo>
                  <a:pt x="280" y="295"/>
                  <a:pt x="283" y="293"/>
                  <a:pt x="287" y="293"/>
                </a:cubicBezTo>
                <a:cubicBezTo>
                  <a:pt x="291" y="293"/>
                  <a:pt x="294" y="295"/>
                  <a:pt x="296" y="297"/>
                </a:cubicBezTo>
                <a:cubicBezTo>
                  <a:pt x="297" y="297"/>
                  <a:pt x="297" y="297"/>
                  <a:pt x="297" y="297"/>
                </a:cubicBezTo>
                <a:cubicBezTo>
                  <a:pt x="299" y="299"/>
                  <a:pt x="301" y="303"/>
                  <a:pt x="301" y="307"/>
                </a:cubicBezTo>
                <a:cubicBezTo>
                  <a:pt x="301" y="310"/>
                  <a:pt x="299" y="313"/>
                  <a:pt x="296" y="316"/>
                </a:cubicBezTo>
                <a:cubicBezTo>
                  <a:pt x="294" y="318"/>
                  <a:pt x="291" y="320"/>
                  <a:pt x="287" y="320"/>
                </a:cubicBezTo>
                <a:cubicBezTo>
                  <a:pt x="283" y="320"/>
                  <a:pt x="280" y="318"/>
                  <a:pt x="278" y="316"/>
                </a:cubicBezTo>
                <a:cubicBezTo>
                  <a:pt x="275" y="314"/>
                  <a:pt x="273" y="310"/>
                  <a:pt x="273" y="307"/>
                </a:cubicBezTo>
                <a:cubicBezTo>
                  <a:pt x="273" y="303"/>
                  <a:pt x="275" y="299"/>
                  <a:pt x="278" y="297"/>
                </a:cubicBezTo>
                <a:close/>
                <a:moveTo>
                  <a:pt x="671" y="0"/>
                </a:moveTo>
                <a:cubicBezTo>
                  <a:pt x="671" y="0"/>
                  <a:pt x="671" y="0"/>
                  <a:pt x="671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670"/>
                  <a:pt x="0" y="670"/>
                  <a:pt x="0" y="670"/>
                </a:cubicBezTo>
                <a:cubicBezTo>
                  <a:pt x="0" y="686"/>
                  <a:pt x="12" y="698"/>
                  <a:pt x="27" y="698"/>
                </a:cubicBezTo>
                <a:cubicBezTo>
                  <a:pt x="671" y="698"/>
                  <a:pt x="671" y="698"/>
                  <a:pt x="671" y="698"/>
                </a:cubicBezTo>
                <a:cubicBezTo>
                  <a:pt x="686" y="698"/>
                  <a:pt x="698" y="686"/>
                  <a:pt x="698" y="670"/>
                </a:cubicBezTo>
                <a:cubicBezTo>
                  <a:pt x="698" y="27"/>
                  <a:pt x="698" y="27"/>
                  <a:pt x="698" y="27"/>
                </a:cubicBezTo>
                <a:cubicBezTo>
                  <a:pt x="698" y="12"/>
                  <a:pt x="686" y="0"/>
                  <a:pt x="671" y="0"/>
                </a:cubicBezTo>
                <a:close/>
                <a:moveTo>
                  <a:pt x="644" y="644"/>
                </a:moveTo>
                <a:cubicBezTo>
                  <a:pt x="644" y="644"/>
                  <a:pt x="644" y="644"/>
                  <a:pt x="644" y="644"/>
                </a:cubicBezTo>
                <a:cubicBezTo>
                  <a:pt x="54" y="644"/>
                  <a:pt x="54" y="644"/>
                  <a:pt x="54" y="644"/>
                </a:cubicBezTo>
                <a:cubicBezTo>
                  <a:pt x="54" y="210"/>
                  <a:pt x="54" y="210"/>
                  <a:pt x="54" y="210"/>
                </a:cubicBezTo>
                <a:cubicBezTo>
                  <a:pt x="644" y="210"/>
                  <a:pt x="644" y="210"/>
                  <a:pt x="644" y="210"/>
                </a:cubicBezTo>
                <a:cubicBezTo>
                  <a:pt x="644" y="644"/>
                  <a:pt x="644" y="644"/>
                  <a:pt x="644" y="644"/>
                </a:cubicBezTo>
                <a:close/>
                <a:moveTo>
                  <a:pt x="644" y="178"/>
                </a:moveTo>
                <a:cubicBezTo>
                  <a:pt x="644" y="178"/>
                  <a:pt x="644" y="178"/>
                  <a:pt x="644" y="178"/>
                </a:cubicBezTo>
                <a:cubicBezTo>
                  <a:pt x="54" y="178"/>
                  <a:pt x="54" y="178"/>
                  <a:pt x="54" y="178"/>
                </a:cubicBezTo>
                <a:cubicBezTo>
                  <a:pt x="54" y="53"/>
                  <a:pt x="54" y="53"/>
                  <a:pt x="54" y="53"/>
                </a:cubicBezTo>
                <a:cubicBezTo>
                  <a:pt x="107" y="53"/>
                  <a:pt x="107" y="53"/>
                  <a:pt x="107" y="53"/>
                </a:cubicBezTo>
                <a:cubicBezTo>
                  <a:pt x="107" y="93"/>
                  <a:pt x="107" y="93"/>
                  <a:pt x="107" y="93"/>
                </a:cubicBezTo>
                <a:cubicBezTo>
                  <a:pt x="107" y="108"/>
                  <a:pt x="119" y="120"/>
                  <a:pt x="134" y="120"/>
                </a:cubicBezTo>
                <a:cubicBezTo>
                  <a:pt x="148" y="120"/>
                  <a:pt x="160" y="108"/>
                  <a:pt x="160" y="93"/>
                </a:cubicBezTo>
                <a:cubicBezTo>
                  <a:pt x="160" y="53"/>
                  <a:pt x="160" y="53"/>
                  <a:pt x="160" y="53"/>
                </a:cubicBezTo>
                <a:cubicBezTo>
                  <a:pt x="250" y="53"/>
                  <a:pt x="250" y="53"/>
                  <a:pt x="250" y="53"/>
                </a:cubicBezTo>
                <a:cubicBezTo>
                  <a:pt x="250" y="93"/>
                  <a:pt x="250" y="93"/>
                  <a:pt x="250" y="93"/>
                </a:cubicBezTo>
                <a:cubicBezTo>
                  <a:pt x="250" y="108"/>
                  <a:pt x="262" y="120"/>
                  <a:pt x="277" y="120"/>
                </a:cubicBezTo>
                <a:cubicBezTo>
                  <a:pt x="292" y="120"/>
                  <a:pt x="304" y="108"/>
                  <a:pt x="304" y="93"/>
                </a:cubicBezTo>
                <a:cubicBezTo>
                  <a:pt x="304" y="53"/>
                  <a:pt x="304" y="53"/>
                  <a:pt x="304" y="53"/>
                </a:cubicBezTo>
                <a:cubicBezTo>
                  <a:pt x="394" y="53"/>
                  <a:pt x="394" y="53"/>
                  <a:pt x="394" y="53"/>
                </a:cubicBezTo>
                <a:cubicBezTo>
                  <a:pt x="394" y="93"/>
                  <a:pt x="394" y="93"/>
                  <a:pt x="394" y="93"/>
                </a:cubicBezTo>
                <a:cubicBezTo>
                  <a:pt x="394" y="108"/>
                  <a:pt x="406" y="120"/>
                  <a:pt x="421" y="120"/>
                </a:cubicBezTo>
                <a:cubicBezTo>
                  <a:pt x="436" y="120"/>
                  <a:pt x="448" y="108"/>
                  <a:pt x="448" y="93"/>
                </a:cubicBezTo>
                <a:cubicBezTo>
                  <a:pt x="448" y="53"/>
                  <a:pt x="448" y="53"/>
                  <a:pt x="448" y="53"/>
                </a:cubicBezTo>
                <a:cubicBezTo>
                  <a:pt x="538" y="53"/>
                  <a:pt x="538" y="53"/>
                  <a:pt x="538" y="53"/>
                </a:cubicBezTo>
                <a:cubicBezTo>
                  <a:pt x="538" y="93"/>
                  <a:pt x="538" y="93"/>
                  <a:pt x="538" y="93"/>
                </a:cubicBezTo>
                <a:cubicBezTo>
                  <a:pt x="538" y="108"/>
                  <a:pt x="550" y="120"/>
                  <a:pt x="565" y="120"/>
                </a:cubicBezTo>
                <a:cubicBezTo>
                  <a:pt x="579" y="120"/>
                  <a:pt x="592" y="108"/>
                  <a:pt x="592" y="93"/>
                </a:cubicBezTo>
                <a:cubicBezTo>
                  <a:pt x="592" y="53"/>
                  <a:pt x="592" y="53"/>
                  <a:pt x="592" y="53"/>
                </a:cubicBezTo>
                <a:cubicBezTo>
                  <a:pt x="644" y="53"/>
                  <a:pt x="644" y="53"/>
                  <a:pt x="644" y="53"/>
                </a:cubicBezTo>
                <a:cubicBezTo>
                  <a:pt x="644" y="178"/>
                  <a:pt x="644" y="178"/>
                  <a:pt x="644" y="178"/>
                </a:cubicBezTo>
                <a:close/>
                <a:moveTo>
                  <a:pt x="255" y="582"/>
                </a:moveTo>
                <a:cubicBezTo>
                  <a:pt x="255" y="582"/>
                  <a:pt x="255" y="582"/>
                  <a:pt x="255" y="582"/>
                </a:cubicBezTo>
                <a:cubicBezTo>
                  <a:pt x="263" y="590"/>
                  <a:pt x="275" y="595"/>
                  <a:pt x="287" y="595"/>
                </a:cubicBezTo>
                <a:cubicBezTo>
                  <a:pt x="300" y="595"/>
                  <a:pt x="311" y="590"/>
                  <a:pt x="319" y="582"/>
                </a:cubicBezTo>
                <a:cubicBezTo>
                  <a:pt x="328" y="574"/>
                  <a:pt x="333" y="562"/>
                  <a:pt x="333" y="550"/>
                </a:cubicBezTo>
                <a:cubicBezTo>
                  <a:pt x="333" y="537"/>
                  <a:pt x="328" y="526"/>
                  <a:pt x="319" y="517"/>
                </a:cubicBezTo>
                <a:cubicBezTo>
                  <a:pt x="311" y="509"/>
                  <a:pt x="300" y="504"/>
                  <a:pt x="287" y="504"/>
                </a:cubicBezTo>
                <a:cubicBezTo>
                  <a:pt x="275" y="504"/>
                  <a:pt x="263" y="509"/>
                  <a:pt x="255" y="517"/>
                </a:cubicBezTo>
                <a:cubicBezTo>
                  <a:pt x="255" y="517"/>
                  <a:pt x="255" y="517"/>
                  <a:pt x="255" y="517"/>
                </a:cubicBezTo>
                <a:cubicBezTo>
                  <a:pt x="246" y="526"/>
                  <a:pt x="241" y="537"/>
                  <a:pt x="241" y="550"/>
                </a:cubicBezTo>
                <a:cubicBezTo>
                  <a:pt x="241" y="562"/>
                  <a:pt x="246" y="574"/>
                  <a:pt x="255" y="582"/>
                </a:cubicBezTo>
                <a:cubicBezTo>
                  <a:pt x="255" y="582"/>
                  <a:pt x="255" y="582"/>
                  <a:pt x="255" y="582"/>
                </a:cubicBezTo>
                <a:close/>
                <a:moveTo>
                  <a:pt x="278" y="540"/>
                </a:moveTo>
                <a:cubicBezTo>
                  <a:pt x="278" y="540"/>
                  <a:pt x="278" y="540"/>
                  <a:pt x="278" y="540"/>
                </a:cubicBezTo>
                <a:cubicBezTo>
                  <a:pt x="278" y="540"/>
                  <a:pt x="278" y="540"/>
                  <a:pt x="278" y="540"/>
                </a:cubicBezTo>
                <a:cubicBezTo>
                  <a:pt x="280" y="538"/>
                  <a:pt x="283" y="536"/>
                  <a:pt x="287" y="536"/>
                </a:cubicBezTo>
                <a:cubicBezTo>
                  <a:pt x="291" y="536"/>
                  <a:pt x="294" y="538"/>
                  <a:pt x="296" y="540"/>
                </a:cubicBezTo>
                <a:cubicBezTo>
                  <a:pt x="297" y="540"/>
                  <a:pt x="297" y="540"/>
                  <a:pt x="297" y="540"/>
                </a:cubicBezTo>
                <a:cubicBezTo>
                  <a:pt x="299" y="542"/>
                  <a:pt x="301" y="546"/>
                  <a:pt x="301" y="550"/>
                </a:cubicBezTo>
                <a:cubicBezTo>
                  <a:pt x="301" y="553"/>
                  <a:pt x="299" y="557"/>
                  <a:pt x="297" y="559"/>
                </a:cubicBezTo>
                <a:cubicBezTo>
                  <a:pt x="296" y="559"/>
                  <a:pt x="296" y="559"/>
                  <a:pt x="296" y="559"/>
                </a:cubicBezTo>
                <a:cubicBezTo>
                  <a:pt x="294" y="562"/>
                  <a:pt x="291" y="563"/>
                  <a:pt x="287" y="563"/>
                </a:cubicBezTo>
                <a:cubicBezTo>
                  <a:pt x="283" y="563"/>
                  <a:pt x="280" y="562"/>
                  <a:pt x="278" y="559"/>
                </a:cubicBezTo>
                <a:cubicBezTo>
                  <a:pt x="278" y="559"/>
                  <a:pt x="278" y="559"/>
                  <a:pt x="278" y="559"/>
                </a:cubicBezTo>
                <a:cubicBezTo>
                  <a:pt x="275" y="557"/>
                  <a:pt x="273" y="553"/>
                  <a:pt x="273" y="550"/>
                </a:cubicBezTo>
                <a:cubicBezTo>
                  <a:pt x="273" y="546"/>
                  <a:pt x="275" y="542"/>
                  <a:pt x="278" y="540"/>
                </a:cubicBezTo>
                <a:close/>
                <a:moveTo>
                  <a:pt x="255" y="461"/>
                </a:moveTo>
                <a:cubicBezTo>
                  <a:pt x="255" y="461"/>
                  <a:pt x="255" y="461"/>
                  <a:pt x="255" y="461"/>
                </a:cubicBezTo>
                <a:cubicBezTo>
                  <a:pt x="263" y="469"/>
                  <a:pt x="275" y="474"/>
                  <a:pt x="287" y="474"/>
                </a:cubicBezTo>
                <a:cubicBezTo>
                  <a:pt x="300" y="474"/>
                  <a:pt x="311" y="469"/>
                  <a:pt x="319" y="461"/>
                </a:cubicBezTo>
                <a:cubicBezTo>
                  <a:pt x="319" y="460"/>
                  <a:pt x="319" y="460"/>
                  <a:pt x="319" y="460"/>
                </a:cubicBezTo>
                <a:cubicBezTo>
                  <a:pt x="328" y="452"/>
                  <a:pt x="333" y="441"/>
                  <a:pt x="333" y="428"/>
                </a:cubicBezTo>
                <a:cubicBezTo>
                  <a:pt x="333" y="416"/>
                  <a:pt x="328" y="404"/>
                  <a:pt x="319" y="396"/>
                </a:cubicBezTo>
                <a:cubicBezTo>
                  <a:pt x="319" y="396"/>
                  <a:pt x="319" y="396"/>
                  <a:pt x="319" y="396"/>
                </a:cubicBezTo>
                <a:cubicBezTo>
                  <a:pt x="311" y="388"/>
                  <a:pt x="300" y="382"/>
                  <a:pt x="287" y="382"/>
                </a:cubicBezTo>
                <a:cubicBezTo>
                  <a:pt x="275" y="382"/>
                  <a:pt x="263" y="388"/>
                  <a:pt x="255" y="396"/>
                </a:cubicBezTo>
                <a:cubicBezTo>
                  <a:pt x="255" y="396"/>
                  <a:pt x="255" y="396"/>
                  <a:pt x="255" y="396"/>
                </a:cubicBezTo>
                <a:cubicBezTo>
                  <a:pt x="246" y="404"/>
                  <a:pt x="241" y="416"/>
                  <a:pt x="241" y="428"/>
                </a:cubicBezTo>
                <a:cubicBezTo>
                  <a:pt x="241" y="441"/>
                  <a:pt x="246" y="452"/>
                  <a:pt x="255" y="460"/>
                </a:cubicBezTo>
                <a:cubicBezTo>
                  <a:pt x="255" y="461"/>
                  <a:pt x="255" y="461"/>
                  <a:pt x="255" y="461"/>
                </a:cubicBezTo>
                <a:close/>
                <a:moveTo>
                  <a:pt x="278" y="419"/>
                </a:moveTo>
                <a:cubicBezTo>
                  <a:pt x="278" y="419"/>
                  <a:pt x="278" y="419"/>
                  <a:pt x="278" y="419"/>
                </a:cubicBezTo>
                <a:cubicBezTo>
                  <a:pt x="278" y="418"/>
                  <a:pt x="278" y="418"/>
                  <a:pt x="278" y="418"/>
                </a:cubicBezTo>
                <a:cubicBezTo>
                  <a:pt x="280" y="416"/>
                  <a:pt x="283" y="414"/>
                  <a:pt x="287" y="414"/>
                </a:cubicBezTo>
                <a:cubicBezTo>
                  <a:pt x="291" y="414"/>
                  <a:pt x="294" y="416"/>
                  <a:pt x="296" y="418"/>
                </a:cubicBezTo>
                <a:cubicBezTo>
                  <a:pt x="297" y="419"/>
                  <a:pt x="297" y="419"/>
                  <a:pt x="297" y="419"/>
                </a:cubicBezTo>
                <a:cubicBezTo>
                  <a:pt x="299" y="421"/>
                  <a:pt x="301" y="424"/>
                  <a:pt x="301" y="428"/>
                </a:cubicBezTo>
                <a:cubicBezTo>
                  <a:pt x="301" y="432"/>
                  <a:pt x="299" y="435"/>
                  <a:pt x="297" y="438"/>
                </a:cubicBezTo>
                <a:cubicBezTo>
                  <a:pt x="296" y="438"/>
                  <a:pt x="296" y="438"/>
                  <a:pt x="296" y="438"/>
                </a:cubicBezTo>
                <a:cubicBezTo>
                  <a:pt x="294" y="440"/>
                  <a:pt x="291" y="441"/>
                  <a:pt x="287" y="441"/>
                </a:cubicBezTo>
                <a:cubicBezTo>
                  <a:pt x="283" y="441"/>
                  <a:pt x="280" y="440"/>
                  <a:pt x="278" y="438"/>
                </a:cubicBezTo>
                <a:cubicBezTo>
                  <a:pt x="278" y="438"/>
                  <a:pt x="278" y="438"/>
                  <a:pt x="278" y="438"/>
                </a:cubicBezTo>
                <a:cubicBezTo>
                  <a:pt x="275" y="435"/>
                  <a:pt x="273" y="432"/>
                  <a:pt x="273" y="428"/>
                </a:cubicBezTo>
                <a:cubicBezTo>
                  <a:pt x="273" y="424"/>
                  <a:pt x="275" y="421"/>
                  <a:pt x="278" y="419"/>
                </a:cubicBezTo>
                <a:close/>
                <a:moveTo>
                  <a:pt x="503" y="461"/>
                </a:moveTo>
                <a:cubicBezTo>
                  <a:pt x="503" y="461"/>
                  <a:pt x="503" y="461"/>
                  <a:pt x="503" y="461"/>
                </a:cubicBezTo>
                <a:cubicBezTo>
                  <a:pt x="511" y="469"/>
                  <a:pt x="523" y="474"/>
                  <a:pt x="535" y="474"/>
                </a:cubicBezTo>
                <a:cubicBezTo>
                  <a:pt x="547" y="474"/>
                  <a:pt x="559" y="469"/>
                  <a:pt x="567" y="461"/>
                </a:cubicBezTo>
                <a:cubicBezTo>
                  <a:pt x="567" y="460"/>
                  <a:pt x="567" y="460"/>
                  <a:pt x="567" y="460"/>
                </a:cubicBezTo>
                <a:cubicBezTo>
                  <a:pt x="575" y="452"/>
                  <a:pt x="581" y="441"/>
                  <a:pt x="581" y="428"/>
                </a:cubicBezTo>
                <a:cubicBezTo>
                  <a:pt x="581" y="416"/>
                  <a:pt x="575" y="404"/>
                  <a:pt x="567" y="396"/>
                </a:cubicBezTo>
                <a:cubicBezTo>
                  <a:pt x="567" y="396"/>
                  <a:pt x="567" y="396"/>
                  <a:pt x="567" y="396"/>
                </a:cubicBezTo>
                <a:cubicBezTo>
                  <a:pt x="559" y="388"/>
                  <a:pt x="547" y="382"/>
                  <a:pt x="535" y="382"/>
                </a:cubicBezTo>
                <a:cubicBezTo>
                  <a:pt x="523" y="382"/>
                  <a:pt x="511" y="388"/>
                  <a:pt x="503" y="396"/>
                </a:cubicBezTo>
                <a:cubicBezTo>
                  <a:pt x="503" y="396"/>
                  <a:pt x="503" y="396"/>
                  <a:pt x="503" y="396"/>
                </a:cubicBezTo>
                <a:cubicBezTo>
                  <a:pt x="494" y="404"/>
                  <a:pt x="489" y="416"/>
                  <a:pt x="489" y="428"/>
                </a:cubicBezTo>
                <a:cubicBezTo>
                  <a:pt x="489" y="441"/>
                  <a:pt x="494" y="452"/>
                  <a:pt x="503" y="460"/>
                </a:cubicBezTo>
                <a:cubicBezTo>
                  <a:pt x="503" y="461"/>
                  <a:pt x="503" y="461"/>
                  <a:pt x="503" y="461"/>
                </a:cubicBezTo>
                <a:close/>
                <a:moveTo>
                  <a:pt x="525" y="419"/>
                </a:moveTo>
                <a:cubicBezTo>
                  <a:pt x="525" y="419"/>
                  <a:pt x="525" y="419"/>
                  <a:pt x="525" y="419"/>
                </a:cubicBezTo>
                <a:cubicBezTo>
                  <a:pt x="525" y="418"/>
                  <a:pt x="525" y="418"/>
                  <a:pt x="525" y="418"/>
                </a:cubicBezTo>
                <a:cubicBezTo>
                  <a:pt x="528" y="416"/>
                  <a:pt x="531" y="414"/>
                  <a:pt x="535" y="414"/>
                </a:cubicBezTo>
                <a:cubicBezTo>
                  <a:pt x="539" y="414"/>
                  <a:pt x="542" y="416"/>
                  <a:pt x="544" y="418"/>
                </a:cubicBezTo>
                <a:cubicBezTo>
                  <a:pt x="544" y="419"/>
                  <a:pt x="544" y="419"/>
                  <a:pt x="544" y="419"/>
                </a:cubicBezTo>
                <a:cubicBezTo>
                  <a:pt x="547" y="421"/>
                  <a:pt x="548" y="424"/>
                  <a:pt x="548" y="428"/>
                </a:cubicBezTo>
                <a:cubicBezTo>
                  <a:pt x="548" y="432"/>
                  <a:pt x="547" y="435"/>
                  <a:pt x="544" y="438"/>
                </a:cubicBezTo>
                <a:cubicBezTo>
                  <a:pt x="544" y="438"/>
                  <a:pt x="544" y="438"/>
                  <a:pt x="544" y="438"/>
                </a:cubicBezTo>
                <a:cubicBezTo>
                  <a:pt x="542" y="440"/>
                  <a:pt x="539" y="441"/>
                  <a:pt x="535" y="441"/>
                </a:cubicBezTo>
                <a:cubicBezTo>
                  <a:pt x="531" y="441"/>
                  <a:pt x="528" y="440"/>
                  <a:pt x="525" y="438"/>
                </a:cubicBezTo>
                <a:cubicBezTo>
                  <a:pt x="525" y="438"/>
                  <a:pt x="525" y="438"/>
                  <a:pt x="525" y="438"/>
                </a:cubicBezTo>
                <a:cubicBezTo>
                  <a:pt x="523" y="435"/>
                  <a:pt x="521" y="432"/>
                  <a:pt x="521" y="428"/>
                </a:cubicBezTo>
                <a:cubicBezTo>
                  <a:pt x="521" y="424"/>
                  <a:pt x="523" y="421"/>
                  <a:pt x="525" y="4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48631" name="1"/>
          <p:cNvSpPr>
            <a:spLocks noEditPoints="1"/>
          </p:cNvSpPr>
          <p:nvPr/>
        </p:nvSpPr>
        <p:spPr bwMode="auto">
          <a:xfrm>
            <a:off x="1182349" y="4814524"/>
            <a:ext cx="492803" cy="493949"/>
          </a:xfrm>
          <a:custGeom>
            <a:avLst/>
            <a:gdLst>
              <a:gd name="T0" fmla="*/ 517 w 643"/>
              <a:gd name="T1" fmla="*/ 480 h 644"/>
              <a:gd name="T2" fmla="*/ 585 w 643"/>
              <a:gd name="T3" fmla="*/ 293 h 644"/>
              <a:gd name="T4" fmla="*/ 562 w 643"/>
              <a:gd name="T5" fmla="*/ 181 h 644"/>
              <a:gd name="T6" fmla="*/ 499 w 643"/>
              <a:gd name="T7" fmla="*/ 86 h 644"/>
              <a:gd name="T8" fmla="*/ 404 w 643"/>
              <a:gd name="T9" fmla="*/ 23 h 644"/>
              <a:gd name="T10" fmla="*/ 85 w 643"/>
              <a:gd name="T11" fmla="*/ 86 h 644"/>
              <a:gd name="T12" fmla="*/ 0 w 643"/>
              <a:gd name="T13" fmla="*/ 293 h 644"/>
              <a:gd name="T14" fmla="*/ 22 w 643"/>
              <a:gd name="T15" fmla="*/ 405 h 644"/>
              <a:gd name="T16" fmla="*/ 85 w 643"/>
              <a:gd name="T17" fmla="*/ 499 h 644"/>
              <a:gd name="T18" fmla="*/ 181 w 643"/>
              <a:gd name="T19" fmla="*/ 563 h 644"/>
              <a:gd name="T20" fmla="*/ 404 w 643"/>
              <a:gd name="T21" fmla="*/ 563 h 644"/>
              <a:gd name="T22" fmla="*/ 595 w 643"/>
              <a:gd name="T23" fmla="*/ 634 h 644"/>
              <a:gd name="T24" fmla="*/ 633 w 643"/>
              <a:gd name="T25" fmla="*/ 595 h 644"/>
              <a:gd name="T26" fmla="*/ 461 w 643"/>
              <a:gd name="T27" fmla="*/ 461 h 644"/>
              <a:gd name="T28" fmla="*/ 461 w 643"/>
              <a:gd name="T29" fmla="*/ 462 h 644"/>
              <a:gd name="T30" fmla="*/ 292 w 643"/>
              <a:gd name="T31" fmla="*/ 531 h 644"/>
              <a:gd name="T32" fmla="*/ 201 w 643"/>
              <a:gd name="T33" fmla="*/ 513 h 644"/>
              <a:gd name="T34" fmla="*/ 123 w 643"/>
              <a:gd name="T35" fmla="*/ 461 h 644"/>
              <a:gd name="T36" fmla="*/ 72 w 643"/>
              <a:gd name="T37" fmla="*/ 384 h 644"/>
              <a:gd name="T38" fmla="*/ 53 w 643"/>
              <a:gd name="T39" fmla="*/ 293 h 644"/>
              <a:gd name="T40" fmla="*/ 123 w 643"/>
              <a:gd name="T41" fmla="*/ 124 h 644"/>
              <a:gd name="T42" fmla="*/ 383 w 643"/>
              <a:gd name="T43" fmla="*/ 72 h 644"/>
              <a:gd name="T44" fmla="*/ 462 w 643"/>
              <a:gd name="T45" fmla="*/ 125 h 644"/>
              <a:gd name="T46" fmla="*/ 514 w 643"/>
              <a:gd name="T47" fmla="*/ 203 h 644"/>
              <a:gd name="T48" fmla="*/ 513 w 643"/>
              <a:gd name="T49" fmla="*/ 384 h 644"/>
              <a:gd name="T50" fmla="*/ 219 w 643"/>
              <a:gd name="T51" fmla="*/ 118 h 644"/>
              <a:gd name="T52" fmla="*/ 187 w 643"/>
              <a:gd name="T53" fmla="*/ 136 h 644"/>
              <a:gd name="T54" fmla="*/ 159 w 643"/>
              <a:gd name="T55" fmla="*/ 159 h 644"/>
              <a:gd name="T56" fmla="*/ 135 w 643"/>
              <a:gd name="T57" fmla="*/ 187 h 644"/>
              <a:gd name="T58" fmla="*/ 126 w 643"/>
              <a:gd name="T59" fmla="*/ 240 h 644"/>
              <a:gd name="T60" fmla="*/ 162 w 643"/>
              <a:gd name="T61" fmla="*/ 205 h 644"/>
              <a:gd name="T62" fmla="*/ 205 w 643"/>
              <a:gd name="T63" fmla="*/ 163 h 644"/>
              <a:gd name="T64" fmla="*/ 240 w 643"/>
              <a:gd name="T65" fmla="*/ 127 h 644"/>
              <a:gd name="T66" fmla="*/ 465 w 643"/>
              <a:gd name="T67" fmla="*/ 277 h 644"/>
              <a:gd name="T68" fmla="*/ 449 w 643"/>
              <a:gd name="T69" fmla="*/ 293 h 644"/>
              <a:gd name="T70" fmla="*/ 437 w 643"/>
              <a:gd name="T71" fmla="*/ 354 h 644"/>
              <a:gd name="T72" fmla="*/ 352 w 643"/>
              <a:gd name="T73" fmla="*/ 438 h 644"/>
              <a:gd name="T74" fmla="*/ 276 w 643"/>
              <a:gd name="T75" fmla="*/ 466 h 644"/>
              <a:gd name="T76" fmla="*/ 365 w 643"/>
              <a:gd name="T77" fmla="*/ 468 h 644"/>
              <a:gd name="T78" fmla="*/ 467 w 643"/>
              <a:gd name="T79" fmla="*/ 366 h 644"/>
              <a:gd name="T80" fmla="*/ 482 w 643"/>
              <a:gd name="T81" fmla="*/ 29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43" h="644">
                <a:moveTo>
                  <a:pt x="633" y="595"/>
                </a:moveTo>
                <a:cubicBezTo>
                  <a:pt x="517" y="480"/>
                  <a:pt x="517" y="480"/>
                  <a:pt x="517" y="480"/>
                </a:cubicBezTo>
                <a:cubicBezTo>
                  <a:pt x="536" y="457"/>
                  <a:pt x="551" y="432"/>
                  <a:pt x="562" y="405"/>
                </a:cubicBezTo>
                <a:cubicBezTo>
                  <a:pt x="577" y="370"/>
                  <a:pt x="585" y="332"/>
                  <a:pt x="585" y="293"/>
                </a:cubicBezTo>
                <a:cubicBezTo>
                  <a:pt x="585" y="254"/>
                  <a:pt x="577" y="217"/>
                  <a:pt x="563" y="182"/>
                </a:cubicBezTo>
                <a:cubicBezTo>
                  <a:pt x="562" y="181"/>
                  <a:pt x="562" y="181"/>
                  <a:pt x="562" y="181"/>
                </a:cubicBezTo>
                <a:cubicBezTo>
                  <a:pt x="548" y="146"/>
                  <a:pt x="526" y="114"/>
                  <a:pt x="500" y="87"/>
                </a:cubicBezTo>
                <a:cubicBezTo>
                  <a:pt x="499" y="86"/>
                  <a:pt x="499" y="86"/>
                  <a:pt x="499" y="86"/>
                </a:cubicBezTo>
                <a:cubicBezTo>
                  <a:pt x="472" y="59"/>
                  <a:pt x="440" y="37"/>
                  <a:pt x="404" y="23"/>
                </a:cubicBezTo>
                <a:cubicBezTo>
                  <a:pt x="404" y="23"/>
                  <a:pt x="404" y="23"/>
                  <a:pt x="404" y="23"/>
                </a:cubicBezTo>
                <a:cubicBezTo>
                  <a:pt x="369" y="8"/>
                  <a:pt x="332" y="0"/>
                  <a:pt x="292" y="0"/>
                </a:cubicBezTo>
                <a:cubicBezTo>
                  <a:pt x="211" y="0"/>
                  <a:pt x="138" y="33"/>
                  <a:pt x="85" y="86"/>
                </a:cubicBezTo>
                <a:cubicBezTo>
                  <a:pt x="59" y="113"/>
                  <a:pt x="37" y="145"/>
                  <a:pt x="22" y="181"/>
                </a:cubicBezTo>
                <a:cubicBezTo>
                  <a:pt x="8" y="216"/>
                  <a:pt x="0" y="253"/>
                  <a:pt x="0" y="293"/>
                </a:cubicBezTo>
                <a:cubicBezTo>
                  <a:pt x="0" y="332"/>
                  <a:pt x="8" y="369"/>
                  <a:pt x="21" y="403"/>
                </a:cubicBezTo>
                <a:cubicBezTo>
                  <a:pt x="22" y="405"/>
                  <a:pt x="22" y="405"/>
                  <a:pt x="22" y="405"/>
                </a:cubicBezTo>
                <a:cubicBezTo>
                  <a:pt x="37" y="440"/>
                  <a:pt x="59" y="473"/>
                  <a:pt x="85" y="499"/>
                </a:cubicBezTo>
                <a:cubicBezTo>
                  <a:pt x="85" y="499"/>
                  <a:pt x="85" y="499"/>
                  <a:pt x="85" y="499"/>
                </a:cubicBezTo>
                <a:cubicBezTo>
                  <a:pt x="113" y="526"/>
                  <a:pt x="145" y="548"/>
                  <a:pt x="180" y="563"/>
                </a:cubicBezTo>
                <a:cubicBezTo>
                  <a:pt x="181" y="563"/>
                  <a:pt x="181" y="563"/>
                  <a:pt x="181" y="563"/>
                </a:cubicBezTo>
                <a:cubicBezTo>
                  <a:pt x="215" y="577"/>
                  <a:pt x="253" y="585"/>
                  <a:pt x="292" y="585"/>
                </a:cubicBezTo>
                <a:cubicBezTo>
                  <a:pt x="332" y="585"/>
                  <a:pt x="370" y="577"/>
                  <a:pt x="404" y="563"/>
                </a:cubicBezTo>
                <a:cubicBezTo>
                  <a:pt x="431" y="552"/>
                  <a:pt x="457" y="536"/>
                  <a:pt x="479" y="517"/>
                </a:cubicBezTo>
                <a:cubicBezTo>
                  <a:pt x="595" y="634"/>
                  <a:pt x="595" y="634"/>
                  <a:pt x="595" y="634"/>
                </a:cubicBezTo>
                <a:cubicBezTo>
                  <a:pt x="606" y="644"/>
                  <a:pt x="622" y="644"/>
                  <a:pt x="633" y="634"/>
                </a:cubicBezTo>
                <a:cubicBezTo>
                  <a:pt x="643" y="623"/>
                  <a:pt x="643" y="606"/>
                  <a:pt x="633" y="595"/>
                </a:cubicBezTo>
                <a:close/>
                <a:moveTo>
                  <a:pt x="461" y="461"/>
                </a:moveTo>
                <a:cubicBezTo>
                  <a:pt x="461" y="461"/>
                  <a:pt x="461" y="461"/>
                  <a:pt x="461" y="461"/>
                </a:cubicBezTo>
                <a:cubicBezTo>
                  <a:pt x="461" y="462"/>
                  <a:pt x="461" y="462"/>
                  <a:pt x="461" y="462"/>
                </a:cubicBezTo>
                <a:cubicBezTo>
                  <a:pt x="461" y="462"/>
                  <a:pt x="461" y="462"/>
                  <a:pt x="461" y="462"/>
                </a:cubicBezTo>
                <a:cubicBezTo>
                  <a:pt x="439" y="484"/>
                  <a:pt x="413" y="501"/>
                  <a:pt x="383" y="513"/>
                </a:cubicBezTo>
                <a:cubicBezTo>
                  <a:pt x="356" y="525"/>
                  <a:pt x="325" y="531"/>
                  <a:pt x="292" y="531"/>
                </a:cubicBezTo>
                <a:cubicBezTo>
                  <a:pt x="260" y="531"/>
                  <a:pt x="229" y="525"/>
                  <a:pt x="201" y="513"/>
                </a:cubicBezTo>
                <a:cubicBezTo>
                  <a:pt x="201" y="513"/>
                  <a:pt x="201" y="513"/>
                  <a:pt x="201" y="513"/>
                </a:cubicBezTo>
                <a:cubicBezTo>
                  <a:pt x="172" y="501"/>
                  <a:pt x="145" y="484"/>
                  <a:pt x="123" y="462"/>
                </a:cubicBezTo>
                <a:cubicBezTo>
                  <a:pt x="123" y="461"/>
                  <a:pt x="123" y="461"/>
                  <a:pt x="123" y="461"/>
                </a:cubicBezTo>
                <a:cubicBezTo>
                  <a:pt x="123" y="461"/>
                  <a:pt x="123" y="461"/>
                  <a:pt x="123" y="461"/>
                </a:cubicBezTo>
                <a:cubicBezTo>
                  <a:pt x="101" y="439"/>
                  <a:pt x="84" y="413"/>
                  <a:pt x="72" y="384"/>
                </a:cubicBezTo>
                <a:cubicBezTo>
                  <a:pt x="71" y="383"/>
                  <a:pt x="71" y="383"/>
                  <a:pt x="71" y="383"/>
                </a:cubicBezTo>
                <a:cubicBezTo>
                  <a:pt x="60" y="355"/>
                  <a:pt x="53" y="325"/>
                  <a:pt x="53" y="293"/>
                </a:cubicBezTo>
                <a:cubicBezTo>
                  <a:pt x="53" y="260"/>
                  <a:pt x="60" y="229"/>
                  <a:pt x="72" y="201"/>
                </a:cubicBezTo>
                <a:cubicBezTo>
                  <a:pt x="84" y="172"/>
                  <a:pt x="101" y="146"/>
                  <a:pt x="123" y="124"/>
                </a:cubicBezTo>
                <a:cubicBezTo>
                  <a:pt x="167" y="81"/>
                  <a:pt x="226" y="54"/>
                  <a:pt x="292" y="54"/>
                </a:cubicBezTo>
                <a:cubicBezTo>
                  <a:pt x="325" y="54"/>
                  <a:pt x="356" y="60"/>
                  <a:pt x="383" y="72"/>
                </a:cubicBezTo>
                <a:cubicBezTo>
                  <a:pt x="413" y="84"/>
                  <a:pt x="439" y="102"/>
                  <a:pt x="461" y="124"/>
                </a:cubicBezTo>
                <a:cubicBezTo>
                  <a:pt x="462" y="125"/>
                  <a:pt x="462" y="125"/>
                  <a:pt x="462" y="125"/>
                </a:cubicBezTo>
                <a:cubicBezTo>
                  <a:pt x="484" y="147"/>
                  <a:pt x="501" y="173"/>
                  <a:pt x="513" y="201"/>
                </a:cubicBezTo>
                <a:cubicBezTo>
                  <a:pt x="514" y="203"/>
                  <a:pt x="514" y="203"/>
                  <a:pt x="514" y="203"/>
                </a:cubicBezTo>
                <a:cubicBezTo>
                  <a:pt x="525" y="230"/>
                  <a:pt x="531" y="261"/>
                  <a:pt x="531" y="293"/>
                </a:cubicBezTo>
                <a:cubicBezTo>
                  <a:pt x="531" y="325"/>
                  <a:pt x="525" y="356"/>
                  <a:pt x="513" y="384"/>
                </a:cubicBezTo>
                <a:cubicBezTo>
                  <a:pt x="501" y="413"/>
                  <a:pt x="483" y="440"/>
                  <a:pt x="461" y="461"/>
                </a:cubicBezTo>
                <a:close/>
                <a:moveTo>
                  <a:pt x="219" y="118"/>
                </a:moveTo>
                <a:cubicBezTo>
                  <a:pt x="219" y="118"/>
                  <a:pt x="219" y="118"/>
                  <a:pt x="219" y="118"/>
                </a:cubicBezTo>
                <a:cubicBezTo>
                  <a:pt x="207" y="123"/>
                  <a:pt x="197" y="129"/>
                  <a:pt x="187" y="136"/>
                </a:cubicBezTo>
                <a:cubicBezTo>
                  <a:pt x="177" y="142"/>
                  <a:pt x="167" y="150"/>
                  <a:pt x="159" y="159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50" y="168"/>
                  <a:pt x="142" y="177"/>
                  <a:pt x="135" y="187"/>
                </a:cubicBezTo>
                <a:cubicBezTo>
                  <a:pt x="129" y="197"/>
                  <a:pt x="123" y="208"/>
                  <a:pt x="118" y="219"/>
                </a:cubicBezTo>
                <a:cubicBezTo>
                  <a:pt x="114" y="227"/>
                  <a:pt x="118" y="237"/>
                  <a:pt x="126" y="240"/>
                </a:cubicBezTo>
                <a:cubicBezTo>
                  <a:pt x="135" y="244"/>
                  <a:pt x="144" y="240"/>
                  <a:pt x="147" y="232"/>
                </a:cubicBezTo>
                <a:cubicBezTo>
                  <a:pt x="151" y="222"/>
                  <a:pt x="156" y="213"/>
                  <a:pt x="162" y="205"/>
                </a:cubicBezTo>
                <a:cubicBezTo>
                  <a:pt x="168" y="197"/>
                  <a:pt x="174" y="189"/>
                  <a:pt x="181" y="182"/>
                </a:cubicBezTo>
                <a:cubicBezTo>
                  <a:pt x="188" y="174"/>
                  <a:pt x="196" y="168"/>
                  <a:pt x="205" y="163"/>
                </a:cubicBezTo>
                <a:cubicBezTo>
                  <a:pt x="213" y="157"/>
                  <a:pt x="222" y="152"/>
                  <a:pt x="231" y="148"/>
                </a:cubicBezTo>
                <a:cubicBezTo>
                  <a:pt x="239" y="144"/>
                  <a:pt x="243" y="135"/>
                  <a:pt x="240" y="127"/>
                </a:cubicBezTo>
                <a:cubicBezTo>
                  <a:pt x="236" y="119"/>
                  <a:pt x="227" y="115"/>
                  <a:pt x="219" y="118"/>
                </a:cubicBezTo>
                <a:close/>
                <a:moveTo>
                  <a:pt x="465" y="277"/>
                </a:moveTo>
                <a:cubicBezTo>
                  <a:pt x="465" y="277"/>
                  <a:pt x="465" y="277"/>
                  <a:pt x="465" y="277"/>
                </a:cubicBezTo>
                <a:cubicBezTo>
                  <a:pt x="457" y="277"/>
                  <a:pt x="449" y="284"/>
                  <a:pt x="449" y="293"/>
                </a:cubicBezTo>
                <a:cubicBezTo>
                  <a:pt x="449" y="313"/>
                  <a:pt x="445" y="334"/>
                  <a:pt x="438" y="353"/>
                </a:cubicBezTo>
                <a:cubicBezTo>
                  <a:pt x="437" y="354"/>
                  <a:pt x="437" y="354"/>
                  <a:pt x="437" y="354"/>
                </a:cubicBezTo>
                <a:cubicBezTo>
                  <a:pt x="430" y="372"/>
                  <a:pt x="418" y="389"/>
                  <a:pt x="403" y="404"/>
                </a:cubicBezTo>
                <a:cubicBezTo>
                  <a:pt x="388" y="419"/>
                  <a:pt x="371" y="430"/>
                  <a:pt x="352" y="438"/>
                </a:cubicBezTo>
                <a:cubicBezTo>
                  <a:pt x="333" y="446"/>
                  <a:pt x="313" y="450"/>
                  <a:pt x="292" y="450"/>
                </a:cubicBezTo>
                <a:cubicBezTo>
                  <a:pt x="283" y="450"/>
                  <a:pt x="276" y="457"/>
                  <a:pt x="276" y="466"/>
                </a:cubicBezTo>
                <a:cubicBezTo>
                  <a:pt x="276" y="475"/>
                  <a:pt x="283" y="482"/>
                  <a:pt x="292" y="482"/>
                </a:cubicBezTo>
                <a:cubicBezTo>
                  <a:pt x="317" y="482"/>
                  <a:pt x="341" y="477"/>
                  <a:pt x="365" y="468"/>
                </a:cubicBezTo>
                <a:cubicBezTo>
                  <a:pt x="387" y="458"/>
                  <a:pt x="408" y="445"/>
                  <a:pt x="426" y="427"/>
                </a:cubicBezTo>
                <a:cubicBezTo>
                  <a:pt x="444" y="409"/>
                  <a:pt x="458" y="388"/>
                  <a:pt x="467" y="366"/>
                </a:cubicBezTo>
                <a:cubicBezTo>
                  <a:pt x="467" y="365"/>
                  <a:pt x="467" y="365"/>
                  <a:pt x="467" y="365"/>
                </a:cubicBezTo>
                <a:cubicBezTo>
                  <a:pt x="477" y="342"/>
                  <a:pt x="482" y="317"/>
                  <a:pt x="482" y="293"/>
                </a:cubicBezTo>
                <a:cubicBezTo>
                  <a:pt x="482" y="284"/>
                  <a:pt x="474" y="277"/>
                  <a:pt x="465" y="2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48632" name="文本框 1" descr="7b0a20202020227461726765744d6f64756c65223a20226b6f6e6c696e65666f6e7473220a7d0a"/>
          <p:cNvSpPr txBox="1"/>
          <p:nvPr/>
        </p:nvSpPr>
        <p:spPr>
          <a:xfrm>
            <a:off x="401955" y="191135"/>
            <a:ext cx="11144366" cy="6492240"/>
          </a:xfrm>
          <a:prstGeom prst="rect">
            <a:avLst/>
          </a:prstGeom>
          <a:solidFill>
            <a:srgbClr val="96B9C6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（三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）单一性条目与综合性条目的逻辑关系</a:t>
            </a:r>
          </a:p>
          <a:p>
            <a:endParaRPr lang="zh-CN" altLang="en-US" sz="36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综合性条目：全、密、高、深, 偏重于总论、汇集、</a:t>
            </a:r>
          </a:p>
          <a:p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概括意义, 需要总揽全局、兼顾各方。</a:t>
            </a:r>
          </a:p>
          <a:p>
            <a:r>
              <a:rPr lang="en-US" altLang="zh-CN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 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深，基本数据、位次、占比等信息。 </a:t>
            </a:r>
          </a:p>
          <a:p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单一性条目：大、要、新、特, 偏重于典型、实例、</a:t>
            </a:r>
          </a:p>
          <a:p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 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样本意义, 无须着眼全局、关照整体。</a:t>
            </a:r>
          </a:p>
          <a:p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综合性条目：高度概括，是年鉴的“复合细胞”</a:t>
            </a:r>
          </a:p>
          <a:p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单一性条目：一事一条，是年鉴的“单体细胞”</a:t>
            </a:r>
          </a:p>
          <a:p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综合性条目：站位高、起点高, 概括要求高。</a:t>
            </a:r>
          </a:p>
          <a:p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单一性条目：要义是时间、地点、主体、过程、结果、</a:t>
            </a:r>
          </a:p>
          <a:p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 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成效等要素齐全, “麻雀虽小, 五脏俱全”。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779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f470a70-0d92-4f07-858e-b62ee0aaa7e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520,&quot;width&quot;:1051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728,&quot;width&quot;:9316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5783</Words>
  <Application>Microsoft Office PowerPoint</Application>
  <PresentationFormat>宽屏</PresentationFormat>
  <Paragraphs>282</Paragraphs>
  <Slides>74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74</vt:i4>
      </vt:variant>
    </vt:vector>
  </HeadingPairs>
  <TitlesOfParts>
    <vt:vector size="91" baseType="lpstr">
      <vt:lpstr>等线</vt:lpstr>
      <vt:lpstr>等线 Light</vt:lpstr>
      <vt:lpstr>方正仿宋_GBK</vt:lpstr>
      <vt:lpstr>方正风雅宋简体</vt:lpstr>
      <vt:lpstr>方正公文小标宋</vt:lpstr>
      <vt:lpstr>仿宋</vt:lpstr>
      <vt:lpstr>汉仪昌黎宋刻本(原版)W</vt:lpstr>
      <vt:lpstr>黑体</vt:lpstr>
      <vt:lpstr>华文琥珀</vt:lpstr>
      <vt:lpstr>楷体</vt:lpstr>
      <vt:lpstr>宋体</vt:lpstr>
      <vt:lpstr>微软雅黑</vt:lpstr>
      <vt:lpstr>Arial</vt:lpstr>
      <vt:lpstr>Calibri</vt:lpstr>
      <vt:lpstr>Times New Roman</vt:lpstr>
      <vt:lpstr>Wingdings 2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123</dc:creator>
  <cp:lastModifiedBy>张 三</cp:lastModifiedBy>
  <cp:revision>2</cp:revision>
  <dcterms:created xsi:type="dcterms:W3CDTF">2020-04-19T16:01:00Z</dcterms:created>
  <dcterms:modified xsi:type="dcterms:W3CDTF">2021-11-23T06:10:36Z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KSOTemplateUUID">
    <vt:lpwstr>v1.0_mb_P3feDp7x+/rcOEvlfxDHIg==</vt:lpwstr>
  </property>
  <property fmtid="{D5CDD505-2E9C-101B-9397-08002B2CF9AE}" pid="4" name="ICV">
    <vt:lpwstr>6559E204B6354F5D818D6EB89ECA49E5</vt:lpwstr>
  </property>
  <property fmtid="{D5CDD505-2E9C-101B-9397-08002B2CF9AE}" pid="5" name="KSOSaveFontToCloudKey">
    <vt:lpwstr>361051540_cloud</vt:lpwstr>
  </property>
</Properties>
</file>